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20" r:id="rId2"/>
    <p:sldId id="577" r:id="rId3"/>
    <p:sldId id="574" r:id="rId4"/>
    <p:sldId id="578" r:id="rId5"/>
    <p:sldId id="575" r:id="rId6"/>
    <p:sldId id="579" r:id="rId7"/>
    <p:sldId id="580" r:id="rId8"/>
    <p:sldId id="581" r:id="rId9"/>
    <p:sldId id="594" r:id="rId10"/>
    <p:sldId id="592" r:id="rId11"/>
    <p:sldId id="582" r:id="rId12"/>
    <p:sldId id="583" r:id="rId13"/>
    <p:sldId id="584" r:id="rId14"/>
    <p:sldId id="585" r:id="rId15"/>
    <p:sldId id="595" r:id="rId16"/>
    <p:sldId id="586" r:id="rId17"/>
    <p:sldId id="588" r:id="rId18"/>
    <p:sldId id="587" r:id="rId19"/>
    <p:sldId id="589" r:id="rId20"/>
    <p:sldId id="591" r:id="rId21"/>
    <p:sldId id="597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0">
          <p15:clr>
            <a:srgbClr val="A4A3A4"/>
          </p15:clr>
        </p15:guide>
        <p15:guide id="2" pos="671">
          <p15:clr>
            <a:srgbClr val="A4A3A4"/>
          </p15:clr>
        </p15:guide>
        <p15:guide id="3" pos="9596">
          <p15:clr>
            <a:srgbClr val="A4A3A4"/>
          </p15:clr>
        </p15:guide>
        <p15:guide id="4" orient="horz" pos="4876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orient="horz" pos="404">
          <p15:clr>
            <a:srgbClr val="A4A3A4"/>
          </p15:clr>
        </p15:guide>
        <p15:guide id="7" orient="horz" pos="5480">
          <p15:clr>
            <a:srgbClr val="A4A3A4"/>
          </p15:clr>
        </p15:guide>
        <p15:guide id="8" pos="5137">
          <p15:clr>
            <a:srgbClr val="A4A3A4"/>
          </p15:clr>
        </p15:guide>
        <p15:guide id="9" orient="horz" pos="2737">
          <p15:clr>
            <a:srgbClr val="A4A3A4"/>
          </p15:clr>
        </p15:guide>
        <p15:guide id="10" orient="horz" pos="3862">
          <p15:clr>
            <a:srgbClr val="A4A3A4"/>
          </p15:clr>
        </p15:guide>
        <p15:guide id="11" orient="horz" pos="2842">
          <p15:clr>
            <a:srgbClr val="A4A3A4"/>
          </p15:clr>
        </p15:guide>
        <p15:guide id="12" orient="horz" pos="3662">
          <p15:clr>
            <a:srgbClr val="A4A3A4"/>
          </p15:clr>
        </p15:guide>
        <p15:guide id="13" orient="horz" pos="1070">
          <p15:clr>
            <a:srgbClr val="A4A3A4"/>
          </p15:clr>
        </p15:guide>
        <p15:guide id="14" orient="horz" pos="4166">
          <p15:clr>
            <a:srgbClr val="A4A3A4"/>
          </p15:clr>
        </p15:guide>
        <p15:guide id="15" orient="horz">
          <p15:clr>
            <a:srgbClr val="A4A3A4"/>
          </p15:clr>
        </p15:guide>
        <p15:guide id="16" orient="horz" pos="2968">
          <p15:clr>
            <a:srgbClr val="A4A3A4"/>
          </p15:clr>
        </p15:guide>
        <p15:guide id="17" pos="432">
          <p15:clr>
            <a:srgbClr val="A4A3A4"/>
          </p15:clr>
        </p15:guide>
        <p15:guide id="18" pos="7260">
          <p15:clr>
            <a:srgbClr val="A4A3A4"/>
          </p15:clr>
        </p15:guide>
        <p15:guide id="19" pos="3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19"/>
    <a:srgbClr val="333333"/>
    <a:srgbClr val="42C687"/>
    <a:srgbClr val="4D4D4D"/>
    <a:srgbClr val="7F7F7F"/>
    <a:srgbClr val="525252"/>
    <a:srgbClr val="274145"/>
    <a:srgbClr val="203B3C"/>
    <a:srgbClr val="1F3839"/>
    <a:srgbClr val="30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8" autoAdjust="0"/>
  </p:normalViewPr>
  <p:slideViewPr>
    <p:cSldViewPr snapToGrid="0" showGuides="1">
      <p:cViewPr varScale="1">
        <p:scale>
          <a:sx n="39" d="100"/>
          <a:sy n="39" d="100"/>
        </p:scale>
        <p:origin x="612" y="24"/>
      </p:cViewPr>
      <p:guideLst>
        <p:guide orient="horz" pos="3730"/>
        <p:guide pos="671"/>
        <p:guide pos="9596"/>
        <p:guide orient="horz" pos="4876"/>
        <p:guide orient="horz" pos="1162"/>
        <p:guide orient="horz" pos="404"/>
        <p:guide orient="horz" pos="5480"/>
        <p:guide pos="5137"/>
        <p:guide orient="horz" pos="2737"/>
        <p:guide orient="horz" pos="3862"/>
        <p:guide orient="horz" pos="2842"/>
        <p:guide orient="horz" pos="3662"/>
        <p:guide orient="horz" pos="1070"/>
        <p:guide orient="horz" pos="4166"/>
        <p:guide orient="horz"/>
        <p:guide orient="horz" pos="2968"/>
        <p:guide pos="432"/>
        <p:guide pos="7260"/>
        <p:guide pos="39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7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5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28861" y="589281"/>
            <a:ext cx="5280739" cy="4394125"/>
            <a:chOff x="364868" y="808975"/>
            <a:chExt cx="3960554" cy="3295594"/>
          </a:xfrm>
          <a:solidFill>
            <a:schemeClr val="bg1">
              <a:lumMod val="75000"/>
            </a:schemeClr>
          </a:solidFill>
        </p:grpSpPr>
        <p:cxnSp>
          <p:nvCxnSpPr>
            <p:cNvPr id="5" name="直接连接符 4"/>
            <p:cNvCxnSpPr/>
            <p:nvPr/>
          </p:nvCxnSpPr>
          <p:spPr>
            <a:xfrm flipH="1" flipV="1">
              <a:off x="2927555" y="907026"/>
              <a:ext cx="1397866" cy="153822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 flipV="1">
              <a:off x="729574" y="813831"/>
              <a:ext cx="3595848" cy="163142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510393" y="2445250"/>
              <a:ext cx="1815029" cy="67941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2519421" y="3124668"/>
              <a:ext cx="377194" cy="97990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510021" y="2607558"/>
              <a:ext cx="999218" cy="51010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2510394" y="1284270"/>
              <a:ext cx="1044464" cy="183339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13700" y="907026"/>
              <a:ext cx="1410543" cy="170053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513700" y="1757293"/>
              <a:ext cx="1775189" cy="85026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2374660" y="1568721"/>
              <a:ext cx="1176886" cy="80537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518314" y="2374094"/>
              <a:ext cx="2033232" cy="24123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510022" y="2607560"/>
              <a:ext cx="1383876" cy="149180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513518" y="2609903"/>
              <a:ext cx="182" cy="80234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89566" y="2615332"/>
              <a:ext cx="824133" cy="714336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1513701" y="3407568"/>
              <a:ext cx="1377823" cy="691793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9565" y="3331727"/>
              <a:ext cx="827447" cy="78465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195244" y="1376069"/>
              <a:ext cx="1176104" cy="19376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726262" y="808975"/>
              <a:ext cx="468982" cy="56709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852799" y="1378128"/>
              <a:ext cx="342445" cy="116934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52800" y="1572383"/>
              <a:ext cx="1518548" cy="97508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558170" y="1296582"/>
              <a:ext cx="760176" cy="114866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45312" y="1623657"/>
              <a:ext cx="53072" cy="923813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729514" y="813833"/>
              <a:ext cx="167614" cy="80982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64868" y="1568721"/>
              <a:ext cx="479291" cy="99061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368907" y="813831"/>
              <a:ext cx="351479" cy="75489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椭圆 28"/>
          <p:cNvSpPr/>
          <p:nvPr userDrawn="1"/>
        </p:nvSpPr>
        <p:spPr>
          <a:xfrm>
            <a:off x="4034613" y="179309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0" name="椭圆 29"/>
          <p:cNvSpPr/>
          <p:nvPr userDrawn="1"/>
        </p:nvSpPr>
        <p:spPr>
          <a:xfrm>
            <a:off x="3035533" y="3598451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1" name="椭圆 30"/>
          <p:cNvSpPr/>
          <p:nvPr userDrawn="1"/>
        </p:nvSpPr>
        <p:spPr>
          <a:xfrm>
            <a:off x="1676950" y="3985571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2" name="椭圆 31"/>
          <p:cNvSpPr/>
          <p:nvPr userDrawn="1"/>
        </p:nvSpPr>
        <p:spPr>
          <a:xfrm>
            <a:off x="2855172" y="152036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3" name="椭圆 32"/>
          <p:cNvSpPr/>
          <p:nvPr userDrawn="1"/>
        </p:nvSpPr>
        <p:spPr>
          <a:xfrm>
            <a:off x="798700" y="2818238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4" name="椭圆 33"/>
          <p:cNvSpPr/>
          <p:nvPr userDrawn="1"/>
        </p:nvSpPr>
        <p:spPr>
          <a:xfrm>
            <a:off x="4413109" y="1157132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5" name="椭圆 34"/>
          <p:cNvSpPr/>
          <p:nvPr userDrawn="1"/>
        </p:nvSpPr>
        <p:spPr>
          <a:xfrm>
            <a:off x="4413109" y="260023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6" name="椭圆 35"/>
          <p:cNvSpPr/>
          <p:nvPr userDrawn="1"/>
        </p:nvSpPr>
        <p:spPr>
          <a:xfrm>
            <a:off x="3519801" y="4907906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7" name="椭圆 36"/>
          <p:cNvSpPr/>
          <p:nvPr userDrawn="1"/>
        </p:nvSpPr>
        <p:spPr>
          <a:xfrm>
            <a:off x="1685561" y="293777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8" name="椭圆 37"/>
          <p:cNvSpPr/>
          <p:nvPr userDrawn="1"/>
        </p:nvSpPr>
        <p:spPr>
          <a:xfrm>
            <a:off x="1266413" y="1264165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grpSp>
        <p:nvGrpSpPr>
          <p:cNvPr id="39" name="组合 38"/>
          <p:cNvGrpSpPr/>
          <p:nvPr userDrawn="1"/>
        </p:nvGrpSpPr>
        <p:grpSpPr>
          <a:xfrm rot="21284997">
            <a:off x="6528133" y="862699"/>
            <a:ext cx="5418293" cy="4188447"/>
            <a:chOff x="4461155" y="913244"/>
            <a:chExt cx="4063720" cy="3141335"/>
          </a:xfrm>
          <a:solidFill>
            <a:schemeClr val="bg1">
              <a:lumMod val="75000"/>
            </a:schemeClr>
          </a:solidFill>
        </p:grpSpPr>
        <p:cxnSp>
          <p:nvCxnSpPr>
            <p:cNvPr id="40" name="直接连接符 39"/>
            <p:cNvCxnSpPr/>
            <p:nvPr/>
          </p:nvCxnSpPr>
          <p:spPr>
            <a:xfrm rot="315003" flipV="1">
              <a:off x="4490296" y="1424324"/>
              <a:ext cx="600449" cy="66446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315003" flipV="1">
              <a:off x="4493372" y="1357235"/>
              <a:ext cx="1241478" cy="76109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315003" flipV="1">
              <a:off x="5123462" y="1389739"/>
              <a:ext cx="641137" cy="9304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461155" y="2059927"/>
              <a:ext cx="725227" cy="51452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315003" flipV="1">
              <a:off x="5240240" y="1399764"/>
              <a:ext cx="466169" cy="119853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315003" flipV="1">
              <a:off x="5224504" y="1742943"/>
              <a:ext cx="818000" cy="87076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5186380" y="1971406"/>
              <a:ext cx="1662094" cy="60304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315003">
              <a:off x="6832872" y="2012629"/>
              <a:ext cx="995331" cy="364285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186379" y="2587094"/>
              <a:ext cx="1809734" cy="84797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315003" flipH="1">
              <a:off x="6078912" y="1936124"/>
              <a:ext cx="682993" cy="192348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315003" flipH="1">
              <a:off x="6355600" y="2353605"/>
              <a:ext cx="1419941" cy="82923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315003" flipH="1">
              <a:off x="6108764" y="2342289"/>
              <a:ext cx="1690811" cy="31634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993810" y="2411424"/>
              <a:ext cx="816691" cy="103252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315003">
              <a:off x="6060889" y="2617640"/>
              <a:ext cx="970398" cy="77465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315003" flipH="1">
              <a:off x="6011937" y="3390029"/>
              <a:ext cx="962408" cy="46966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6993809" y="2494713"/>
              <a:ext cx="1431432" cy="947966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 flipV="1">
              <a:off x="6993971" y="3436747"/>
              <a:ext cx="1126647" cy="19704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8120619" y="2493034"/>
              <a:ext cx="304622" cy="113925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 flipV="1">
              <a:off x="8427879" y="2490934"/>
              <a:ext cx="96996" cy="155719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 flipV="1">
              <a:off x="8117981" y="3632284"/>
              <a:ext cx="406894" cy="41584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 flipV="1">
              <a:off x="6491288" y="4047373"/>
              <a:ext cx="2033587" cy="75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6488650" y="3445227"/>
              <a:ext cx="505160" cy="60935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315003" flipV="1">
              <a:off x="6101898" y="1626704"/>
              <a:ext cx="1701639" cy="23022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7808196" y="1713391"/>
              <a:ext cx="1" cy="70178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7808196" y="987298"/>
              <a:ext cx="615995" cy="71774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315003" flipV="1">
              <a:off x="6898138" y="913244"/>
              <a:ext cx="1478761" cy="1124456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315003" flipV="1">
              <a:off x="5073633" y="1451418"/>
              <a:ext cx="7620" cy="1010625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315003">
              <a:off x="5750441" y="1440163"/>
              <a:ext cx="364845" cy="33089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315003">
              <a:off x="6070728" y="1814421"/>
              <a:ext cx="785918" cy="12137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椭圆 69"/>
          <p:cNvSpPr/>
          <p:nvPr userDrawn="1"/>
        </p:nvSpPr>
        <p:spPr>
          <a:xfrm rot="21284997">
            <a:off x="7220800" y="1688560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1" name="椭圆 70"/>
          <p:cNvSpPr/>
          <p:nvPr userDrawn="1"/>
        </p:nvSpPr>
        <p:spPr>
          <a:xfrm rot="21284997">
            <a:off x="9582388" y="2154272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2" name="椭圆 71"/>
          <p:cNvSpPr/>
          <p:nvPr userDrawn="1"/>
        </p:nvSpPr>
        <p:spPr>
          <a:xfrm rot="21284997">
            <a:off x="8675227" y="4711143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3" name="椭圆 72"/>
          <p:cNvSpPr/>
          <p:nvPr userDrawn="1"/>
        </p:nvSpPr>
        <p:spPr>
          <a:xfrm rot="21284997">
            <a:off x="11470288" y="4214769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4" name="椭圆 73"/>
          <p:cNvSpPr/>
          <p:nvPr userDrawn="1"/>
        </p:nvSpPr>
        <p:spPr>
          <a:xfrm rot="21284997">
            <a:off x="10813593" y="1699690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5" name="椭圆 74"/>
          <p:cNvSpPr/>
          <p:nvPr userDrawn="1"/>
        </p:nvSpPr>
        <p:spPr>
          <a:xfrm rot="21284997">
            <a:off x="8074277" y="1573608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6" name="椭圆 75"/>
          <p:cNvSpPr/>
          <p:nvPr userDrawn="1"/>
        </p:nvSpPr>
        <p:spPr>
          <a:xfrm rot="21284997">
            <a:off x="7450423" y="3158227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7" name="椭圆 76"/>
          <p:cNvSpPr/>
          <p:nvPr userDrawn="1"/>
        </p:nvSpPr>
        <p:spPr>
          <a:xfrm rot="21284997">
            <a:off x="8663041" y="3065119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8" name="椭圆 77"/>
          <p:cNvSpPr/>
          <p:nvPr userDrawn="1"/>
        </p:nvSpPr>
        <p:spPr>
          <a:xfrm rot="21284997">
            <a:off x="9956770" y="408671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9" name="椭圆 78"/>
          <p:cNvSpPr/>
          <p:nvPr userDrawn="1"/>
        </p:nvSpPr>
        <p:spPr>
          <a:xfrm rot="21284997">
            <a:off x="11733272" y="2676356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80" name="椭圆 79"/>
          <p:cNvSpPr/>
          <p:nvPr userDrawn="1"/>
        </p:nvSpPr>
        <p:spPr>
          <a:xfrm rot="21284997">
            <a:off x="10892125" y="2636057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81" name="椭圆 80"/>
          <p:cNvSpPr/>
          <p:nvPr userDrawn="1"/>
        </p:nvSpPr>
        <p:spPr>
          <a:xfrm rot="21284997">
            <a:off x="11543896" y="659819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37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7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37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75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375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75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375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7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37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7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37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75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375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75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37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7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37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75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37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375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75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75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37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375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375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75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375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7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3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237265" y="1632767"/>
            <a:ext cx="1845455" cy="4601933"/>
            <a:chOff x="17760" y="1819657"/>
            <a:chExt cx="1384091" cy="3451450"/>
          </a:xfrm>
        </p:grpSpPr>
        <p:grpSp>
          <p:nvGrpSpPr>
            <p:cNvPr id="5" name="组合 4"/>
            <p:cNvGrpSpPr/>
            <p:nvPr/>
          </p:nvGrpSpPr>
          <p:grpSpPr>
            <a:xfrm>
              <a:off x="17760" y="1819657"/>
              <a:ext cx="1330093" cy="3451450"/>
              <a:chOff x="186919" y="2118738"/>
              <a:chExt cx="1330093" cy="345145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8" name="直接连接符 7"/>
              <p:cNvCxnSpPr/>
              <p:nvPr/>
            </p:nvCxnSpPr>
            <p:spPr>
              <a:xfrm flipH="1">
                <a:off x="556179" y="3329668"/>
                <a:ext cx="128772" cy="135565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513518" y="2609903"/>
                <a:ext cx="182" cy="80234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689566" y="2615332"/>
                <a:ext cx="824133" cy="714336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559488" y="3407569"/>
                <a:ext cx="954214" cy="127775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689565" y="3331727"/>
                <a:ext cx="827447" cy="78465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 flipV="1">
                <a:off x="191533" y="3200140"/>
                <a:ext cx="505118" cy="12952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633778" y="2120797"/>
                <a:ext cx="51174" cy="120006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186919" y="2118738"/>
                <a:ext cx="446859" cy="107934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696651" y="3319146"/>
                <a:ext cx="717208" cy="2251042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endCxn id="6" idx="5"/>
              </p:cNvCxnSpPr>
              <p:nvPr/>
            </p:nvCxnSpPr>
            <p:spPr>
              <a:xfrm flipH="1" flipV="1">
                <a:off x="597672" y="4723511"/>
                <a:ext cx="816187" cy="84667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7" idx="4"/>
              </p:cNvCxnSpPr>
              <p:nvPr/>
            </p:nvCxnSpPr>
            <p:spPr>
              <a:xfrm flipV="1">
                <a:off x="1195244" y="3471680"/>
                <a:ext cx="321766" cy="140890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336329" y="433224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7" name="椭圆 6"/>
            <p:cNvSpPr/>
            <p:nvPr/>
          </p:nvSpPr>
          <p:spPr>
            <a:xfrm>
              <a:off x="1293851" y="30645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0" y="-113583"/>
            <a:ext cx="5280739" cy="3550273"/>
            <a:chOff x="195709" y="509894"/>
            <a:chExt cx="3960554" cy="2662705"/>
          </a:xfrm>
        </p:grpSpPr>
        <p:grpSp>
          <p:nvGrpSpPr>
            <p:cNvPr id="20" name="组合 19"/>
            <p:cNvGrpSpPr/>
            <p:nvPr/>
          </p:nvGrpSpPr>
          <p:grpSpPr>
            <a:xfrm>
              <a:off x="195709" y="509894"/>
              <a:ext cx="3960554" cy="2603276"/>
              <a:chOff x="364868" y="808975"/>
              <a:chExt cx="3960554" cy="2603276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0" name="直接连接符 29"/>
              <p:cNvCxnSpPr/>
              <p:nvPr/>
            </p:nvCxnSpPr>
            <p:spPr>
              <a:xfrm flipH="1" flipV="1">
                <a:off x="2927555" y="907026"/>
                <a:ext cx="1397866" cy="153822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 flipV="1">
                <a:off x="729574" y="813831"/>
                <a:ext cx="3595848" cy="163142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2510393" y="2445250"/>
                <a:ext cx="1815029" cy="67941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1517011" y="3126726"/>
                <a:ext cx="993382" cy="27538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510021" y="2607558"/>
                <a:ext cx="1018126" cy="51710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2510396" y="1091667"/>
                <a:ext cx="1170968" cy="2025995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1513700" y="907026"/>
                <a:ext cx="1410543" cy="170053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1513700" y="1757293"/>
                <a:ext cx="1775189" cy="85026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 flipV="1">
                <a:off x="2374661" y="1568721"/>
                <a:ext cx="1051123" cy="102947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518314" y="2601464"/>
                <a:ext cx="1906307" cy="1386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1513518" y="2609903"/>
                <a:ext cx="182" cy="80234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195244" y="1376069"/>
                <a:ext cx="1176104" cy="19376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 flipV="1">
                <a:off x="726262" y="808975"/>
                <a:ext cx="468982" cy="56709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852799" y="1378128"/>
                <a:ext cx="342445" cy="1169342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852800" y="1572383"/>
                <a:ext cx="1518548" cy="97508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 flipV="1">
                <a:off x="3681364" y="1091667"/>
                <a:ext cx="636983" cy="135358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45312" y="1623657"/>
                <a:ext cx="53072" cy="92381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 flipV="1">
                <a:off x="729514" y="813833"/>
                <a:ext cx="167614" cy="80982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364868" y="1568721"/>
                <a:ext cx="479291" cy="99061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68907" y="813831"/>
                <a:ext cx="351479" cy="75489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椭圆 20"/>
            <p:cNvSpPr/>
            <p:nvPr/>
          </p:nvSpPr>
          <p:spPr>
            <a:xfrm>
              <a:off x="3463204" y="74525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068037" y="140924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204281" y="225447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4" name="椭圆 23"/>
            <p:cNvSpPr/>
            <p:nvPr/>
          </p:nvSpPr>
          <p:spPr>
            <a:xfrm>
              <a:off x="2301027" y="277304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293851" y="30645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6" name="椭圆 25"/>
            <p:cNvSpPr/>
            <p:nvPr/>
          </p:nvSpPr>
          <p:spPr>
            <a:xfrm>
              <a:off x="1288234" y="227126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165442" y="1208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8" name="椭圆 27"/>
            <p:cNvSpPr/>
            <p:nvPr/>
          </p:nvSpPr>
          <p:spPr>
            <a:xfrm>
              <a:off x="623088" y="218161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3873" y="101605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237265" y="1632767"/>
            <a:ext cx="1845455" cy="4601933"/>
            <a:chOff x="17760" y="1819657"/>
            <a:chExt cx="1384091" cy="3451450"/>
          </a:xfrm>
        </p:grpSpPr>
        <p:grpSp>
          <p:nvGrpSpPr>
            <p:cNvPr id="5" name="组合 4"/>
            <p:cNvGrpSpPr/>
            <p:nvPr/>
          </p:nvGrpSpPr>
          <p:grpSpPr>
            <a:xfrm>
              <a:off x="17760" y="1819657"/>
              <a:ext cx="1330093" cy="3451450"/>
              <a:chOff x="186919" y="2118738"/>
              <a:chExt cx="1330093" cy="345145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8" name="直接连接符 7"/>
              <p:cNvCxnSpPr/>
              <p:nvPr/>
            </p:nvCxnSpPr>
            <p:spPr>
              <a:xfrm flipH="1">
                <a:off x="556179" y="3329668"/>
                <a:ext cx="128772" cy="135565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513518" y="2609903"/>
                <a:ext cx="182" cy="80234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689566" y="2615332"/>
                <a:ext cx="824133" cy="714336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559488" y="3407569"/>
                <a:ext cx="954214" cy="127775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689565" y="3331727"/>
                <a:ext cx="827447" cy="78465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 flipV="1">
                <a:off x="191533" y="3200140"/>
                <a:ext cx="505118" cy="12952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633778" y="2120797"/>
                <a:ext cx="51174" cy="120006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186919" y="2118738"/>
                <a:ext cx="446859" cy="107934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696651" y="3319146"/>
                <a:ext cx="717208" cy="2251042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endCxn id="6" idx="5"/>
              </p:cNvCxnSpPr>
              <p:nvPr/>
            </p:nvCxnSpPr>
            <p:spPr>
              <a:xfrm flipH="1" flipV="1">
                <a:off x="597672" y="4723511"/>
                <a:ext cx="816187" cy="84667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7" idx="4"/>
              </p:cNvCxnSpPr>
              <p:nvPr/>
            </p:nvCxnSpPr>
            <p:spPr>
              <a:xfrm flipV="1">
                <a:off x="1195244" y="3471680"/>
                <a:ext cx="321766" cy="140890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336329" y="433224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7" name="椭圆 6"/>
            <p:cNvSpPr/>
            <p:nvPr/>
          </p:nvSpPr>
          <p:spPr>
            <a:xfrm>
              <a:off x="1293851" y="30645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0" y="-113583"/>
            <a:ext cx="5280739" cy="3550273"/>
            <a:chOff x="195709" y="509894"/>
            <a:chExt cx="3960554" cy="2662705"/>
          </a:xfrm>
        </p:grpSpPr>
        <p:grpSp>
          <p:nvGrpSpPr>
            <p:cNvPr id="20" name="组合 19"/>
            <p:cNvGrpSpPr/>
            <p:nvPr/>
          </p:nvGrpSpPr>
          <p:grpSpPr>
            <a:xfrm>
              <a:off x="195709" y="509894"/>
              <a:ext cx="3960554" cy="2603276"/>
              <a:chOff x="364868" y="808975"/>
              <a:chExt cx="3960554" cy="2603276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0" name="直接连接符 29"/>
              <p:cNvCxnSpPr/>
              <p:nvPr/>
            </p:nvCxnSpPr>
            <p:spPr>
              <a:xfrm flipH="1" flipV="1">
                <a:off x="2927555" y="907026"/>
                <a:ext cx="1397866" cy="153822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 flipV="1">
                <a:off x="729574" y="813831"/>
                <a:ext cx="3595848" cy="163142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2510393" y="2445250"/>
                <a:ext cx="1815029" cy="67941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1517011" y="3126726"/>
                <a:ext cx="993382" cy="27538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510021" y="2607558"/>
                <a:ext cx="1018126" cy="51710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2510396" y="1091667"/>
                <a:ext cx="1170968" cy="2025995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1513700" y="907026"/>
                <a:ext cx="1410543" cy="170053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1513700" y="1757293"/>
                <a:ext cx="1775189" cy="85026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 flipV="1">
                <a:off x="2374661" y="1568721"/>
                <a:ext cx="1051123" cy="102947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518314" y="2601464"/>
                <a:ext cx="1906307" cy="1386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1513518" y="2609903"/>
                <a:ext cx="182" cy="80234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195244" y="1376069"/>
                <a:ext cx="1176104" cy="19376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 flipV="1">
                <a:off x="726262" y="808975"/>
                <a:ext cx="468982" cy="56709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852799" y="1378128"/>
                <a:ext cx="342445" cy="1169342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852800" y="1572383"/>
                <a:ext cx="1518548" cy="97508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 flipV="1">
                <a:off x="3681364" y="1091667"/>
                <a:ext cx="636983" cy="135358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45312" y="1623657"/>
                <a:ext cx="53072" cy="92381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 flipV="1">
                <a:off x="729514" y="813833"/>
                <a:ext cx="167614" cy="80982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364868" y="1568721"/>
                <a:ext cx="479291" cy="99061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68907" y="813831"/>
                <a:ext cx="351479" cy="75489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椭圆 20"/>
            <p:cNvSpPr/>
            <p:nvPr/>
          </p:nvSpPr>
          <p:spPr>
            <a:xfrm>
              <a:off x="3463204" y="74525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068037" y="140924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204281" y="225447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4" name="椭圆 23"/>
            <p:cNvSpPr/>
            <p:nvPr/>
          </p:nvSpPr>
          <p:spPr>
            <a:xfrm>
              <a:off x="2301027" y="277304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293851" y="30645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6" name="椭圆 25"/>
            <p:cNvSpPr/>
            <p:nvPr/>
          </p:nvSpPr>
          <p:spPr>
            <a:xfrm>
              <a:off x="1288234" y="227126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165442" y="1208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8" name="椭圆 27"/>
            <p:cNvSpPr/>
            <p:nvPr/>
          </p:nvSpPr>
          <p:spPr>
            <a:xfrm>
              <a:off x="623088" y="218161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3873" y="101605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200000">
            <a:off x="2521901" y="4092463"/>
            <a:ext cx="1845455" cy="4601933"/>
            <a:chOff x="17760" y="1819657"/>
            <a:chExt cx="1384091" cy="3451450"/>
          </a:xfrm>
        </p:grpSpPr>
        <p:grpSp>
          <p:nvGrpSpPr>
            <p:cNvPr id="3" name="组合 2"/>
            <p:cNvGrpSpPr/>
            <p:nvPr/>
          </p:nvGrpSpPr>
          <p:grpSpPr>
            <a:xfrm>
              <a:off x="17760" y="1819657"/>
              <a:ext cx="1330093" cy="3451450"/>
              <a:chOff x="186919" y="2118738"/>
              <a:chExt cx="1330093" cy="345145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556179" y="3329668"/>
                <a:ext cx="128772" cy="135565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513518" y="2609903"/>
                <a:ext cx="182" cy="80234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689566" y="2615332"/>
                <a:ext cx="824133" cy="714336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559488" y="3407569"/>
                <a:ext cx="954214" cy="127775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689565" y="3331727"/>
                <a:ext cx="827447" cy="78465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191533" y="3200140"/>
                <a:ext cx="505118" cy="12952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 flipV="1">
                <a:off x="633778" y="2120797"/>
                <a:ext cx="51174" cy="120006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186919" y="2118738"/>
                <a:ext cx="446859" cy="107934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696651" y="3319146"/>
                <a:ext cx="717208" cy="2251042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endCxn id="4" idx="5"/>
              </p:cNvCxnSpPr>
              <p:nvPr/>
            </p:nvCxnSpPr>
            <p:spPr>
              <a:xfrm flipH="1" flipV="1">
                <a:off x="597672" y="4723511"/>
                <a:ext cx="816187" cy="84667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endCxn id="5" idx="4"/>
              </p:cNvCxnSpPr>
              <p:nvPr/>
            </p:nvCxnSpPr>
            <p:spPr>
              <a:xfrm flipV="1">
                <a:off x="1195244" y="3471680"/>
                <a:ext cx="321766" cy="140890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椭圆 3"/>
            <p:cNvSpPr/>
            <p:nvPr/>
          </p:nvSpPr>
          <p:spPr>
            <a:xfrm>
              <a:off x="336329" y="433224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5" name="椭圆 4"/>
            <p:cNvSpPr/>
            <p:nvPr/>
          </p:nvSpPr>
          <p:spPr>
            <a:xfrm>
              <a:off x="1293851" y="30645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6200000">
            <a:off x="-1136528" y="2482411"/>
            <a:ext cx="5280739" cy="3550273"/>
            <a:chOff x="195709" y="509894"/>
            <a:chExt cx="3960554" cy="2662705"/>
          </a:xfrm>
        </p:grpSpPr>
        <p:grpSp>
          <p:nvGrpSpPr>
            <p:cNvPr id="18" name="组合 17"/>
            <p:cNvGrpSpPr/>
            <p:nvPr/>
          </p:nvGrpSpPr>
          <p:grpSpPr>
            <a:xfrm>
              <a:off x="195709" y="509894"/>
              <a:ext cx="3960554" cy="2603276"/>
              <a:chOff x="364868" y="808975"/>
              <a:chExt cx="3960554" cy="2603276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8" name="直接连接符 27"/>
              <p:cNvCxnSpPr/>
              <p:nvPr/>
            </p:nvCxnSpPr>
            <p:spPr>
              <a:xfrm flipH="1" flipV="1">
                <a:off x="2927555" y="907026"/>
                <a:ext cx="1397866" cy="153822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29574" y="813831"/>
                <a:ext cx="3595848" cy="163142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2510393" y="2445250"/>
                <a:ext cx="1815029" cy="67941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V="1">
                <a:off x="1517011" y="3126726"/>
                <a:ext cx="993382" cy="27538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510021" y="2607558"/>
                <a:ext cx="1018126" cy="51710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510396" y="1091667"/>
                <a:ext cx="1170968" cy="2025995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1513700" y="907026"/>
                <a:ext cx="1410543" cy="170053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1513700" y="1757293"/>
                <a:ext cx="1775189" cy="85026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 flipV="1">
                <a:off x="2374661" y="1568721"/>
                <a:ext cx="1051123" cy="102947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1518314" y="2601464"/>
                <a:ext cx="1906307" cy="1386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513518" y="2609903"/>
                <a:ext cx="182" cy="80234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195244" y="1376069"/>
                <a:ext cx="1176104" cy="19376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 flipV="1">
                <a:off x="726262" y="808975"/>
                <a:ext cx="468982" cy="56709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852799" y="1378128"/>
                <a:ext cx="342445" cy="1169342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852800" y="1572383"/>
                <a:ext cx="1518548" cy="97508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 flipV="1">
                <a:off x="3681364" y="1091667"/>
                <a:ext cx="636983" cy="135358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45312" y="1623657"/>
                <a:ext cx="53072" cy="92381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 flipV="1">
                <a:off x="729514" y="813833"/>
                <a:ext cx="167614" cy="80982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64868" y="1568721"/>
                <a:ext cx="479291" cy="99061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368907" y="813831"/>
                <a:ext cx="351479" cy="75489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椭圆 18"/>
            <p:cNvSpPr/>
            <p:nvPr/>
          </p:nvSpPr>
          <p:spPr>
            <a:xfrm>
              <a:off x="3463204" y="74525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068037" y="140924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1" name="椭圆 20"/>
            <p:cNvSpPr/>
            <p:nvPr/>
          </p:nvSpPr>
          <p:spPr>
            <a:xfrm>
              <a:off x="3204281" y="225447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2" name="椭圆 21"/>
            <p:cNvSpPr/>
            <p:nvPr/>
          </p:nvSpPr>
          <p:spPr>
            <a:xfrm>
              <a:off x="2301027" y="277304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293851" y="30645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288234" y="227126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165442" y="1208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6" name="椭圆 25"/>
            <p:cNvSpPr/>
            <p:nvPr/>
          </p:nvSpPr>
          <p:spPr>
            <a:xfrm>
              <a:off x="623088" y="218161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7" name="椭圆 26"/>
            <p:cNvSpPr/>
            <p:nvPr/>
          </p:nvSpPr>
          <p:spPr>
            <a:xfrm>
              <a:off x="973873" y="101605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DATE AND MEHTODS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RESEARCH FINDINGS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1268760"/>
            <a:ext cx="1691680" cy="788186"/>
            <a:chOff x="0" y="1272662"/>
            <a:chExt cx="1691680" cy="788186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2C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RESEARCH</a:t>
              </a:r>
            </a:p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 BACKGROUND</a:t>
              </a:r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RESEARCH BACKGROUND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论文背景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RESEARCH FINDINGS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2061790"/>
            <a:ext cx="1691680" cy="788186"/>
            <a:chOff x="0" y="1272662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2C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DATA AND METHODS</a:t>
              </a: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综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RESEARCH BACKGROUND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论文背景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研究综述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成果应用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2852340"/>
            <a:ext cx="1691680" cy="788186"/>
            <a:chOff x="0" y="1272662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2C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研究综述</a:t>
              </a: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RESEARCH BACKGROUND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DATA AND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RESEARCH FINDINGS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成果应用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0" y="3641810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2C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CONCLUSION</a:t>
              </a: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论文背景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研究综述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成果应用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431930"/>
            <a:ext cx="1691680" cy="788186"/>
            <a:chOff x="0" y="1272662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2C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论文总结</a:t>
              </a: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6E64-783D-463C-BA44-F5AF67B46485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700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65000"/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litzr/movehub-city-rankin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/index.php?title=B%C3%ACnh_D%C6%B0%C6%A1ng&amp;oldid=68588155" TargetMode="External"/><Relationship Id="rId2" Type="http://schemas.openxmlformats.org/officeDocument/2006/relationships/hyperlink" Target="https://en.wikipedia.org/w/index.php?title=Berlin&amp;oldid=108721978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Texas&amp;oldid=1086916911" TargetMode="External"/><Relationship Id="rId4" Type="http://schemas.openxmlformats.org/officeDocument/2006/relationships/hyperlink" Target="https://zh.wikipedia.org/w/index.php?title=%E5%B9%BF%E8%A5%BF%E5%A3%AE%E6%97%8F%E8%87%AA%E6%B2%BB%E5%8C%BA&amp;oldid=7132422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8"/>
          <p:cNvSpPr>
            <a:spLocks noChangeArrowheads="1"/>
          </p:cNvSpPr>
          <p:nvPr/>
        </p:nvSpPr>
        <p:spPr bwMode="auto">
          <a:xfrm>
            <a:off x="5726299" y="5479737"/>
            <a:ext cx="6237233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</a:p>
        </p:txBody>
      </p:sp>
      <p:sp>
        <p:nvSpPr>
          <p:cNvPr id="5" name="TextBox 37"/>
          <p:cNvSpPr>
            <a:spLocks noChangeArrowheads="1"/>
          </p:cNvSpPr>
          <p:nvPr/>
        </p:nvSpPr>
        <p:spPr bwMode="auto">
          <a:xfrm>
            <a:off x="2002790" y="1336265"/>
            <a:ext cx="8186420" cy="193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6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Unsupervised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6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Learning</a:t>
            </a:r>
            <a:endParaRPr lang="zh-CN" altLang="en-US" sz="60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9" name="TextBox 25"/>
          <p:cNvSpPr txBox="1"/>
          <p:nvPr/>
        </p:nvSpPr>
        <p:spPr>
          <a:xfrm>
            <a:off x="2953067" y="4656412"/>
            <a:ext cx="6285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ialong Li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(Mark)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Illinois Urbana-Champaign</a:t>
            </a:r>
          </a:p>
          <a:p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1" name="Picture 2" descr="C:\Users\Administrator\比赛\WPS主题PPT设计大赛\金山快写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8638" r="22333"/>
          <a:stretch>
            <a:fillRect/>
          </a:stretch>
        </p:blipFill>
        <p:spPr bwMode="auto">
          <a:xfrm>
            <a:off x="2002790" y="5038701"/>
            <a:ext cx="513243" cy="49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75" decel="10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ldLvl="0" autoUpdateAnimBg="0"/>
      <p:bldP spid="1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-780420" y="53149"/>
            <a:ext cx="8466307" cy="7425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(linkage = single)</a:t>
            </a:r>
            <a:endParaRPr lang="zh-CN" altLang="en-US" sz="32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4EC779-AD11-1254-97D5-DA5E4903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76" y="1503546"/>
            <a:ext cx="8645222" cy="1159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A95665-9115-B5DE-4567-18A5A372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276" y="3020739"/>
            <a:ext cx="8645222" cy="14344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8A32DD-57C2-4931-BDBB-5B712A9B9826}"/>
              </a:ext>
            </a:extLst>
          </p:cNvPr>
          <p:cNvSpPr txBox="1"/>
          <p:nvPr/>
        </p:nvSpPr>
        <p:spPr>
          <a:xfrm>
            <a:off x="1866123" y="5354454"/>
            <a:ext cx="937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all the cities with rents &gt; 3000. It can be seen that Hong Kong may be an outlier because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too expensive.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DD9B44-44F1-B3AE-3E12-AA4CEE917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02" y="1915817"/>
            <a:ext cx="2924175" cy="25050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75EC29C-6431-2D69-CB37-650E7C87C056}"/>
              </a:ext>
            </a:extLst>
          </p:cNvPr>
          <p:cNvSpPr txBox="1"/>
          <p:nvPr/>
        </p:nvSpPr>
        <p:spPr>
          <a:xfrm>
            <a:off x="373224" y="1503546"/>
            <a:ext cx="2435290" cy="37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Attributions in average: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049853"/>
      </p:ext>
    </p:extLst>
  </p:cSld>
  <p:clrMapOvr>
    <a:masterClrMapping/>
  </p:clrMapOvr>
  <p:transition spd="slow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-1618607" y="107798"/>
            <a:ext cx="8466307" cy="7425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 selection</a:t>
            </a:r>
            <a:endParaRPr lang="zh-CN" altLang="en-US" sz="32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055988-0C15-509E-A902-A5C4C4C2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311" y="940423"/>
            <a:ext cx="4193986" cy="2888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158066-BBE3-05F3-BE66-C06B10100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35" y="3828861"/>
            <a:ext cx="4430052" cy="28346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E15C1C-E58A-AE13-A104-A8AB91030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142" y="3828861"/>
            <a:ext cx="4230155" cy="283464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569FC73-61AC-51EC-7193-F217C69DC903}"/>
              </a:ext>
            </a:extLst>
          </p:cNvPr>
          <p:cNvCxnSpPr/>
          <p:nvPr/>
        </p:nvCxnSpPr>
        <p:spPr>
          <a:xfrm>
            <a:off x="5225143" y="905072"/>
            <a:ext cx="0" cy="562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6DA28D2-3316-47E0-BDB0-9C8B194A4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34" y="850308"/>
            <a:ext cx="4107817" cy="297704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1F41504-38C3-84C2-F6F0-EA6450CA4371}"/>
              </a:ext>
            </a:extLst>
          </p:cNvPr>
          <p:cNvSpPr txBox="1"/>
          <p:nvPr/>
        </p:nvSpPr>
        <p:spPr>
          <a:xfrm>
            <a:off x="10317821" y="2874019"/>
            <a:ext cx="1399591" cy="95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Pick: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linkage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89429"/>
      </p:ext>
    </p:extLst>
  </p:cSld>
  <p:clrMapOvr>
    <a:masterClrMapping/>
  </p:clrMapOvr>
  <p:transition spd="slow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007867" y="126460"/>
            <a:ext cx="3353803" cy="156241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Clustering Result</a:t>
            </a:r>
          </a:p>
          <a:p>
            <a:pPr algn="ctr">
              <a:lnSpc>
                <a:spcPct val="150000"/>
              </a:lnSpc>
            </a:pP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97BC95-5EA3-13F5-B847-1F8A4785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" y="1604865"/>
            <a:ext cx="5207223" cy="43573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0E6542-2B69-9916-517A-B1B277D1B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179" y="1060033"/>
            <a:ext cx="5630927" cy="54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22187"/>
      </p:ext>
    </p:extLst>
  </p:cSld>
  <p:clrMapOvr>
    <a:masterClrMapping/>
  </p:clrMapOvr>
  <p:transition spd="slow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76237" y="89137"/>
            <a:ext cx="3082895" cy="8237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Silhouette plot</a:t>
            </a: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C20B5-CBE5-9C3F-F980-2B953949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48" y="1058052"/>
            <a:ext cx="9779103" cy="39898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5CC1B3-35CF-17EB-7119-F7663EB1C49B}"/>
              </a:ext>
            </a:extLst>
          </p:cNvPr>
          <p:cNvSpPr txBox="1"/>
          <p:nvPr/>
        </p:nvSpPr>
        <p:spPr>
          <a:xfrm>
            <a:off x="970384" y="5271796"/>
            <a:ext cx="10963470" cy="181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structure is pretty weak and should be an artificial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has more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has lower amount of cohesion and separation on average.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contains more objects closer to other clusters (cluster 1) - We can use fuzzy c-means to cluster the real structure of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756213"/>
      </p:ext>
    </p:extLst>
  </p:cSld>
  <p:clrMapOvr>
    <a:masterClrMapping/>
  </p:clrMapOvr>
  <p:transition spd="slow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49290" y="126460"/>
            <a:ext cx="11849877" cy="156241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Describing Each of the Clusters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 (a part of boxplots results)</a:t>
            </a: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F18304-1AE6-5EA7-DE5D-3E18AD800B05}"/>
              </a:ext>
            </a:extLst>
          </p:cNvPr>
          <p:cNvSpPr txBox="1"/>
          <p:nvPr/>
        </p:nvSpPr>
        <p:spPr>
          <a:xfrm>
            <a:off x="942391" y="5346441"/>
            <a:ext cx="10263674" cy="124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do better on {Avg Rent}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do better on {Cappuccino, Cinema, Avg Disposable income,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Movehub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Rating, Purchase Power, Health Care, Pollution, Quality of Life, Crime Rating}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and 0 are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samilar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{Wine, Gasoline}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68C0705-8FF6-5F37-670E-A1C160CA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8" y="1912512"/>
            <a:ext cx="4823927" cy="32102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3ADFC-4153-095A-5FF8-B3E89387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46" y="1757996"/>
            <a:ext cx="51530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260"/>
      </p:ext>
    </p:extLst>
  </p:cSld>
  <p:clrMapOvr>
    <a:masterClrMapping/>
  </p:clrMapOvr>
  <p:transition spd="slow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20285-4E83-BEED-2DF6-6B40B1CCEEBB}"/>
              </a:ext>
            </a:extLst>
          </p:cNvPr>
          <p:cNvSpPr txBox="1"/>
          <p:nvPr/>
        </p:nvSpPr>
        <p:spPr>
          <a:xfrm>
            <a:off x="1026367" y="2151727"/>
            <a:ext cx="32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2:</a:t>
            </a:r>
          </a:p>
          <a:p>
            <a:pPr algn="ctr"/>
            <a:r>
              <a:rPr lang="en-US" altLang="zh-C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and Fuzzy c-means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85B303B-987C-09E4-60E2-80A88BAD4E4C}"/>
              </a:ext>
            </a:extLst>
          </p:cNvPr>
          <p:cNvSpPr/>
          <p:nvPr/>
        </p:nvSpPr>
        <p:spPr>
          <a:xfrm>
            <a:off x="5772536" y="4449279"/>
            <a:ext cx="4245429" cy="7837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Insights beyond Algorithm 1</a:t>
            </a:r>
            <a:endParaRPr lang="zh-CN" altLang="en-US" sz="2000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7AA1EE-3410-EE70-AAF3-C93D75A17B2A}"/>
              </a:ext>
            </a:extLst>
          </p:cNvPr>
          <p:cNvSpPr/>
          <p:nvPr/>
        </p:nvSpPr>
        <p:spPr>
          <a:xfrm>
            <a:off x="5772538" y="1328531"/>
            <a:ext cx="4245429" cy="7837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Silhouette plot</a:t>
            </a:r>
            <a:endParaRPr lang="zh-CN" altLang="en-US" sz="2000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FB6D7E-5FC1-F2B4-2CFC-C461C3807EDB}"/>
              </a:ext>
            </a:extLst>
          </p:cNvPr>
          <p:cNvSpPr/>
          <p:nvPr/>
        </p:nvSpPr>
        <p:spPr>
          <a:xfrm>
            <a:off x="5772537" y="2888905"/>
            <a:ext cx="4245429" cy="7837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Insights beyond Algorithm 1</a:t>
            </a:r>
            <a:endParaRPr lang="zh-CN" altLang="en-US" sz="2000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5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04941" y="126460"/>
            <a:ext cx="4272332" cy="156241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Clustering Result</a:t>
            </a:r>
          </a:p>
          <a:p>
            <a:pPr algn="ctr">
              <a:lnSpc>
                <a:spcPct val="150000"/>
              </a:lnSpc>
            </a:pP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59B38D-6AA7-04FD-2858-FBAA0A6C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65" y="907667"/>
            <a:ext cx="4279498" cy="55237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6D047F-565B-A6C1-36AE-15A20BCA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87" y="1286846"/>
            <a:ext cx="5172075" cy="3276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16987FB-D4AA-A206-290F-2EB83BC47BFE}"/>
              </a:ext>
            </a:extLst>
          </p:cNvPr>
          <p:cNvSpPr txBox="1"/>
          <p:nvPr/>
        </p:nvSpPr>
        <p:spPr>
          <a:xfrm>
            <a:off x="6094446" y="4953307"/>
            <a:ext cx="6097554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The average silhouette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score is : 0.32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Bigger the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average silhouette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score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of algorithm1 (0.30)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26685"/>
      </p:ext>
    </p:extLst>
  </p:cSld>
  <p:clrMapOvr>
    <a:masterClrMapping/>
  </p:clrMapOvr>
  <p:transition spd="slow" advTm="5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23429" y="89138"/>
            <a:ext cx="3044423" cy="165474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Silhouette plot</a:t>
            </a: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CA3982-EE88-2131-2BFB-F18EFEB5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2" y="963509"/>
            <a:ext cx="9989976" cy="41506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2D0D77-AB31-3743-C1ED-A556E644C94C}"/>
              </a:ext>
            </a:extLst>
          </p:cNvPr>
          <p:cNvSpPr txBox="1"/>
          <p:nvPr/>
        </p:nvSpPr>
        <p:spPr>
          <a:xfrm>
            <a:off x="970384" y="5271796"/>
            <a:ext cx="10963470" cy="1527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structure is pretty weak and should be an artificial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has more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has lower amount of cohesion and separation on average.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contains more objects closer to other clusters (cluster 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701122"/>
      </p:ext>
    </p:extLst>
  </p:cSld>
  <p:clrMapOvr>
    <a:masterClrMapping/>
  </p:clrMapOvr>
  <p:transition spd="slow" advTm="5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85446" y="126460"/>
            <a:ext cx="5788957" cy="8237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Insights beyond Algorithm 1</a:t>
            </a: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5A6E0C-BBAD-F626-5EB1-70E0FE8C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49" y="3112963"/>
            <a:ext cx="3819525" cy="121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EA37A0-D7E7-F9D0-0057-A7260B473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49" y="4904694"/>
            <a:ext cx="9505950" cy="1228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7AB588-FE1F-7B8A-3225-B8A1F72BEB13}"/>
              </a:ext>
            </a:extLst>
          </p:cNvPr>
          <p:cNvSpPr txBox="1"/>
          <p:nvPr/>
        </p:nvSpPr>
        <p:spPr>
          <a:xfrm>
            <a:off x="4991974" y="3491730"/>
            <a:ext cx="6531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c-means can detect obscure data points.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BB2671-DBFC-5870-66B3-03B3C55AA5A3}"/>
              </a:ext>
            </a:extLst>
          </p:cNvPr>
          <p:cNvSpPr txBox="1"/>
          <p:nvPr/>
        </p:nvSpPr>
        <p:spPr>
          <a:xfrm>
            <a:off x="1172449" y="1676986"/>
            <a:ext cx="9763029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boxplot is very similar with the result in algorithm1.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 will only talk about the newly acquired information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10406"/>
      </p:ext>
    </p:extLst>
  </p:cSld>
  <p:clrMapOvr>
    <a:masterClrMapping/>
  </p:clrMapOvr>
  <p:transition spd="slow" advTm="5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15122" y="266420"/>
            <a:ext cx="5057796" cy="8237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Summary &amp; Suggestions</a:t>
            </a: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81164-A784-1D3A-9960-39AA4C14BD54}"/>
              </a:ext>
            </a:extLst>
          </p:cNvPr>
          <p:cNvSpPr txBox="1"/>
          <p:nvPr/>
        </p:nvSpPr>
        <p:spPr>
          <a:xfrm>
            <a:off x="933061" y="1352939"/>
            <a:ext cx="10347649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cities in Cluster 0 do better on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Rent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are bad at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Cappuccino, Cinema, Avg Disposable income,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Movehub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Rating, Purchase Power, Health Care, Pollution, Quality of Life, Crime Rating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addition, the two clusters all have similar performance in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Wine and Gasoline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is a better algorithm because it has a higher silhouette score, and also has lower space complexity.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research, we can drop the two unimportant variables {Wine and Gasoline}, to simplify the model.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k-means is very sensitive to outliers, we can consider removing extreme values and get better results.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92375"/>
      </p:ext>
    </p:extLst>
  </p:cSld>
  <p:clrMapOvr>
    <a:masterClrMapping/>
  </p:clrMapOvr>
  <p:transition spd="slow" advTm="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-1703646" y="0"/>
            <a:ext cx="5977943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Intro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4E037A-2CD6-7B1E-1A3A-A3E383148DF6}"/>
              </a:ext>
            </a:extLst>
          </p:cNvPr>
          <p:cNvSpPr txBox="1"/>
          <p:nvPr/>
        </p:nvSpPr>
        <p:spPr>
          <a:xfrm>
            <a:off x="652462" y="948210"/>
            <a:ext cx="108870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zh-CN" sz="21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altLang="zh-CN" sz="21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Movehub</a:t>
            </a:r>
            <a:r>
              <a:rPr lang="en-US" altLang="zh-CN" sz="21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City Rankings </a:t>
            </a:r>
          </a:p>
          <a:p>
            <a:r>
              <a:rPr lang="en-US" altLang="zh-CN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altLang="zh-CN" sz="2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Blitzer. (2017). </a:t>
            </a:r>
            <a:r>
              <a:rPr lang="en-US" altLang="zh-CN" sz="21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Movehub</a:t>
            </a:r>
            <a:r>
              <a:rPr lang="en-US" altLang="zh-CN" sz="2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City Rankings</a:t>
            </a:r>
            <a:r>
              <a:rPr lang="en-US" altLang="zh-CN" sz="2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https://www.kaggle.com/blitzr/movehub-city-rankings</a:t>
            </a:r>
            <a:endParaRPr lang="en-US" altLang="zh-CN" sz="2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185 rows of data, and 14 columns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AF89DD-6646-9DBE-06F5-11D0F4FDA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448" y="2697665"/>
            <a:ext cx="3488887" cy="39319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6C0145-03C8-7635-9443-5627165F7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04" y="2697665"/>
            <a:ext cx="4437835" cy="393192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4226FECA-B266-8529-EBE0-1743D7E9603F}"/>
              </a:ext>
            </a:extLst>
          </p:cNvPr>
          <p:cNvSpPr/>
          <p:nvPr/>
        </p:nvSpPr>
        <p:spPr>
          <a:xfrm>
            <a:off x="5431911" y="4334933"/>
            <a:ext cx="2062065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8FE10D-D29E-C613-2056-1D34548A1E26}"/>
              </a:ext>
            </a:extLst>
          </p:cNvPr>
          <p:cNvSpPr txBox="1"/>
          <p:nvPr/>
        </p:nvSpPr>
        <p:spPr>
          <a:xfrm>
            <a:off x="5386407" y="3873268"/>
            <a:ext cx="226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the data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05030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66474" y="285081"/>
            <a:ext cx="7866256" cy="8237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Solution to the question in Motivation </a:t>
            </a: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62D45A-6B23-031B-0543-E6D1897C6031}"/>
              </a:ext>
            </a:extLst>
          </p:cNvPr>
          <p:cNvSpPr txBox="1"/>
          <p:nvPr/>
        </p:nvSpPr>
        <p:spPr>
          <a:xfrm>
            <a:off x="3424334" y="1372515"/>
            <a:ext cx="8304245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back to the "factory locations choosing question" that I mentioned in the motivation. After the analysis, I can conclude that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labor-intensive companies should choose cities in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knowledge-intensive companies like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Tesla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Apple should choose cities in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Relevant decision-makers can view the HAC diagram for more detailed information.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lh3.googleusercontent.com/FK8EcHV1SJGHeTUJCsUhC...">
            <a:extLst>
              <a:ext uri="{FF2B5EF4-FFF2-40B4-BE49-F238E27FC236}">
                <a16:creationId xmlns:a16="http://schemas.microsoft.com/office/drawing/2014/main" id="{108595A6-13E2-C1E9-B673-9D2295A2E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95" y="1638139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399C01-EBCD-1D0E-7054-D1DC2F49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95" y="3965276"/>
            <a:ext cx="1920240" cy="24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93949"/>
      </p:ext>
    </p:extLst>
  </p:cSld>
  <p:clrMapOvr>
    <a:masterClrMapping/>
  </p:clrMapOvr>
  <p:transition spd="slow" advTm="5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19870" y="104020"/>
            <a:ext cx="2305118" cy="8237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Reference:</a:t>
            </a: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62D45A-6B23-031B-0543-E6D1897C6031}"/>
              </a:ext>
            </a:extLst>
          </p:cNvPr>
          <p:cNvSpPr txBox="1"/>
          <p:nvPr/>
        </p:nvSpPr>
        <p:spPr>
          <a:xfrm>
            <a:off x="438540" y="1372515"/>
            <a:ext cx="11290040" cy="4941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Doel, Marcus; Hubbard, Phil (2002). 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world cities literally: Marketing the city in a global space of flows. City, 6(3), 351–368. doi:10.1080/1360481022000037779 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Luxburg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U., Williamson, R. C., &amp; Guyon, I. (2012, June). Clustering: Science or art?. In 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ICML workshop on unsupervised and transfer learning (pp. 65-79). JMLR Workshop and Conference Proceedings.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Ruth, M., &amp; Franklin, R. S. (2014). Livability for all? Conceptual limits and practical implications. 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Geography, 49, 18-23.</a:t>
            </a:r>
          </a:p>
          <a:p>
            <a:pPr indent="-304800"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Berlin. (2022). In Wikipedia.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https://en.wikipedia.org/w/index.php?title=Berlin&amp;oldid=1087219787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04800"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(2022). In Wikipedia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https://vi.wikipedia.org/w/index.php?title=B%C3%ACnh_D%C6%B0%C6%A1ng&amp;oldid=68588155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04800"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Guangxi. (2022). In Wikipedia.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https://zh.wikipedia.org/w/index.php?title=%E5%B9%BF%E8%A5%BF%E5%A3%AE%E6%97%8F%E8%87%AA%E6%B2%BB%E5%8C%BA&amp;oldid=71324221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04800"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Texas. (2022). In Wikipedia.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https://en.wikipedia.org/w/index.php?title=Texas&amp;oldid=1086916911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10831"/>
      </p:ext>
    </p:extLst>
  </p:cSld>
  <p:clrMapOvr>
    <a:masterClrMapping/>
  </p:clrMapOvr>
  <p:transition spd="slow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1A3F4677-5973-7188-4619-EA7D6F8278AC}"/>
              </a:ext>
            </a:extLst>
          </p:cNvPr>
          <p:cNvSpPr/>
          <p:nvPr/>
        </p:nvSpPr>
        <p:spPr>
          <a:xfrm>
            <a:off x="2421460" y="1117600"/>
            <a:ext cx="440280" cy="5444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A073FF-028E-C3B0-831A-28A4614CA684}"/>
              </a:ext>
            </a:extLst>
          </p:cNvPr>
          <p:cNvSpPr txBox="1"/>
          <p:nvPr/>
        </p:nvSpPr>
        <p:spPr>
          <a:xfrm>
            <a:off x="3412067" y="127994"/>
            <a:ext cx="3776142" cy="660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(185)</a:t>
            </a:r>
          </a:p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(79)</a:t>
            </a:r>
          </a:p>
          <a:p>
            <a:pPr>
              <a:lnSpc>
                <a:spcPts val="10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</a:t>
            </a:r>
          </a:p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Cappuccino</a:t>
            </a:r>
          </a:p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Cinema</a:t>
            </a:r>
          </a:p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Wine</a:t>
            </a:r>
          </a:p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Gasoline</a:t>
            </a:r>
          </a:p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Rent</a:t>
            </a:r>
          </a:p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Disposable Income</a:t>
            </a:r>
          </a:p>
          <a:p>
            <a:pPr>
              <a:lnSpc>
                <a:spcPts val="10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</a:t>
            </a:r>
          </a:p>
          <a:p>
            <a:pPr>
              <a:lnSpc>
                <a:spcPts val="3500"/>
              </a:lnSpc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Movehud Rating</a:t>
            </a:r>
          </a:p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Power</a:t>
            </a:r>
          </a:p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</a:t>
            </a:r>
          </a:p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(low)</a:t>
            </a:r>
          </a:p>
          <a:p>
            <a:pPr>
              <a:lnSpc>
                <a:spcPts val="3500"/>
              </a:lnSpc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Life</a:t>
            </a:r>
          </a:p>
          <a:p>
            <a:pPr>
              <a:lnSpc>
                <a:spcPts val="3500"/>
              </a:lnSpc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Rating (low)</a:t>
            </a:r>
            <a:endParaRPr lang="zh-CN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854860-08C8-4241-3574-387CE8C0E76C}"/>
              </a:ext>
            </a:extLst>
          </p:cNvPr>
          <p:cNvSpPr txBox="1"/>
          <p:nvPr/>
        </p:nvSpPr>
        <p:spPr>
          <a:xfrm>
            <a:off x="118534" y="125506"/>
            <a:ext cx="419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B2F2FF-EA63-02EE-2927-B64D954EA67A}"/>
              </a:ext>
            </a:extLst>
          </p:cNvPr>
          <p:cNvSpPr txBox="1"/>
          <p:nvPr/>
        </p:nvSpPr>
        <p:spPr>
          <a:xfrm>
            <a:off x="474131" y="2951945"/>
            <a:ext cx="1557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Movehub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FDD2B3F0-8DCA-9D4C-0093-F9D36D646D03}"/>
              </a:ext>
            </a:extLst>
          </p:cNvPr>
          <p:cNvSpPr/>
          <p:nvPr/>
        </p:nvSpPr>
        <p:spPr>
          <a:xfrm>
            <a:off x="7806268" y="1117600"/>
            <a:ext cx="406400" cy="26556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6A51B5-4383-0BF3-3379-F42E9211E381}"/>
              </a:ext>
            </a:extLst>
          </p:cNvPr>
          <p:cNvSpPr txBox="1"/>
          <p:nvPr/>
        </p:nvSpPr>
        <p:spPr>
          <a:xfrm>
            <a:off x="8762995" y="2167467"/>
            <a:ext cx="244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 of Living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D19D2FC2-AAB4-9768-A0A2-370BFF0529D2}"/>
              </a:ext>
            </a:extLst>
          </p:cNvPr>
          <p:cNvSpPr/>
          <p:nvPr/>
        </p:nvSpPr>
        <p:spPr>
          <a:xfrm>
            <a:off x="7806268" y="4470400"/>
            <a:ext cx="406400" cy="20912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127E3C-BDFD-B929-06F2-026B98DE357B}"/>
              </a:ext>
            </a:extLst>
          </p:cNvPr>
          <p:cNvSpPr txBox="1"/>
          <p:nvPr/>
        </p:nvSpPr>
        <p:spPr>
          <a:xfrm>
            <a:off x="8762995" y="4972249"/>
            <a:ext cx="25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Life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18AC96-9DD3-C596-7988-CFFB996AC6DB}"/>
              </a:ext>
            </a:extLst>
          </p:cNvPr>
          <p:cNvSpPr txBox="1"/>
          <p:nvPr/>
        </p:nvSpPr>
        <p:spPr>
          <a:xfrm>
            <a:off x="118534" y="125506"/>
            <a:ext cx="4199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97EB3A-3B96-0A15-E2D8-C7A6BCC8EF64}"/>
              </a:ext>
            </a:extLst>
          </p:cNvPr>
          <p:cNvSpPr txBox="1"/>
          <p:nvPr/>
        </p:nvSpPr>
        <p:spPr>
          <a:xfrm>
            <a:off x="405881" y="749009"/>
            <a:ext cx="5402425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old way to choose the city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C948D1F-53AD-487F-5793-2AE3148B9B98}"/>
              </a:ext>
            </a:extLst>
          </p:cNvPr>
          <p:cNvSpPr/>
          <p:nvPr/>
        </p:nvSpPr>
        <p:spPr>
          <a:xfrm>
            <a:off x="1063690" y="1410214"/>
            <a:ext cx="4394718" cy="49252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A high score is not necessarily equal to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{Movehud Rating}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{Quality of Life}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Gives us limited information and ignore the influence of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factors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(Ruth &amp; Franklin, 2014)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4D6B4B-600E-A153-2C29-4CA17A266E11}"/>
              </a:ext>
            </a:extLst>
          </p:cNvPr>
          <p:cNvSpPr txBox="1"/>
          <p:nvPr/>
        </p:nvSpPr>
        <p:spPr>
          <a:xfrm>
            <a:off x="5923383" y="749008"/>
            <a:ext cx="579586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reality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A2C6738-C8E1-444E-9FA5-3B7BB133485D}"/>
              </a:ext>
            </a:extLst>
          </p:cNvPr>
          <p:cNvSpPr/>
          <p:nvPr/>
        </p:nvSpPr>
        <p:spPr>
          <a:xfrm>
            <a:off x="6774026" y="1410215"/>
            <a:ext cx="4394718" cy="49252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usually cannot obtain complete information, and their judgments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largely rely on their own experiences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person likes (or lives) in New York City, 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she will also more likely to prefer big cities like London, Hong Kong, etc.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matters!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2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h3.googleusercontent.com/FK8EcHV1SJGHeTUJCsUhC...">
            <a:extLst>
              <a:ext uri="{FF2B5EF4-FFF2-40B4-BE49-F238E27FC236}">
                <a16:creationId xmlns:a16="http://schemas.microsoft.com/office/drawing/2014/main" id="{297FABFA-C93E-052A-62FF-8EAA7B852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07" y="1964710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6C525C-2003-C66D-2A13-2CB5BE09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73" y="4543774"/>
            <a:ext cx="1555908" cy="20116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DB3B5A-C953-A42B-2F0E-30237C47FFBA}"/>
              </a:ext>
            </a:extLst>
          </p:cNvPr>
          <p:cNvSpPr txBox="1"/>
          <p:nvPr/>
        </p:nvSpPr>
        <p:spPr>
          <a:xfrm>
            <a:off x="4047068" y="2373747"/>
            <a:ext cx="2607734" cy="206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 Dương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Vietnam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(3950 $)</a:t>
            </a:r>
          </a:p>
          <a:p>
            <a:pPr algn="l"/>
            <a:endParaRPr lang="vi-VN" altLang="zh-CN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br>
              <a:rPr lang="vi-VN" altLang="zh-CN" dirty="0"/>
            </a:b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F3F945-D9E3-0858-CCE1-1970BCB9163D}"/>
              </a:ext>
            </a:extLst>
          </p:cNvPr>
          <p:cNvSpPr txBox="1"/>
          <p:nvPr/>
        </p:nvSpPr>
        <p:spPr>
          <a:xfrm>
            <a:off x="7727818" y="2373747"/>
            <a:ext cx="2607734" cy="206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Pakhoi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Linux Libertine"/>
              </a:rPr>
              <a:t>China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(4656 $)</a:t>
            </a:r>
          </a:p>
          <a:p>
            <a:pPr algn="l"/>
            <a:endParaRPr lang="vi-VN" altLang="zh-CN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br>
              <a:rPr lang="vi-VN" altLang="zh-CN" dirty="0"/>
            </a:b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5A2A45-F141-56D0-6AB0-8BA351E80DDD}"/>
              </a:ext>
            </a:extLst>
          </p:cNvPr>
          <p:cNvSpPr txBox="1"/>
          <p:nvPr/>
        </p:nvSpPr>
        <p:spPr>
          <a:xfrm>
            <a:off x="4047068" y="4875096"/>
            <a:ext cx="26077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Texas,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(54280 $)</a:t>
            </a:r>
          </a:p>
          <a:p>
            <a:pPr algn="l"/>
            <a:endParaRPr lang="vi-VN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vi-V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4CD62F-BFBB-B8A8-7159-35FA1181968A}"/>
              </a:ext>
            </a:extLst>
          </p:cNvPr>
          <p:cNvSpPr txBox="1"/>
          <p:nvPr/>
        </p:nvSpPr>
        <p:spPr>
          <a:xfrm>
            <a:off x="7727818" y="4875096"/>
            <a:ext cx="260773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Berlin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Germany 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(19900 $)</a:t>
            </a:r>
          </a:p>
          <a:p>
            <a:pPr algn="l"/>
            <a:endParaRPr lang="vi-V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vi-V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38C085-7BBB-B6BE-59A5-7E529C71C08F}"/>
              </a:ext>
            </a:extLst>
          </p:cNvPr>
          <p:cNvCxnSpPr/>
          <p:nvPr/>
        </p:nvCxnSpPr>
        <p:spPr>
          <a:xfrm>
            <a:off x="0" y="420150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3D5FE30-A010-02BC-A337-282D64551436}"/>
              </a:ext>
            </a:extLst>
          </p:cNvPr>
          <p:cNvSpPr txBox="1"/>
          <p:nvPr/>
        </p:nvSpPr>
        <p:spPr>
          <a:xfrm>
            <a:off x="7589591" y="211226"/>
            <a:ext cx="4602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disposable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per capita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(year 2021)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Wikipedia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F24C01-0188-DB77-E2E6-C2BA9F3543AF}"/>
              </a:ext>
            </a:extLst>
          </p:cNvPr>
          <p:cNvSpPr txBox="1"/>
          <p:nvPr/>
        </p:nvSpPr>
        <p:spPr>
          <a:xfrm>
            <a:off x="879326" y="1262776"/>
            <a:ext cx="911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cluster analysis to support decision making.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059E6AE8-A4D6-82E7-39F0-E0B31B3B20DC}"/>
              </a:ext>
            </a:extLst>
          </p:cNvPr>
          <p:cNvSpPr/>
          <p:nvPr/>
        </p:nvSpPr>
        <p:spPr>
          <a:xfrm>
            <a:off x="6590697" y="2886851"/>
            <a:ext cx="1016002" cy="3102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EC83F6AD-81DA-E855-BC86-55373779A7EB}"/>
              </a:ext>
            </a:extLst>
          </p:cNvPr>
          <p:cNvSpPr/>
          <p:nvPr/>
        </p:nvSpPr>
        <p:spPr>
          <a:xfrm>
            <a:off x="6600028" y="5394477"/>
            <a:ext cx="1016002" cy="3102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EF1F23-6DF1-9BA7-D8F1-C5D9DD6298AF}"/>
              </a:ext>
            </a:extLst>
          </p:cNvPr>
          <p:cNvSpPr txBox="1"/>
          <p:nvPr/>
        </p:nvSpPr>
        <p:spPr>
          <a:xfrm>
            <a:off x="593187" y="211226"/>
            <a:ext cx="522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572A2C-1B33-25E7-58E3-D09E858D816B}"/>
              </a:ext>
            </a:extLst>
          </p:cNvPr>
          <p:cNvSpPr txBox="1"/>
          <p:nvPr/>
        </p:nvSpPr>
        <p:spPr>
          <a:xfrm>
            <a:off x="7209797" y="3836314"/>
            <a:ext cx="585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Entrepreneurs open factories in </a:t>
            </a:r>
            <a:r>
              <a:rPr lang="en-US" altLang="zh-CN" sz="2000" b="1" i="1" dirty="0"/>
              <a:t>similar</a:t>
            </a:r>
            <a:r>
              <a:rPr lang="en-US" altLang="zh-CN" sz="2000" i="1" dirty="0"/>
              <a:t> cities </a:t>
            </a:r>
            <a:endParaRPr lang="zh-CN" altLang="en-US" sz="2000" i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CFB1E8-AACD-DCB8-417D-3D1D2E2AFA26}"/>
              </a:ext>
            </a:extLst>
          </p:cNvPr>
          <p:cNvSpPr txBox="1"/>
          <p:nvPr/>
        </p:nvSpPr>
        <p:spPr>
          <a:xfrm>
            <a:off x="5738326" y="6388922"/>
            <a:ext cx="766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Is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disposable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per capita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decision-making?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5110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04941" y="126460"/>
            <a:ext cx="1159293" cy="82067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EDA</a:t>
            </a: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1B2281-E43B-83E3-CB09-9FCE7917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60" y="0"/>
            <a:ext cx="6848905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73D3245-06B1-AC58-C3E9-0E2146BA1179}"/>
              </a:ext>
            </a:extLst>
          </p:cNvPr>
          <p:cNvSpPr txBox="1"/>
          <p:nvPr/>
        </p:nvSpPr>
        <p:spPr>
          <a:xfrm>
            <a:off x="850173" y="1920223"/>
            <a:ext cx="3825552" cy="481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independent variables: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{wine,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pollution, crime}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 variables: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{quality of life: income, purchase power, health care matters}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Outliers: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Yes.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in the right part of Avg Rent and Wine attribute.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BBBB70-46B1-9BC9-B49C-4CBF0D84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767" y="37496"/>
            <a:ext cx="2790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70785"/>
      </p:ext>
    </p:extLst>
  </p:cSld>
  <p:clrMapOvr>
    <a:masterClrMapping/>
  </p:clrMapOvr>
  <p:transition spd="slow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49644" y="154452"/>
            <a:ext cx="3018776" cy="8237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Clusterability</a:t>
            </a: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50840-1332-8C53-441F-0B3258224D02}"/>
              </a:ext>
            </a:extLst>
          </p:cNvPr>
          <p:cNvSpPr txBox="1"/>
          <p:nvPr/>
        </p:nvSpPr>
        <p:spPr>
          <a:xfrm>
            <a:off x="6976964" y="791591"/>
            <a:ext cx="4945225" cy="545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Hopkin's statistics: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Hopkin's statistics is closer to 0.25, which indicates there are maybe an underlying clustering relationship, but they are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well-separated.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t-SNE plot: 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plots with perplexity values of 10, 20, and 30, we see that there may exist 2 or 3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clusters that are somewhat spherical in shape.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21B41E-17B4-A061-F79D-892FB488D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2" y="1296955"/>
            <a:ext cx="6718242" cy="42640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D09A07-692F-4174-A5F5-D9118D85F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22" y="3799865"/>
            <a:ext cx="2800414" cy="17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41901"/>
      </p:ext>
    </p:extLst>
  </p:cSld>
  <p:clrMapOvr>
    <a:masterClrMapping/>
  </p:clrMapOvr>
  <p:transition spd="slow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53903" y="98468"/>
            <a:ext cx="6417141" cy="8237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Algorithm Selection Motivation</a:t>
            </a:r>
            <a:endParaRPr lang="zh-CN" altLang="en-US" sz="3600" b="1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双括号 1">
            <a:extLst>
              <a:ext uri="{FF2B5EF4-FFF2-40B4-BE49-F238E27FC236}">
                <a16:creationId xmlns:a16="http://schemas.microsoft.com/office/drawing/2014/main" id="{3E82CFB5-F16A-0E3F-51FC-656450716B72}"/>
              </a:ext>
            </a:extLst>
          </p:cNvPr>
          <p:cNvSpPr/>
          <p:nvPr/>
        </p:nvSpPr>
        <p:spPr>
          <a:xfrm>
            <a:off x="855306" y="2379306"/>
            <a:ext cx="4282751" cy="28271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910EA3-EAAE-F743-921F-2D68ABEBF377}"/>
              </a:ext>
            </a:extLst>
          </p:cNvPr>
          <p:cNvSpPr txBox="1"/>
          <p:nvPr/>
        </p:nvSpPr>
        <p:spPr>
          <a:xfrm>
            <a:off x="1055912" y="2911214"/>
            <a:ext cx="3881535" cy="1394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dataset</a:t>
            </a:r>
          </a:p>
          <a:p>
            <a:pPr algn="ctr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are highly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CDA472-08FA-ED20-EB96-98B0DBA8BF4C}"/>
              </a:ext>
            </a:extLst>
          </p:cNvPr>
          <p:cNvSpPr txBox="1"/>
          <p:nvPr/>
        </p:nvSpPr>
        <p:spPr>
          <a:xfrm>
            <a:off x="5598366" y="1088436"/>
            <a:ext cx="5738327" cy="205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  Hierarchical Clustering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 linkage and average linkage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not sensitive to outliers</a:t>
            </a:r>
          </a:p>
          <a:p>
            <a:pPr marL="457200" indent="-457200">
              <a:buAutoNum type="arabicPeriod"/>
            </a:pP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EABB16-ABD8-4957-FFCA-3E1315C8F178}"/>
              </a:ext>
            </a:extLst>
          </p:cNvPr>
          <p:cNvSpPr txBox="1"/>
          <p:nvPr/>
        </p:nvSpPr>
        <p:spPr>
          <a:xfrm>
            <a:off x="5598366" y="3139767"/>
            <a:ext cx="5738327" cy="343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+ Fuzzy c-means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able to identify the underlying clusters in the dataset,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able to reflect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uncertain nature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which clusters "straddle nodes" should belong to, and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able to reflect the more certain nature of which cluster highly cohesive objects belong to.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FCBD18-7443-5441-69FD-6769E0F08A78}"/>
              </a:ext>
            </a:extLst>
          </p:cNvPr>
          <p:cNvSpPr txBox="1"/>
          <p:nvPr/>
        </p:nvSpPr>
        <p:spPr>
          <a:xfrm>
            <a:off x="1494452" y="1479036"/>
            <a:ext cx="30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know: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48197"/>
      </p:ext>
    </p:extLst>
  </p:cSld>
  <p:clrMapOvr>
    <a:masterClrMapping/>
  </p:clrMapOvr>
  <p:transition spd="slow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20285-4E83-BEED-2DF6-6B40B1CCEEBB}"/>
              </a:ext>
            </a:extLst>
          </p:cNvPr>
          <p:cNvSpPr txBox="1"/>
          <p:nvPr/>
        </p:nvSpPr>
        <p:spPr>
          <a:xfrm>
            <a:off x="1054359" y="2191152"/>
            <a:ext cx="26032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1:</a:t>
            </a:r>
          </a:p>
          <a:p>
            <a:pPr algn="ctr"/>
            <a:r>
              <a:rPr lang="en-US" altLang="zh-C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C5357-E20C-60E9-A5F1-79F61DC39D74}"/>
              </a:ext>
            </a:extLst>
          </p:cNvPr>
          <p:cNvSpPr/>
          <p:nvPr/>
        </p:nvSpPr>
        <p:spPr>
          <a:xfrm>
            <a:off x="5119395" y="662681"/>
            <a:ext cx="4245429" cy="7837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detection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DDDA33-986A-714A-A94F-A03308FF7F1E}"/>
              </a:ext>
            </a:extLst>
          </p:cNvPr>
          <p:cNvSpPr/>
          <p:nvPr/>
        </p:nvSpPr>
        <p:spPr>
          <a:xfrm>
            <a:off x="5110064" y="1953320"/>
            <a:ext cx="4245429" cy="7837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selection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85B303B-987C-09E4-60E2-80A88BAD4E4C}"/>
              </a:ext>
            </a:extLst>
          </p:cNvPr>
          <p:cNvSpPr/>
          <p:nvPr/>
        </p:nvSpPr>
        <p:spPr>
          <a:xfrm>
            <a:off x="5119395" y="5781727"/>
            <a:ext cx="4245429" cy="7837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Boxplot Result</a:t>
            </a:r>
            <a:endParaRPr lang="zh-CN" altLang="en-US" sz="2000" dirty="0">
              <a:sym typeface="+mn-ea"/>
            </a:endParaRPr>
          </a:p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7AA1EE-3410-EE70-AAF3-C93D75A17B2A}"/>
              </a:ext>
            </a:extLst>
          </p:cNvPr>
          <p:cNvSpPr/>
          <p:nvPr/>
        </p:nvSpPr>
        <p:spPr>
          <a:xfrm>
            <a:off x="5110064" y="4490799"/>
            <a:ext cx="4245429" cy="7837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n w="12700" cmpd="sng">
                  <a:noFill/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Silhouette plot</a:t>
            </a:r>
            <a:endParaRPr lang="zh-CN" altLang="en-US" sz="2000" dirty="0">
              <a:ln w="12700" cmpd="sng">
                <a:noFill/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FB6D7E-5FC1-F2B4-2CFC-C461C3807EDB}"/>
              </a:ext>
            </a:extLst>
          </p:cNvPr>
          <p:cNvSpPr/>
          <p:nvPr/>
        </p:nvSpPr>
        <p:spPr>
          <a:xfrm>
            <a:off x="5119395" y="3222204"/>
            <a:ext cx="4245429" cy="7837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Clustering Result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790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fe325ac88af4cb1e315171a86c19382325f4f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1317</Words>
  <Application>Microsoft Office PowerPoint</Application>
  <PresentationFormat>宽屏</PresentationFormat>
  <Paragraphs>159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 Unicode MS</vt:lpstr>
      <vt:lpstr>Helvetica Neue</vt:lpstr>
      <vt:lpstr>Linux Libertine</vt:lpstr>
      <vt:lpstr>Microsoft YaHei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Li, Jialong</cp:lastModifiedBy>
  <cp:revision>1523</cp:revision>
  <dcterms:created xsi:type="dcterms:W3CDTF">2014-10-29T09:18:00Z</dcterms:created>
  <dcterms:modified xsi:type="dcterms:W3CDTF">2022-12-28T22:36:09Z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