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/>
              <a:t>Razvoj</a:t>
            </a:r>
            <a:r>
              <a:rPr lang="hr-HR" baseline="0" dirty="0"/>
              <a:t> projekta</a:t>
            </a:r>
            <a:endParaRPr lang="hr-H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Specifikacija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Početak projekta</c:v>
                </c:pt>
                <c:pt idx="1">
                  <c:v>Sredina projekta</c:v>
                </c:pt>
                <c:pt idx="2">
                  <c:v>Kraj projekta</c:v>
                </c:pt>
              </c:strCache>
            </c:strRef>
          </c:cat>
          <c:val>
            <c:numRef>
              <c:f>List1!$B$2:$B$4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B-4764-B0F5-8E443973484E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Implementacija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Početak projekta</c:v>
                </c:pt>
                <c:pt idx="1">
                  <c:v>Sredina projekta</c:v>
                </c:pt>
                <c:pt idx="2">
                  <c:v>Kraj projekta</c:v>
                </c:pt>
              </c:strCache>
            </c:strRef>
          </c:cat>
          <c:val>
            <c:numRef>
              <c:f>List1!$C$2:$C$4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B-4764-B0F5-8E443973484E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Testiranje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Početak projekta</c:v>
                </c:pt>
                <c:pt idx="1">
                  <c:v>Sredina projekta</c:v>
                </c:pt>
                <c:pt idx="2">
                  <c:v>Kraj projekta</c:v>
                </c:pt>
              </c:strCache>
            </c:strRef>
          </c:cat>
          <c:val>
            <c:numRef>
              <c:f>List1!$D$2:$D$4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B-4764-B0F5-8E443973484E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Dokumentacija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List1!$A$2:$A$4</c:f>
              <c:strCache>
                <c:ptCount val="3"/>
                <c:pt idx="0">
                  <c:v>Početak projekta</c:v>
                </c:pt>
                <c:pt idx="1">
                  <c:v>Sredina projekta</c:v>
                </c:pt>
                <c:pt idx="2">
                  <c:v>Kraj projekta</c:v>
                </c:pt>
              </c:strCache>
            </c:strRef>
          </c:cat>
          <c:val>
            <c:numRef>
              <c:f>List1!$E$2:$E$4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B-4764-B0F5-8E4439734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023520"/>
        <c:axId val="751025184"/>
      </c:barChart>
      <c:catAx>
        <c:axId val="75102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25184"/>
        <c:crosses val="autoZero"/>
        <c:auto val="1"/>
        <c:lblAlgn val="ctr"/>
        <c:lblOffset val="100"/>
        <c:noMultiLvlLbl val="0"/>
      </c:catAx>
      <c:valAx>
        <c:axId val="7510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2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17.1.2022.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marko.zura@fer.hr" TargetMode="External"/><Relationship Id="rId3" Type="http://schemas.openxmlformats.org/officeDocument/2006/relationships/hyperlink" Target="mailto:marin.puharic@fer.hr" TargetMode="External"/><Relationship Id="rId7" Type="http://schemas.openxmlformats.org/officeDocument/2006/relationships/hyperlink" Target="mailto:zvonimir.ravlic@fer.hr" TargetMode="External"/><Relationship Id="rId2" Type="http://schemas.openxmlformats.org/officeDocument/2006/relationships/hyperlink" Target="mailto:marko.barbir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ilip.bura@fer.hr" TargetMode="External"/><Relationship Id="rId5" Type="http://schemas.openxmlformats.org/officeDocument/2006/relationships/hyperlink" Target="mailto:mate.ivic@fer.hr" TargetMode="External"/><Relationship Id="rId4" Type="http://schemas.openxmlformats.org/officeDocument/2006/relationships/hyperlink" Target="mailto:luka.gjur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.com/en/" TargetMode="External"/><Relationship Id="rId3" Type="http://schemas.openxmlformats.org/officeDocument/2006/relationships/hyperlink" Target="https://discord.com/" TargetMode="External"/><Relationship Id="rId7" Type="http://schemas.openxmlformats.org/officeDocument/2006/relationships/hyperlink" Target="https://www.thymeleaf.org/" TargetMode="External"/><Relationship Id="rId2" Type="http://schemas.openxmlformats.org/officeDocument/2006/relationships/hyperlink" Target="https://www.latex-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" TargetMode="External"/><Relationship Id="rId5" Type="http://schemas.openxmlformats.org/officeDocument/2006/relationships/hyperlink" Target="https://about.gitlab.com/" TargetMode="External"/><Relationship Id="rId4" Type="http://schemas.openxmlformats.org/officeDocument/2006/relationships/hyperlink" Target="https://astah.net/" TargetMode="External"/><Relationship Id="rId9" Type="http://schemas.openxmlformats.org/officeDocument/2006/relationships/hyperlink" Target="https://spring.io/projects/spring-boo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ParkShare</a:t>
            </a:r>
            <a:br>
              <a:rPr lang="en-US" dirty="0"/>
            </a:br>
            <a:r>
              <a:rPr lang="hr-HR" sz="4400" dirty="0" err="1"/>
              <a:t>Proggers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Jako dobro smo se organizirali u timu tko će koji dio aplikacije raditi</a:t>
            </a:r>
          </a:p>
          <a:p>
            <a:r>
              <a:rPr lang="hr-HR" dirty="0"/>
              <a:t>Programiranje u paru se pokazalo kao jako dobra tehnika rada</a:t>
            </a:r>
          </a:p>
          <a:p>
            <a:r>
              <a:rPr lang="hr-HR" dirty="0"/>
              <a:t>Komunikacija u timu je jako bitna i autoritet vođe da donese odluke</a:t>
            </a:r>
          </a:p>
          <a:p>
            <a:r>
              <a:rPr lang="hr-HR" dirty="0"/>
              <a:t>Naučili smo da treba početi na vrijeme raditi kako bi ispunili zadatke do zadanog roka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Popis članova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Marko Barbir – </a:t>
            </a:r>
            <a:r>
              <a:rPr lang="hr-HR" dirty="0">
                <a:hlinkClick r:id="rId2"/>
              </a:rPr>
              <a:t>marko.barbir@fer.hr</a:t>
            </a:r>
            <a:endParaRPr lang="hr-HR" dirty="0"/>
          </a:p>
          <a:p>
            <a:r>
              <a:rPr lang="hr-HR" dirty="0"/>
              <a:t>Marin </a:t>
            </a:r>
            <a:r>
              <a:rPr lang="hr-HR" dirty="0" err="1"/>
              <a:t>Puharić</a:t>
            </a:r>
            <a:r>
              <a:rPr lang="hr-HR" dirty="0"/>
              <a:t> – </a:t>
            </a:r>
            <a:r>
              <a:rPr lang="hr-HR" dirty="0">
                <a:hlinkClick r:id="rId3"/>
              </a:rPr>
              <a:t>marin.puharic@fer.hr</a:t>
            </a:r>
            <a:endParaRPr lang="hr-HR" dirty="0"/>
          </a:p>
          <a:p>
            <a:r>
              <a:rPr lang="hr-HR" dirty="0"/>
              <a:t>Luka </a:t>
            </a:r>
            <a:r>
              <a:rPr lang="hr-HR" dirty="0" err="1"/>
              <a:t>Gjurić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luka.gjuric@fer.hr</a:t>
            </a:r>
            <a:endParaRPr lang="hr-HR" dirty="0"/>
          </a:p>
          <a:p>
            <a:r>
              <a:rPr lang="hr-HR" dirty="0"/>
              <a:t>Mate Ivić – </a:t>
            </a:r>
            <a:r>
              <a:rPr lang="hr-HR" dirty="0">
                <a:hlinkClick r:id="rId5"/>
              </a:rPr>
              <a:t>mate.ivic@fer.hr</a:t>
            </a:r>
            <a:endParaRPr lang="hr-HR" dirty="0"/>
          </a:p>
          <a:p>
            <a:r>
              <a:rPr lang="hr-HR" dirty="0"/>
              <a:t>Filip Bura – </a:t>
            </a:r>
            <a:r>
              <a:rPr lang="hr-HR" dirty="0">
                <a:hlinkClick r:id="rId6"/>
              </a:rPr>
              <a:t>filip.bura@fer.hr</a:t>
            </a:r>
            <a:endParaRPr lang="hr-HR" dirty="0"/>
          </a:p>
          <a:p>
            <a:r>
              <a:rPr lang="hr-HR" dirty="0"/>
              <a:t>Zvonimir Ravlić – </a:t>
            </a:r>
            <a:r>
              <a:rPr lang="hr-HR" dirty="0">
                <a:hlinkClick r:id="rId7"/>
              </a:rPr>
              <a:t>zvonimir.ravlic@fer.hr</a:t>
            </a:r>
            <a:endParaRPr lang="hr-HR" dirty="0"/>
          </a:p>
          <a:p>
            <a:r>
              <a:rPr lang="hr-HR" dirty="0"/>
              <a:t>Marko Žura – </a:t>
            </a:r>
            <a:r>
              <a:rPr lang="hr-HR" dirty="0">
                <a:hlinkClick r:id="rId8"/>
              </a:rPr>
              <a:t>marko.zura@fer.hr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i svrha projekta bili su razvoj aplikacije „</a:t>
            </a:r>
            <a:r>
              <a:rPr lang="hr-HR" dirty="0" err="1"/>
              <a:t>ParkShare</a:t>
            </a:r>
            <a:r>
              <a:rPr lang="hr-HR" dirty="0"/>
              <a:t>”</a:t>
            </a:r>
          </a:p>
          <a:p>
            <a:r>
              <a:rPr lang="hr-HR" dirty="0"/>
              <a:t>Osnovna ideja je bila napraviti aplikaciju za parking i sve funkcionalnosti vezane za parking</a:t>
            </a:r>
          </a:p>
          <a:p>
            <a:r>
              <a:rPr lang="hr-HR" dirty="0"/>
              <a:t>Aplikacija je namijenjena za klijente, ali i za voditelje parkinga </a:t>
            </a:r>
          </a:p>
          <a:p>
            <a:r>
              <a:rPr lang="hr-HR" dirty="0"/>
              <a:t>Pruža razne funkcionalnosti poput rezervacije parkinga, plaćanja parkinga, kreiranja parkinga</a:t>
            </a:r>
          </a:p>
          <a:p>
            <a:r>
              <a:rPr lang="hr-HR" dirty="0"/>
              <a:t>Na tržištu postoje slični proizvodi poput „Smart Parking”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Klijent može pregledati sva parkirna mjesta dostupna na karti</a:t>
            </a:r>
          </a:p>
          <a:p>
            <a:r>
              <a:rPr lang="hr-HR" dirty="0"/>
              <a:t>Klijent može rezervirati parkirno mjesto i platiti ga putem aplikacije</a:t>
            </a:r>
          </a:p>
          <a:p>
            <a:r>
              <a:rPr lang="hr-HR" dirty="0"/>
              <a:t>Odabirom adrese pokazuje se klijentu najbliža ruta do parkirnog mjesta</a:t>
            </a:r>
          </a:p>
          <a:p>
            <a:r>
              <a:rPr lang="hr-HR" dirty="0"/>
              <a:t>Voditelj parkinga može napraviti maksimalno 1 parking </a:t>
            </a:r>
          </a:p>
          <a:p>
            <a:r>
              <a:rPr lang="hr-HR" dirty="0"/>
              <a:t>Voditelj može ažurirati podatke o parkingu i dodavati parkirna mjesta po želji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A13207-689C-4B92-BDB5-4D1F295E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6BD35C7-739F-4FE6-912C-3C42260D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mora imati sva svojstva web aplikacije</a:t>
            </a:r>
          </a:p>
          <a:p>
            <a:r>
              <a:rPr lang="hr-HR" dirty="0"/>
              <a:t>Sustav je napravljen koristeći objektno orijentirane jezike</a:t>
            </a:r>
          </a:p>
          <a:p>
            <a:r>
              <a:rPr lang="hr-HR" dirty="0"/>
              <a:t>Aplikacija podržava rad više korisnika u stvarnom vremenu</a:t>
            </a:r>
          </a:p>
          <a:p>
            <a:r>
              <a:rPr lang="hr-HR" dirty="0"/>
              <a:t>Izvršavanje dijela programa u kojem se pristupa bazi ne smije trajati duže od nekoliko sekundi</a:t>
            </a:r>
          </a:p>
          <a:p>
            <a:r>
              <a:rPr lang="hr-HR" dirty="0"/>
              <a:t>Ako se korisnik sustavom koristi na neispravan način, sustav mora i dalje ostati funkcionalan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B233115-7A5A-49C9-8F67-11247357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091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 err="1"/>
              <a:t>Latex</a:t>
            </a:r>
            <a:r>
              <a:rPr lang="hr-HR" dirty="0"/>
              <a:t> - </a:t>
            </a:r>
            <a:r>
              <a:rPr lang="hr-HR" dirty="0">
                <a:hlinkClick r:id="rId2"/>
              </a:rPr>
              <a:t>https://www.latex-project.org/</a:t>
            </a:r>
            <a:endParaRPr lang="hr-HR" dirty="0"/>
          </a:p>
          <a:p>
            <a:pPr lvl="1"/>
            <a:r>
              <a:rPr lang="hr-HR" dirty="0" err="1"/>
              <a:t>Discord</a:t>
            </a:r>
            <a:r>
              <a:rPr lang="hr-HR" dirty="0"/>
              <a:t> - </a:t>
            </a:r>
            <a:r>
              <a:rPr lang="hr-HR" dirty="0">
                <a:hlinkClick r:id="rId3"/>
              </a:rPr>
              <a:t>https://discord.com/</a:t>
            </a:r>
            <a:endParaRPr lang="hr-HR" dirty="0"/>
          </a:p>
          <a:p>
            <a:pPr lvl="1"/>
            <a:r>
              <a:rPr lang="hr-HR" dirty="0" err="1"/>
              <a:t>Astah</a:t>
            </a:r>
            <a:r>
              <a:rPr lang="hr-HR" dirty="0"/>
              <a:t> - </a:t>
            </a:r>
            <a:r>
              <a:rPr lang="hr-HR" dirty="0">
                <a:hlinkClick r:id="rId4"/>
              </a:rPr>
              <a:t>https://astah.net/</a:t>
            </a:r>
            <a:endParaRPr lang="hr-HR" dirty="0"/>
          </a:p>
          <a:p>
            <a:pPr lvl="1"/>
            <a:r>
              <a:rPr lang="hr-HR" dirty="0" err="1"/>
              <a:t>Git</a:t>
            </a:r>
            <a:r>
              <a:rPr lang="hr-HR" dirty="0"/>
              <a:t> – </a:t>
            </a:r>
            <a:r>
              <a:rPr lang="hr-HR" dirty="0">
                <a:hlinkClick r:id="rId5"/>
              </a:rPr>
              <a:t>https://about.gitlab.com/</a:t>
            </a:r>
            <a:endParaRPr lang="hr-HR" dirty="0"/>
          </a:p>
          <a:p>
            <a:pPr lvl="1"/>
            <a:r>
              <a:rPr lang="hr-HR" dirty="0" err="1"/>
              <a:t>Intellij</a:t>
            </a:r>
            <a:r>
              <a:rPr lang="hr-HR" dirty="0"/>
              <a:t> - </a:t>
            </a:r>
            <a:r>
              <a:rPr lang="hr-HR" dirty="0">
                <a:hlinkClick r:id="rId6"/>
              </a:rPr>
              <a:t>https://www.jetbrains.com/idea/</a:t>
            </a:r>
            <a:endParaRPr lang="hr-HR" dirty="0"/>
          </a:p>
          <a:p>
            <a:pPr lvl="1"/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 </a:t>
            </a:r>
            <a:r>
              <a:rPr lang="hr-HR" dirty="0" err="1">
                <a:hlinkClick r:id="rId7"/>
              </a:rPr>
              <a:t>Thymeleaf</a:t>
            </a:r>
            <a:r>
              <a:rPr lang="hr-HR" dirty="0"/>
              <a:t>, </a:t>
            </a:r>
            <a:r>
              <a:rPr lang="hr-HR" dirty="0" err="1"/>
              <a:t>Javascript</a:t>
            </a:r>
            <a:r>
              <a:rPr lang="hr-HR" dirty="0"/>
              <a:t>, HTML, CSS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dirty="0">
                <a:hlinkClick r:id="rId8"/>
              </a:rPr>
              <a:t>Java</a:t>
            </a:r>
            <a:r>
              <a:rPr lang="hr-HR" dirty="0"/>
              <a:t>,  </a:t>
            </a:r>
            <a:r>
              <a:rPr lang="hr-HR" dirty="0" err="1">
                <a:hlinkClick r:id="rId9"/>
              </a:rPr>
              <a:t>Spring</a:t>
            </a:r>
            <a:r>
              <a:rPr lang="hr-HR" dirty="0">
                <a:hlinkClick r:id="rId9"/>
              </a:rPr>
              <a:t> </a:t>
            </a:r>
            <a:r>
              <a:rPr lang="hr-HR" dirty="0" err="1">
                <a:hlinkClick r:id="rId9"/>
              </a:rPr>
              <a:t>Boot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Web aplikacija je </a:t>
            </a:r>
            <a:r>
              <a:rPr lang="hr-HR" dirty="0" err="1"/>
              <a:t>podjeljenja</a:t>
            </a:r>
            <a:r>
              <a:rPr lang="hr-HR" dirty="0"/>
              <a:t> u 3 sloja:</a:t>
            </a:r>
          </a:p>
          <a:p>
            <a:r>
              <a:rPr lang="hr-HR" dirty="0"/>
              <a:t>Prezentacijski sloj</a:t>
            </a:r>
          </a:p>
          <a:p>
            <a:r>
              <a:rPr lang="hr-HR" dirty="0"/>
              <a:t>Aplikacijski sloj</a:t>
            </a:r>
          </a:p>
          <a:p>
            <a:r>
              <a:rPr lang="hr-HR" dirty="0"/>
              <a:t>Podatkovni sloj</a:t>
            </a:r>
          </a:p>
          <a:p>
            <a:r>
              <a:rPr lang="hr-HR" dirty="0"/>
              <a:t>Arhitektura sustava temelji se na MVC (Model-</a:t>
            </a:r>
            <a:r>
              <a:rPr lang="hr-HR" dirty="0" err="1"/>
              <a:t>View</a:t>
            </a:r>
            <a:r>
              <a:rPr lang="hr-HR" dirty="0"/>
              <a:t>-</a:t>
            </a:r>
            <a:r>
              <a:rPr lang="hr-HR" dirty="0" err="1"/>
              <a:t>Component</a:t>
            </a:r>
            <a:r>
              <a:rPr lang="hr-HR" dirty="0"/>
              <a:t>) konceptu</a:t>
            </a:r>
          </a:p>
          <a:p>
            <a:r>
              <a:rPr lang="hr-HR" dirty="0"/>
              <a:t>Programski jezik za aplikaciju je Java zajedno sa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i </a:t>
            </a:r>
            <a:r>
              <a:rPr lang="hr-HR" dirty="0" err="1"/>
              <a:t>Thymeleaf</a:t>
            </a:r>
            <a:endParaRPr lang="hr-HR" dirty="0"/>
          </a:p>
          <a:p>
            <a:r>
              <a:rPr lang="hr-HR" dirty="0"/>
              <a:t>Koristili smo </a:t>
            </a:r>
            <a:r>
              <a:rPr lang="hr-HR" dirty="0" err="1"/>
              <a:t>PostgreSQL</a:t>
            </a:r>
            <a:r>
              <a:rPr lang="hr-HR" dirty="0"/>
              <a:t> sustav za baze podataka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D60947-6E29-46D3-9F84-EFB2926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</a:t>
            </a:r>
          </a:p>
        </p:txBody>
      </p:sp>
      <p:pic>
        <p:nvPicPr>
          <p:cNvPr id="1032" name="Picture 8" descr="MVC Architecture &amp;amp; Its Benefits in Web Application Development">
            <a:extLst>
              <a:ext uri="{FF2B5EF4-FFF2-40B4-BE49-F238E27FC236}">
                <a16:creationId xmlns:a16="http://schemas.microsoft.com/office/drawing/2014/main" id="{17345337-4F87-47ED-A71A-2EC81515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643083"/>
            <a:ext cx="7886700" cy="443626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CFE7C32-8A73-474A-B7EB-06C6E593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351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Podijelili smo se u grupi na </a:t>
            </a:r>
            <a:r>
              <a:rPr lang="hr-HR" dirty="0" err="1"/>
              <a:t>frontend</a:t>
            </a:r>
            <a:r>
              <a:rPr lang="hr-HR" dirty="0"/>
              <a:t> i </a:t>
            </a:r>
            <a:r>
              <a:rPr lang="hr-HR" dirty="0" err="1"/>
              <a:t>backend</a:t>
            </a:r>
            <a:endParaRPr lang="hr-HR" dirty="0"/>
          </a:p>
          <a:p>
            <a:r>
              <a:rPr lang="hr-HR" dirty="0"/>
              <a:t>3 člana su radila na </a:t>
            </a:r>
            <a:r>
              <a:rPr lang="hr-HR" dirty="0" err="1"/>
              <a:t>backendu</a:t>
            </a:r>
            <a:r>
              <a:rPr lang="hr-HR" dirty="0"/>
              <a:t> a 4 člana na </a:t>
            </a:r>
            <a:r>
              <a:rPr lang="hr-HR" dirty="0" err="1"/>
              <a:t>frontendu</a:t>
            </a:r>
            <a:endParaRPr lang="hr-HR" dirty="0"/>
          </a:p>
          <a:p>
            <a:r>
              <a:rPr lang="hr-HR" dirty="0"/>
              <a:t>Voditelj je napravio bazu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graphicFrame>
        <p:nvGraphicFramePr>
          <p:cNvPr id="10" name="Grafikon 9">
            <a:extLst>
              <a:ext uri="{FF2B5EF4-FFF2-40B4-BE49-F238E27FC236}">
                <a16:creationId xmlns:a16="http://schemas.microsoft.com/office/drawing/2014/main" id="{20A69C4E-D143-45F8-9295-1683A413D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974369"/>
              </p:ext>
            </p:extLst>
          </p:nvPr>
        </p:nvGraphicFramePr>
        <p:xfrm>
          <a:off x="1524000" y="1396999"/>
          <a:ext cx="5602014" cy="258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1281</TotalTime>
  <Words>478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ParkShare Proggers</vt:lpstr>
      <vt:lpstr>Sadržaj</vt:lpstr>
      <vt:lpstr>Opis zadatka</vt:lpstr>
      <vt:lpstr>Funkcionalni zahtjevi</vt:lpstr>
      <vt:lpstr>Nefunkcionalni zahtjevi</vt:lpstr>
      <vt:lpstr>Korišteni alati i tehnologije</vt:lpstr>
      <vt:lpstr>Arhitektura sustava</vt:lpstr>
      <vt:lpstr>Arhitektura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Marko Barbir</cp:lastModifiedBy>
  <cp:revision>23</cp:revision>
  <dcterms:created xsi:type="dcterms:W3CDTF">2016-01-18T13:10:52Z</dcterms:created>
  <dcterms:modified xsi:type="dcterms:W3CDTF">2022-01-17T18:18:28Z</dcterms:modified>
</cp:coreProperties>
</file>