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3"/>
  </p:normalViewPr>
  <p:slideViewPr>
    <p:cSldViewPr snapToGrid="0">
      <p:cViewPr varScale="1">
        <p:scale>
          <a:sx n="113" d="100"/>
          <a:sy n="11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D182-0BED-32B5-6E36-6F704CB84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F70A5-A681-3EA7-13F1-128E96822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22826-C3C3-1434-AC3C-D8D6D874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41BC-BBF0-1A4D-802F-BF3EA5CC957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F9343-2465-D09F-4049-A0BAADEF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00842-0617-2ED1-4E2A-9ED8A78B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381D-9338-924F-9CF7-D9C97A1E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5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33BF-C9C1-3C27-A0A4-250413FA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13014-6C15-26B1-634B-0F1F03BE0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0B872-6E42-591E-B68B-1F9F09F5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41BC-BBF0-1A4D-802F-BF3EA5CC957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A648A-DC6C-C873-81BF-DCB1B1DE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6C4B-CEFE-8C25-1859-A6D928E9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381D-9338-924F-9CF7-D9C97A1E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487E5-1780-1B0F-ADF4-AC6E2D8E6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112EE-3689-9D8E-FEA2-B44E0F90D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590DA-41BE-3FE4-C66D-00184813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41BC-BBF0-1A4D-802F-BF3EA5CC957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CCAFF-140D-76A5-7368-D212F9E0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B2EA9-7DED-F1D6-FAB3-9F82E4F1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381D-9338-924F-9CF7-D9C97A1E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27EA-95DF-B8AE-9C38-265E2BC9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6EA24-460D-FF51-71D9-55ED21D34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F5090-1595-8A14-5828-59D5E657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41BC-BBF0-1A4D-802F-BF3EA5CC957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083D-14A5-A7D1-D08F-9D0013B2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BCD75-9DCC-288C-53CE-E711ED0E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381D-9338-924F-9CF7-D9C97A1E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7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8638-121E-DEFF-BC2A-34D55354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2F892-A2B5-2F40-F5C1-616CD4F67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F6C79-4F64-469D-E3C0-C8DC20ED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41BC-BBF0-1A4D-802F-BF3EA5CC957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80A80-8C61-ADD1-541A-3E82AC98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131B8-3627-CAF5-7D08-B82A782D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381D-9338-924F-9CF7-D9C97A1E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8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470D-775C-251A-479E-A044F788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9BE6-546F-684B-49D0-BE61878AA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ADBBE-54AC-ABEB-84D1-37E07A8D4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A515A-84B3-9C53-3921-08B20E76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41BC-BBF0-1A4D-802F-BF3EA5CC957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82F65-6B2A-0845-1986-2D505550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B5983-B604-A4A1-F9E9-E6D3981C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381D-9338-924F-9CF7-D9C97A1E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5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69A5-A936-A2CE-2363-EC0E0037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F529F-A0EF-19BC-7D42-A2767D03C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F6754-B76C-2E24-5861-EBA7F4938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A1030-DDF1-B978-19BA-902AD3D6B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520E5-F468-03FE-BDDD-5E81345F9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5E1C0-6544-89D5-D843-DC044957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41BC-BBF0-1A4D-802F-BF3EA5CC957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40922-6AC5-042F-5E77-D3F29FCE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68EBA-BC3B-ABA3-F896-D9C50D18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381D-9338-924F-9CF7-D9C97A1E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7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F994-ED71-98CA-3D46-0FDAB16E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84DA8-319C-3D8F-7F49-EDAD7798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41BC-BBF0-1A4D-802F-BF3EA5CC957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AD215-FC56-A89F-FB1C-D828B2E6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72E11-8F69-225D-67C6-E3C01C1D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381D-9338-924F-9CF7-D9C97A1E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6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ED4E2-328E-6101-119B-2130D11E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41BC-BBF0-1A4D-802F-BF3EA5CC957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4D3F6-E741-CBF6-5D6C-3434D9A1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A3427-9259-2D1C-8666-F2A9384E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381D-9338-924F-9CF7-D9C97A1E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7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417A-B28D-F7C9-CB62-BE92A0E7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E99C-699F-39A3-5309-F0CBD5C3D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DADC4-E419-98C9-319C-483C702A3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E79E4-9CCA-2A65-93B9-3894F1E9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41BC-BBF0-1A4D-802F-BF3EA5CC957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E8F5E-2ACA-99CE-782A-D1A1DBF4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A767B-6C2D-ACD9-1DBA-3FDF5727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381D-9338-924F-9CF7-D9C97A1E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7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D694-3EB0-6FA0-7DEC-118D9D80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70205-B7CC-D81A-D338-F7C51224C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3CF09-F790-1096-8B30-918107B97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61BD9-3C46-CC50-B412-5BF34B25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41BC-BBF0-1A4D-802F-BF3EA5CC957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3F13E-56D8-61E5-E89A-70871175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EDD9D-40D0-68DE-5813-309A9EAF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381D-9338-924F-9CF7-D9C97A1E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0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23D39-750C-3CE0-9376-0456ED00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54F47-581F-4425-5FAE-D8AD19975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096F7-6352-424F-87BF-B35077C21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941BC-BBF0-1A4D-802F-BF3EA5CC957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DD3F7-A794-BF2D-58F9-E701A3F2A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C5882-27D0-33B0-37D7-230EED613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3381D-9338-924F-9CF7-D9C97A1E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hajournals.org/doi/abs/10.1161/01.cir.83.5.1557" TargetMode="External"/><Relationship Id="rId2" Type="http://schemas.openxmlformats.org/officeDocument/2006/relationships/hyperlink" Target="https://onlinelibrary.wiley.com/doi/abs/10.1111/j.1475-097X.1995.tb00544.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hajournals.org/doi/full/10.1161/HYPERTENSIONAHA.121.1749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002/nur.4770070403" TargetMode="External"/><Relationship Id="rId2" Type="http://schemas.openxmlformats.org/officeDocument/2006/relationships/hyperlink" Target="https://journals.lww.com/bpmonitoring/abstract/2007/06000/the_effect_of_crossing_legs_on_blood_pressure.9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-na.ssl-images-amazon.com/images/I/911kKv3naKL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425F-F755-59F8-28F2-9045886CD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consistently measure Blood Pressure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4D2F7-DE2B-50EB-3D4C-95560A3B5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Marko Suchy</a:t>
            </a:r>
          </a:p>
        </p:txBody>
      </p:sp>
    </p:spTree>
    <p:extLst>
      <p:ext uri="{BB962C8B-B14F-4D97-AF65-F5344CB8AC3E}">
        <p14:creationId xmlns:p14="http://schemas.microsoft.com/office/powerpoint/2010/main" val="258791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7DF0-78F5-A8EF-735D-3EC5F3AE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subject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E5E3B-1E0A-573A-DDB6-8FF1B0B0F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456"/>
            <a:ext cx="10913533" cy="4936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Make sure subjects:</a:t>
            </a:r>
          </a:p>
          <a:p>
            <a:r>
              <a:rPr lang="en-US" dirty="0"/>
              <a:t>Are not in a rush to get anywhere, or otherwise </a:t>
            </a:r>
            <a:r>
              <a:rPr lang="en-US" dirty="0">
                <a:hlinkClick r:id="rId2"/>
              </a:rPr>
              <a:t>mentally distracted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Mental distraction and mental stress led to …increases in HR during distraction and in systolic BP during stress. </a:t>
            </a:r>
            <a:r>
              <a:rPr lang="en-US" dirty="0"/>
              <a:t>”</a:t>
            </a:r>
          </a:p>
          <a:p>
            <a:r>
              <a:rPr lang="en-US" dirty="0"/>
              <a:t>Represent a reasonably random sample</a:t>
            </a:r>
          </a:p>
          <a:p>
            <a:pPr lvl="1"/>
            <a:r>
              <a:rPr lang="en-US" dirty="0"/>
              <a:t>Ask friends from different groups, at different times, etc..</a:t>
            </a:r>
          </a:p>
          <a:p>
            <a:r>
              <a:rPr lang="en-US" dirty="0"/>
              <a:t>Have </a:t>
            </a:r>
            <a:r>
              <a:rPr lang="en-US" dirty="0">
                <a:hlinkClick r:id="rId3"/>
              </a:rPr>
              <a:t>not just finished exercising</a:t>
            </a:r>
            <a:r>
              <a:rPr lang="en-US" dirty="0"/>
              <a:t>!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Neue" panose="02000503000000020004" pitchFamily="2" charset="0"/>
              </a:rPr>
              <a:t>“We found a postexercise reduction in mean arterial pressure”</a:t>
            </a:r>
            <a:endParaRPr lang="en-US" dirty="0"/>
          </a:p>
          <a:p>
            <a:r>
              <a:rPr lang="en-US" dirty="0"/>
              <a:t>Are normotensive:</a:t>
            </a:r>
          </a:p>
          <a:p>
            <a:pPr lvl="1"/>
            <a:r>
              <a:rPr lang="en-US" dirty="0"/>
              <a:t>Ask: “Do you have normal blood pressure?” </a:t>
            </a:r>
          </a:p>
          <a:p>
            <a:pPr lvl="1"/>
            <a:r>
              <a:rPr lang="en-US" dirty="0"/>
              <a:t>In many studies, Normotensive and hypertensive patients reacted differently to treatments.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0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A82F-44F5-1DFF-0F7A-F7B14A7E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a subject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89D4-FECF-E1E6-1BDB-8E03DDAA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a relaxing environment! It should be free of distractions, loud noises, bright lights, etc..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Have a subject just </a:t>
            </a:r>
            <a:r>
              <a:rPr lang="en-US" dirty="0">
                <a:hlinkClick r:id="rId2"/>
              </a:rPr>
              <a:t>sit and relax for 3 minutes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During these 3 minutes, avoid introducing stress! </a:t>
            </a:r>
          </a:p>
          <a:p>
            <a:pPr lvl="1"/>
            <a:r>
              <a:rPr lang="en-US" dirty="0"/>
              <a:t>To do so, we will give them a relatively boring magazine to look at, and not allow them to use their phone. </a:t>
            </a:r>
          </a:p>
          <a:p>
            <a:pPr lvl="1"/>
            <a:endParaRPr lang="en-US" dirty="0"/>
          </a:p>
          <a:p>
            <a:r>
              <a:rPr lang="en-US" dirty="0"/>
              <a:t>Tell them this is a non-invasive study, and will take just 5 minutes (which is true.)</a:t>
            </a:r>
          </a:p>
        </p:txBody>
      </p:sp>
    </p:spTree>
    <p:extLst>
      <p:ext uri="{BB962C8B-B14F-4D97-AF65-F5344CB8AC3E}">
        <p14:creationId xmlns:p14="http://schemas.microsoft.com/office/powerpoint/2010/main" val="340019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09A2-D089-293C-C88D-DCFE9C75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 Subject’s BP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978DF-4410-457F-8737-BFEA4DD3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Make sure a subjects legs are uncrossed!</a:t>
            </a:r>
          </a:p>
          <a:p>
            <a:pPr lvl="1"/>
            <a:r>
              <a:rPr lang="en-US" dirty="0">
                <a:hlinkClick r:id="rId2"/>
              </a:rPr>
              <a:t>“</a:t>
            </a:r>
            <a:r>
              <a:rPr lang="en-US" b="0" i="0" dirty="0">
                <a:solidFill>
                  <a:srgbClr val="333333"/>
                </a:solidFill>
                <a:effectLst/>
                <a:latin typeface="Fira Sans" panose="020F0502020204030204" pitchFamily="34" charset="0"/>
                <a:hlinkClick r:id="rId2"/>
              </a:rPr>
              <a:t>Normotensive participants showed a smaller, though significant, increase of systolic blood pressure 2.7 (1.2–4.2) mmHg</a:t>
            </a:r>
            <a:r>
              <a:rPr lang="en-US" dirty="0">
                <a:hlinkClick r:id="rId2"/>
              </a:rPr>
              <a:t>”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Just before measuring BP, say “Take a couple breaths and relax” both before and after the video</a:t>
            </a:r>
          </a:p>
          <a:p>
            <a:endParaRPr lang="en-US" dirty="0"/>
          </a:p>
          <a:p>
            <a:r>
              <a:rPr lang="en-US" dirty="0"/>
              <a:t>Do not allow the participant to see the BP measurement!</a:t>
            </a:r>
          </a:p>
          <a:p>
            <a:endParaRPr lang="en-US" dirty="0"/>
          </a:p>
          <a:p>
            <a:r>
              <a:rPr lang="en-US" dirty="0"/>
              <a:t>Do not talk while taking blood pressure.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3"/>
              </a:rPr>
              <a:t>“Blood pressure increased significantly (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3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3"/>
              </a:rPr>
              <a:t> &lt; .01) under both talking conditions.”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5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rawing of a person's arm&#10;&#10;Description automatically generated">
            <a:extLst>
              <a:ext uri="{FF2B5EF4-FFF2-40B4-BE49-F238E27FC236}">
                <a16:creationId xmlns:a16="http://schemas.microsoft.com/office/drawing/2014/main" id="{E653F65C-0D48-C4E5-EF21-51715B335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50"/>
          <a:stretch/>
        </p:blipFill>
        <p:spPr>
          <a:xfrm>
            <a:off x="9017135" y="1113183"/>
            <a:ext cx="2918450" cy="537969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8B09A2-D089-293C-C88D-DCFE9C75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 Subject’s BP continued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5623A4-D323-62CC-0CC9-BE79A8785C6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Properly line up Artery mark with the Brachial Artery,</a:t>
            </a:r>
          </a:p>
          <a:p>
            <a:pPr marL="0" indent="0">
              <a:buNone/>
            </a:pPr>
            <a:r>
              <a:rPr lang="en-US" dirty="0"/>
              <a:t>2 – 3 cm above elbow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Tie the cuff snug, but not too tight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Sit subject comfortably, with arm resting flat</a:t>
            </a:r>
          </a:p>
          <a:p>
            <a:endParaRPr lang="en-US" dirty="0"/>
          </a:p>
          <a:p>
            <a:r>
              <a:rPr lang="en-US" dirty="0"/>
              <a:t>Roughly align air hose with arm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See the </a:t>
            </a:r>
            <a:r>
              <a:rPr lang="en-US" dirty="0" err="1"/>
              <a:t>Lovia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User Manual </a:t>
            </a:r>
            <a:r>
              <a:rPr lang="en-US" dirty="0"/>
              <a:t>for more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5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340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Fira Sans</vt:lpstr>
      <vt:lpstr>HelveticaNeue</vt:lpstr>
      <vt:lpstr>Open Sans</vt:lpstr>
      <vt:lpstr>Office Theme</vt:lpstr>
      <vt:lpstr>How to consistently measure Blood Pressure</vt:lpstr>
      <vt:lpstr>Choosing a subject</vt:lpstr>
      <vt:lpstr>Preparing a subject</vt:lpstr>
      <vt:lpstr>Measuring a Subject’s BP</vt:lpstr>
      <vt:lpstr>Measuring a Subject’s BP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consistently measure Blood Pressure</dc:title>
  <dc:creator>Suchy, Marko</dc:creator>
  <cp:lastModifiedBy>Suchy, Marko</cp:lastModifiedBy>
  <cp:revision>5</cp:revision>
  <dcterms:created xsi:type="dcterms:W3CDTF">2023-11-14T04:59:37Z</dcterms:created>
  <dcterms:modified xsi:type="dcterms:W3CDTF">2023-11-14T06:22:29Z</dcterms:modified>
</cp:coreProperties>
</file>