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DA9B-9D54-3A3F-CB42-0F749C423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F8E8D-DF51-5E81-7076-FAD861D00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A4A98-6F34-7C83-C44D-A4DC5B3F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E098-DEB6-47BB-BDAC-5BDE7B6B45A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0CF6F-FC37-C506-6CA2-47C2705E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BBF73-F9ED-CFBB-7A35-EBAC29E4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73D0-4EB0-4530-8C56-10983784A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6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0556-D64D-D04B-F678-9C6A274D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62B6E-2D9F-C107-4E61-B8E1EAB05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80D7D-0435-7236-83BD-B6CA1F90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E098-DEB6-47BB-BDAC-5BDE7B6B45A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5210B-C248-2419-7302-1B48FC25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521A3-425E-2925-6ABD-235D3E91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73D0-4EB0-4530-8C56-10983784A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21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EFD4D-BFD1-5F4E-2878-21A7B1276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8B95D-9C1B-6ACA-0E50-40E166616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59AED-CDFE-AF9B-431B-ACE89E35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E098-DEB6-47BB-BDAC-5BDE7B6B45A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FDF61-765E-4DFE-88AC-1A11B029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FCD6D-5FE3-F63B-E301-5B8DF2D6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73D0-4EB0-4530-8C56-10983784A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94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3B05-0E69-4E48-FAFD-5079BACC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83832-958E-6A63-6B5F-195BEBBC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8F8A-879C-6EEE-38D4-D2BFE19A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E098-DEB6-47BB-BDAC-5BDE7B6B45A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EF1CE-4270-D8DE-4229-0D269729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35EA0-60DB-0A2F-F8AC-22795CA0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73D0-4EB0-4530-8C56-10983784A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80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2653-3331-7B1E-AD05-64147362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1682A-051E-44D6-5AF8-3C5C834CD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7C97E-2DA1-EE57-9A19-427ADF46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E098-DEB6-47BB-BDAC-5BDE7B6B45A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58257-6827-9DAD-8033-4F088C1B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E35C4-0EBA-21DA-DAF0-B2830C7C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73D0-4EB0-4530-8C56-10983784A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96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E37E-D1CF-D007-C053-7F7636DF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52C51-13E0-E45B-35D9-720629C32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067E1-76A7-4556-A6F2-EF13A28B3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2EC44-1EC1-224E-2341-9DAC1636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E098-DEB6-47BB-BDAC-5BDE7B6B45A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637E2-73CF-771D-F9C8-4E4BCE67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C1E07-662B-C7F5-ADC0-164E2270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73D0-4EB0-4530-8C56-10983784A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26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FD74-BE02-4622-6944-536824DC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24148-5379-DA4D-CE8C-37CB8720C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739C3-35F5-A6E5-ED48-0AA817D0D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544F4-8996-554A-7329-4EC2E8C95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7A2F4-9333-7A24-FC15-AFDCA6A36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3998C-EA4C-1FD9-A7C1-2DA14639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E098-DEB6-47BB-BDAC-5BDE7B6B45A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DDE3F-9D82-8890-7DE7-A72C0E5F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43C1D7-2745-D003-1F37-FD42AA61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73D0-4EB0-4530-8C56-10983784A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55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14C7-4D50-1679-C2EF-89C83B46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F33C1-D52A-5310-5263-6AB1C672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E098-DEB6-47BB-BDAC-5BDE7B6B45A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06611-2A78-1457-08BA-3CD52823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26585-CD17-E932-657A-FF8AA7F2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73D0-4EB0-4530-8C56-10983784A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3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E6C09-05A1-EE4C-A995-FCB7BFD3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E098-DEB6-47BB-BDAC-5BDE7B6B45A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38FEB-11FD-93CD-7709-102418D0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D12A6-AFBA-B34E-A41B-BFDFEDC5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73D0-4EB0-4530-8C56-10983784A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07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5A27-0A24-E26E-0735-2391A9C6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E2106-695F-6C90-06EB-D8D3D1D0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369A7-16D9-2115-3D18-F3B8FE601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04C5F-A3E1-6371-58FA-866889EF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E098-DEB6-47BB-BDAC-5BDE7B6B45A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51767-FC20-7AFF-B184-993787C2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A58B5-25A9-374D-61CC-CCE9E52B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73D0-4EB0-4530-8C56-10983784A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8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A630-2CB6-F081-BF33-3923FB411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DF183-853E-0936-3601-08490C92A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DEC18-FE4B-E17C-A5A0-48A40C4AF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F2A95-7D73-F9C2-BEE9-AC608138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E098-DEB6-47BB-BDAC-5BDE7B6B45A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92CE0-DF30-B94C-1DCB-DE042AA2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EE2CB-FE35-E5A0-A72E-D3B329A3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73D0-4EB0-4530-8C56-10983784A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74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7C58B-5945-3010-18A0-74377A6D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FED3D-8DB4-6542-8E2D-ABAC27FAF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06B7-E88F-402D-9E04-5CB811FF1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1E098-DEB6-47BB-BDAC-5BDE7B6B45A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C82B-216A-231E-4461-4206ED7A9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4F212-955B-7697-76AC-042CF230F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473D0-4EB0-4530-8C56-10983784A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74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694268/" TargetMode="External"/><Relationship Id="rId2" Type="http://schemas.openxmlformats.org/officeDocument/2006/relationships/hyperlink" Target="https://www.ncbi.nlm.nih.gov/books/NBK54112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ealth.harvard.edu/staying-healthy/understanding-the-stress-respon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8E3F-260E-73B8-B94B-60311F7A9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The connection between Stress and Blood Pressure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EDAA7-964A-AFE5-6F8A-BE1AB37A8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Nisha Walvekar</a:t>
            </a:r>
          </a:p>
        </p:txBody>
      </p:sp>
    </p:spTree>
    <p:extLst>
      <p:ext uri="{BB962C8B-B14F-4D97-AF65-F5344CB8AC3E}">
        <p14:creationId xmlns:p14="http://schemas.microsoft.com/office/powerpoint/2010/main" val="423078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2F3A4-DE39-4595-AD4A-5A64FC45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Stress inducing activities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9679D-6636-D766-9B89-7D392349C2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effectLst/>
              </a:rPr>
              <a:t>Chronic Stressors:</a:t>
            </a:r>
            <a:endParaRPr lang="en-US" b="0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</a:rPr>
              <a:t>Work-related stress:</a:t>
            </a:r>
            <a:r>
              <a:rPr lang="en-US" b="0" i="0" dirty="0">
                <a:effectLst/>
              </a:rPr>
              <a:t> Long-term pressure at work, demanding deadlines, difficult colleagues or bosses.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</a:rPr>
              <a:t>Financial stress:</a:t>
            </a:r>
            <a:r>
              <a:rPr lang="en-US" b="0" i="0" dirty="0">
                <a:effectLst/>
              </a:rPr>
              <a:t> Persistent financial difficulties, debt, or uncertainty about the future.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</a:rPr>
              <a:t>Relationship issues:</a:t>
            </a:r>
            <a:r>
              <a:rPr lang="en-US" b="0" i="0" dirty="0">
                <a:effectLst/>
              </a:rPr>
              <a:t> Constant conflicts with family members, friends, or romantic partners.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</a:rPr>
              <a:t>Health problems:</a:t>
            </a:r>
            <a:r>
              <a:rPr lang="en-US" b="0" i="0" dirty="0">
                <a:effectLst/>
              </a:rPr>
              <a:t> Chronic illnesses, ongoing medical conditions, or the health concerns of loved ones.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</a:rPr>
              <a:t>Environmental stress:</a:t>
            </a:r>
            <a:r>
              <a:rPr lang="en-US" b="0" i="0" dirty="0">
                <a:effectLst/>
              </a:rPr>
              <a:t> Living in an area with high pollution, noise, or other environmental hazards.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</a:rPr>
              <a:t>Unhealthy lifestyle:</a:t>
            </a:r>
            <a:r>
              <a:rPr lang="en-US" b="0" i="0" dirty="0">
                <a:effectLst/>
              </a:rPr>
              <a:t> Poor diet, lack of exercise, and inadequate sleep over an extended period.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5101C0-0161-3E42-048F-E31462B751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/>
              <a:t>Short term stressors: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Conflict or argument:</a:t>
            </a:r>
            <a:r>
              <a:rPr lang="en-US" b="0" i="0" dirty="0">
                <a:effectLst/>
                <a:latin typeface="Söhne"/>
              </a:rPr>
              <a:t> Disputes with others, whether in personal or professional relationships.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Unexpected events:</a:t>
            </a:r>
            <a:r>
              <a:rPr lang="en-US" b="0" i="0" dirty="0">
                <a:effectLst/>
                <a:latin typeface="Söhne"/>
              </a:rPr>
              <a:t> Sudden, unforeseen situations such as accidents, emergencies, or crises.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Time pressure:</a:t>
            </a:r>
            <a:r>
              <a:rPr lang="en-US" b="0" i="0" dirty="0">
                <a:effectLst/>
                <a:latin typeface="Söhne"/>
              </a:rPr>
              <a:t> The stress associated with tight schedules and time constraints.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Performance pressure:</a:t>
            </a:r>
            <a:r>
              <a:rPr lang="en-US" b="0" i="0" dirty="0">
                <a:effectLst/>
                <a:latin typeface="Söhne"/>
              </a:rPr>
              <a:t> The stress of meeting high expectations, whether in sports, the workplace, or other areas.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Caffeine: </a:t>
            </a:r>
            <a:r>
              <a:rPr lang="en-US" b="0" i="0" dirty="0">
                <a:effectLst/>
                <a:latin typeface="Söhne"/>
              </a:rPr>
              <a:t>consumption of significant amount of caffeine.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Physical Activity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4901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5C39-718C-D40D-B632-F38C52CE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Physiological response to 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76427-3324-9D2D-A4E1-4968B9AA8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stress response is characterised as the result of any physical or psychological stimuli that interrupts homeostasis. </a:t>
            </a:r>
          </a:p>
          <a:p>
            <a:r>
              <a:rPr lang="en-IN" dirty="0"/>
              <a:t>The response is adaptive to the stimuli.</a:t>
            </a:r>
          </a:p>
          <a:p>
            <a:r>
              <a:rPr lang="en-IN" dirty="0"/>
              <a:t>A physiological stress response includes </a:t>
            </a:r>
          </a:p>
          <a:p>
            <a:pPr lvl="1"/>
            <a:r>
              <a:rPr lang="en-IN" dirty="0"/>
              <a:t>Nervous component: activation of sympathetic-adreno-medullar axis.</a:t>
            </a:r>
          </a:p>
          <a:p>
            <a:pPr lvl="1"/>
            <a:r>
              <a:rPr lang="en-IN" dirty="0"/>
              <a:t>Endocrine component: activation of </a:t>
            </a:r>
            <a:r>
              <a:rPr lang="en-IN" b="0" i="0" dirty="0">
                <a:solidFill>
                  <a:srgbClr val="000000"/>
                </a:solidFill>
                <a:effectLst/>
              </a:rPr>
              <a:t>hypothalamus-pituitary-adrenal</a:t>
            </a:r>
            <a:r>
              <a:rPr lang="en-IN" dirty="0"/>
              <a:t> axis.</a:t>
            </a:r>
          </a:p>
          <a:p>
            <a:pPr lvl="1"/>
            <a:r>
              <a:rPr lang="en-IN" dirty="0"/>
              <a:t>Immune component: Immune system.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3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35E7-2BF4-6614-E4AE-5A46F48C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Endocrine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9B478-99C5-8FC7-3DA4-F5BDA567A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hypothalamus communicates with the body using the autonomic nervous system which controls functions like blood pressure and heat beat.</a:t>
            </a:r>
          </a:p>
          <a:p>
            <a:r>
              <a:rPr lang="en-IN" dirty="0"/>
              <a:t>When the amygdala sends a distress signal, the hypothalamus activates the sympathetic nervous system by releasing epinephrine into the bloodstream. </a:t>
            </a:r>
          </a:p>
          <a:p>
            <a:r>
              <a:rPr lang="en-IN" dirty="0"/>
              <a:t>Epinephrine flowing in the bloodstream results in a faster heart beat, pushing blood to the muscles and other vital organs. </a:t>
            </a:r>
          </a:p>
          <a:p>
            <a:r>
              <a:rPr lang="en-IN" dirty="0"/>
              <a:t>This causes the pulse rate and blood pressure to increase.</a:t>
            </a:r>
          </a:p>
        </p:txBody>
      </p:sp>
    </p:spTree>
    <p:extLst>
      <p:ext uri="{BB962C8B-B14F-4D97-AF65-F5344CB8AC3E}">
        <p14:creationId xmlns:p14="http://schemas.microsoft.com/office/powerpoint/2010/main" val="258467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2C85-F0D9-8D34-1390-1FE3D425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0F151-DCFB-DF8C-AF01-249D56AEB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>
              <a:hlinkClick r:id="rId2"/>
            </a:endParaRPr>
          </a:p>
          <a:p>
            <a:r>
              <a:rPr lang="en-IN" dirty="0">
                <a:hlinkClick r:id="rId2"/>
              </a:rPr>
              <a:t>Physiological Stress reaction</a:t>
            </a:r>
            <a:endParaRPr lang="en-IN" dirty="0"/>
          </a:p>
          <a:p>
            <a:r>
              <a:rPr lang="en-IN" dirty="0">
                <a:hlinkClick r:id="rId3"/>
              </a:rPr>
              <a:t>Chronic hypertension</a:t>
            </a:r>
            <a:endParaRPr lang="en-IN" dirty="0"/>
          </a:p>
          <a:p>
            <a:r>
              <a:rPr lang="en-IN" dirty="0">
                <a:hlinkClick r:id="rId4"/>
              </a:rPr>
              <a:t>Stress and blood pressure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39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340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The connection between Stress and Blood Pressure</vt:lpstr>
      <vt:lpstr>Stress inducing activities</vt:lpstr>
      <vt:lpstr>Physiological response to stress</vt:lpstr>
      <vt:lpstr>Endocrine component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connection between Stress and Blood Pressure</dc:title>
  <dc:creator>nisha walvekar</dc:creator>
  <cp:lastModifiedBy>nisha walvekar</cp:lastModifiedBy>
  <cp:revision>1</cp:revision>
  <dcterms:created xsi:type="dcterms:W3CDTF">2023-11-14T15:48:19Z</dcterms:created>
  <dcterms:modified xsi:type="dcterms:W3CDTF">2023-11-14T16:02:23Z</dcterms:modified>
</cp:coreProperties>
</file>