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6" autoAdjust="0"/>
    <p:restoredTop sz="94660"/>
  </p:normalViewPr>
  <p:slideViewPr>
    <p:cSldViewPr>
      <p:cViewPr varScale="1">
        <p:scale>
          <a:sx n="154" d="100"/>
          <a:sy n="154" d="100"/>
        </p:scale>
        <p:origin x="2022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CE31-417E-4876-AA70-8007E42DC96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2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CE31-417E-4876-AA70-8007E42DC96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4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CE31-417E-4876-AA70-8007E42DC96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3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CE31-417E-4876-AA70-8007E42DC96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4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CE31-417E-4876-AA70-8007E42DC96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8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CE31-417E-4876-AA70-8007E42DC96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1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CE31-417E-4876-AA70-8007E42DC96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CE31-417E-4876-AA70-8007E42DC96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1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CE31-417E-4876-AA70-8007E42DC96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9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CE31-417E-4876-AA70-8007E42DC96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8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CE31-417E-4876-AA70-8007E42DC96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7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CCE31-417E-4876-AA70-8007E42DC961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00B2-2A82-4025-9296-241C47EC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5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Exploring the New York City (NYC) boroughs</a:t>
            </a:r>
          </a:p>
          <a:p>
            <a:r>
              <a:rPr lang="en-US" dirty="0"/>
              <a:t>It has five </a:t>
            </a:r>
            <a:r>
              <a:rPr lang="en-US" dirty="0" err="1"/>
              <a:t>borougs</a:t>
            </a:r>
            <a:endParaRPr lang="en-US" dirty="0"/>
          </a:p>
          <a:p>
            <a:pPr lvl="1"/>
            <a:r>
              <a:rPr lang="en-US" dirty="0"/>
              <a:t>Bronx</a:t>
            </a:r>
          </a:p>
          <a:p>
            <a:pPr lvl="1"/>
            <a:r>
              <a:rPr lang="en-US" dirty="0"/>
              <a:t>Manhattan</a:t>
            </a:r>
          </a:p>
          <a:p>
            <a:pPr lvl="1"/>
            <a:r>
              <a:rPr lang="en-US" dirty="0"/>
              <a:t>Queens</a:t>
            </a:r>
          </a:p>
          <a:p>
            <a:pPr lvl="1"/>
            <a:r>
              <a:rPr lang="en-US" dirty="0"/>
              <a:t>Brooklyn</a:t>
            </a:r>
          </a:p>
          <a:p>
            <a:pPr lvl="1"/>
            <a:r>
              <a:rPr lang="en-US" dirty="0"/>
              <a:t>State Island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0" y="2743200"/>
            <a:ext cx="5873750" cy="397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8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clusters of Bronx and Queens</a:t>
            </a:r>
          </a:p>
        </p:txBody>
      </p:sp>
      <p:pic>
        <p:nvPicPr>
          <p:cNvPr id="4" name="Content Placeholder 3" descr="C:\Users\Windows 8\Documents\DSc\OnlineCourse\coursera\IBMcertified\capstone_9\prjctIms\MapQueensClusters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6629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Windows 8\Documents\DSc\OnlineCourse\coursera\IBMcertified\capstone_9\prjctIms\bronxpics\bronxMapClusters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962400"/>
            <a:ext cx="59436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828800" y="1600200"/>
            <a:ext cx="1600200" cy="381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Queens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9600" y="4082534"/>
            <a:ext cx="13716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Bronx</a:t>
            </a:r>
          </a:p>
        </p:txBody>
      </p:sp>
    </p:spTree>
    <p:extLst>
      <p:ext uri="{BB962C8B-B14F-4D97-AF65-F5344CB8AC3E}">
        <p14:creationId xmlns:p14="http://schemas.microsoft.com/office/powerpoint/2010/main" val="2318981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 results of recommended business types to start in Queens and Bronx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450048"/>
              </p:ext>
            </p:extLst>
          </p:nvPr>
        </p:nvGraphicFramePr>
        <p:xfrm>
          <a:off x="838200" y="1676400"/>
          <a:ext cx="6850380" cy="4648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3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3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3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98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Level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Queens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recommendations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Bronx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recommendations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98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First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Deli/Bodega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Pizza place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98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Second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Pizza place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Deli/Bodega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87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Third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Pharmacy/Grocery store/Bakery, Supermarket, and/ American restaurant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Pharmacy/Supermarket and/Diner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659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must invest in eatery business types</a:t>
            </a:r>
          </a:p>
          <a:p>
            <a:r>
              <a:rPr lang="en-US" dirty="0"/>
              <a:t>One can choose from  the recommended business types</a:t>
            </a:r>
          </a:p>
          <a:p>
            <a:r>
              <a:rPr lang="en-US" dirty="0"/>
              <a:t>One can start a similar business type to recommended ones so to suit the market in Queens and Bronx neighborhoods</a:t>
            </a:r>
          </a:p>
          <a:p>
            <a:r>
              <a:rPr lang="en-US" dirty="0"/>
              <a:t>Chances of success for fast-food businesses in the neighborhoods of Queens and Bronx are high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36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Queens and Bronx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top three common business types can someone (business person/ </a:t>
            </a:r>
            <a:r>
              <a:rPr lang="en-US" dirty="0" err="1"/>
              <a:t>invester</a:t>
            </a:r>
            <a:r>
              <a:rPr lang="en-US" dirty="0"/>
              <a:t>) consider to start in neighborhoods of Bronx and Queens</a:t>
            </a:r>
          </a:p>
          <a:p>
            <a:r>
              <a:rPr lang="en-US" dirty="0"/>
              <a:t>Will render possible business types that can successfully run in the neighborhoods. This will hence assist one in choosing a kind of business to start or invest 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6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Geopy</a:t>
            </a:r>
            <a:r>
              <a:rPr lang="en-US" dirty="0"/>
              <a:t> library for spatial data</a:t>
            </a:r>
          </a:p>
          <a:p>
            <a:r>
              <a:rPr lang="en-US" dirty="0"/>
              <a:t>Foursquare API to explore venues</a:t>
            </a:r>
          </a:p>
          <a:p>
            <a:r>
              <a:rPr lang="en-US" dirty="0"/>
              <a:t>Folium library for maps</a:t>
            </a:r>
          </a:p>
          <a:p>
            <a:r>
              <a:rPr lang="en-US" dirty="0"/>
              <a:t>Typical location data in </a:t>
            </a:r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3886200"/>
            <a:ext cx="71628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4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Queens and Bronx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 of Queens and Bronx</a:t>
            </a:r>
          </a:p>
        </p:txBody>
      </p:sp>
      <p:pic>
        <p:nvPicPr>
          <p:cNvPr id="4" name="Picture 3" descr="C:\Users\Windows 8\Documents\DSc\OnlineCourse\coursera\IBMcertified\capstone_9\prjctIms\queensMap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4572000" cy="220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Windows 8\Documents\DSc\OnlineCourse\coursera\IBMcertified\capstone_9\prjctIms\bronxpics\bronx_map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343400"/>
            <a:ext cx="50292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828800" y="2168914"/>
            <a:ext cx="16764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Queens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6800" y="4398788"/>
            <a:ext cx="16764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Bronx</a:t>
            </a:r>
          </a:p>
        </p:txBody>
      </p:sp>
    </p:spTree>
    <p:extLst>
      <p:ext uri="{BB962C8B-B14F-4D97-AF65-F5344CB8AC3E}">
        <p14:creationId xmlns:p14="http://schemas.microsoft.com/office/powerpoint/2010/main" val="23887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0"/>
            <a:r>
              <a:rPr lang="en-US" sz="5100" dirty="0"/>
              <a:t>Access the New York dataset source</a:t>
            </a:r>
          </a:p>
          <a:p>
            <a:pPr lvl="0"/>
            <a:r>
              <a:rPr lang="en-US" sz="5100" dirty="0"/>
              <a:t>Retrieve the boroughs data</a:t>
            </a:r>
          </a:p>
          <a:p>
            <a:pPr lvl="0"/>
            <a:r>
              <a:rPr lang="en-US" sz="5100" dirty="0"/>
              <a:t>Use </a:t>
            </a:r>
            <a:r>
              <a:rPr lang="en-US" sz="5100" dirty="0" err="1"/>
              <a:t>geopy</a:t>
            </a:r>
            <a:r>
              <a:rPr lang="en-US" sz="5100" dirty="0"/>
              <a:t> library to get spatial data of the neighborhoods of Bronx and Queens</a:t>
            </a:r>
          </a:p>
          <a:p>
            <a:pPr lvl="0"/>
            <a:r>
              <a:rPr lang="en-US" sz="5100" dirty="0"/>
              <a:t>Utilize Foursquare API to explore neighborhoods venues</a:t>
            </a:r>
          </a:p>
          <a:p>
            <a:pPr lvl="0"/>
            <a:r>
              <a:rPr lang="en-US" sz="5100" dirty="0"/>
              <a:t>Generate neighborhoods maps through folium library</a:t>
            </a:r>
          </a:p>
          <a:p>
            <a:pPr lvl="0"/>
            <a:r>
              <a:rPr lang="en-US" sz="5100" dirty="0"/>
              <a:t>Perform data cleaning and preparation i.e. data transformation and exploration</a:t>
            </a:r>
          </a:p>
          <a:p>
            <a:pPr lvl="0"/>
            <a:r>
              <a:rPr lang="en-US" sz="5100" dirty="0"/>
              <a:t>Explore and analyze the neighborhoods of Bronx and Queens</a:t>
            </a:r>
          </a:p>
          <a:p>
            <a:pPr lvl="0"/>
            <a:r>
              <a:rPr lang="en-US" sz="5100" dirty="0"/>
              <a:t>List top three most common business types from both boroughs for recommendation</a:t>
            </a:r>
          </a:p>
          <a:p>
            <a:pPr lvl="0"/>
            <a:r>
              <a:rPr lang="en-US" sz="5100" dirty="0"/>
              <a:t>Use k-Means to cluster the neighborhoods and analyze the resulting clusters</a:t>
            </a:r>
          </a:p>
          <a:p>
            <a:pPr lvl="0"/>
            <a:r>
              <a:rPr lang="en-US" sz="5100" dirty="0"/>
              <a:t>Generating the expected observations and provide concluding remarks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4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of</a:t>
            </a:r>
            <a:br>
              <a:rPr lang="en-US" dirty="0"/>
            </a:br>
            <a:r>
              <a:rPr lang="en-US" dirty="0"/>
              <a:t>Leading business types in Queens</a:t>
            </a:r>
          </a:p>
        </p:txBody>
      </p:sp>
      <p:pic>
        <p:nvPicPr>
          <p:cNvPr id="4" name="Content Placeholder 3" descr="C:\Users\Windows 8\Documents\DSc\OnlineCourse\coursera\IBMcertified\capstone_9\prjctIms\g1Queens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3" b="1563"/>
          <a:stretch/>
        </p:blipFill>
        <p:spPr bwMode="auto">
          <a:xfrm>
            <a:off x="24384" y="1371600"/>
            <a:ext cx="4928616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Windows 8\Documents\DSc\OnlineCourse\coursera\IBMcertified\capstone_9\prjctIms\g2Queens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47799"/>
            <a:ext cx="4527867" cy="2960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Windows 8\Documents\DSc\OnlineCourse\coursera\IBMcertified\capstone_9\prjctIms\g3Queens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20" y="4407853"/>
            <a:ext cx="5530215" cy="2424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6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results of Queens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396318"/>
              </p:ext>
            </p:extLst>
          </p:nvPr>
        </p:nvGraphicFramePr>
        <p:xfrm>
          <a:off x="1066800" y="2057402"/>
          <a:ext cx="7010400" cy="3428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47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Level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r>
                        <a:rPr lang="en-US" sz="1100" baseline="30000" dirty="0">
                          <a:effectLst/>
                        </a:rPr>
                        <a:t>st</a:t>
                      </a:r>
                      <a:r>
                        <a:rPr lang="en-US" sz="1100" dirty="0">
                          <a:effectLst/>
                        </a:rPr>
                        <a:t> top most common venues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r>
                        <a:rPr lang="en-US" sz="1100" baseline="30000">
                          <a:effectLst/>
                        </a:rPr>
                        <a:t>nd</a:t>
                      </a:r>
                      <a:r>
                        <a:rPr lang="en-US" sz="1100">
                          <a:effectLst/>
                        </a:rPr>
                        <a:t> top most common venues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r>
                        <a:rPr lang="en-US" sz="1100" baseline="30000">
                          <a:effectLst/>
                        </a:rPr>
                        <a:t>rd</a:t>
                      </a:r>
                      <a:r>
                        <a:rPr lang="en-US" sz="1100">
                          <a:effectLst/>
                        </a:rPr>
                        <a:t> top most common venues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47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First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Deli/Bodega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Deli/Bodega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Chinese restaurant and Pizza place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47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Second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Pizza place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Pizza place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Deli/Bodega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48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Third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Pharmacy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Grocery store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Bakery, Supermarket, and American restaurant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72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of</a:t>
            </a:r>
            <a:br>
              <a:rPr lang="en-US" dirty="0"/>
            </a:br>
            <a:r>
              <a:rPr lang="en-US" dirty="0"/>
              <a:t>Leading business types in Bronx</a:t>
            </a:r>
          </a:p>
        </p:txBody>
      </p:sp>
      <p:pic>
        <p:nvPicPr>
          <p:cNvPr id="4" name="Content Placeholder 3" descr="C:\Users\Windows 8\Documents\DSc\OnlineCourse\coursera\IBMcertified\capstone_9\prjctIms\bronxpics\g1Bronx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502920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Windows 8\Documents\DSc\OnlineCourse\coursera\IBMcertified\capstone_9\prjctIms\bronxpics\g2Bronx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47800"/>
            <a:ext cx="4719320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Windows 8\Documents\DSc\OnlineCourse\coursera\IBMcertified\capstone_9\prjctIms\bronxpics\g3Bronx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43400"/>
            <a:ext cx="5412740" cy="251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4149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results of Bronx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902707"/>
              </p:ext>
            </p:extLst>
          </p:nvPr>
        </p:nvGraphicFramePr>
        <p:xfrm>
          <a:off x="838200" y="1905000"/>
          <a:ext cx="7391400" cy="3733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46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Level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r>
                        <a:rPr lang="en-US" sz="1100" baseline="30000" dirty="0">
                          <a:effectLst/>
                        </a:rPr>
                        <a:t>st</a:t>
                      </a:r>
                      <a:r>
                        <a:rPr lang="en-US" sz="1100" dirty="0">
                          <a:effectLst/>
                        </a:rPr>
                        <a:t> top most common venues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r>
                        <a:rPr lang="en-US" sz="1100" baseline="30000">
                          <a:effectLst/>
                        </a:rPr>
                        <a:t>nd</a:t>
                      </a:r>
                      <a:r>
                        <a:rPr lang="en-US" sz="1100">
                          <a:effectLst/>
                        </a:rPr>
                        <a:t> top most common venues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r>
                        <a:rPr lang="en-US" sz="1100" baseline="30000">
                          <a:effectLst/>
                        </a:rPr>
                        <a:t>rd</a:t>
                      </a:r>
                      <a:r>
                        <a:rPr lang="en-US" sz="1100">
                          <a:effectLst/>
                        </a:rPr>
                        <a:t> top most common venues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46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First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Pizza place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Pizza place,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Pizza place, Bank and Chinese restaurant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46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Second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Deli/Bodega and Italian restaurant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Deli/Bodega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Breakfast spot , Pharmacy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97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Third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Pharmacy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Supermarket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Deli/Bodega and Diner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41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434</Words>
  <Application>Microsoft Office PowerPoint</Application>
  <PresentationFormat>On-screen Show (4:3)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Introduction</vt:lpstr>
      <vt:lpstr>Focus on Queens and Bronx</vt:lpstr>
      <vt:lpstr>Tools used</vt:lpstr>
      <vt:lpstr>Focus on Queens and Bronx</vt:lpstr>
      <vt:lpstr>Methodology</vt:lpstr>
      <vt:lpstr>Results of Leading business types in Queens</vt:lpstr>
      <vt:lpstr>Summary results of Queens</vt:lpstr>
      <vt:lpstr>Results of Leading business types in Bronx</vt:lpstr>
      <vt:lpstr>Summary results of Bronx</vt:lpstr>
      <vt:lpstr>K-means clusters of Bronx and Queens</vt:lpstr>
      <vt:lpstr>Final results of recommended business types to start in Queens and Bronx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 MS</dc:title>
  <dc:creator>Marko</dc:creator>
  <cp:lastModifiedBy>Marko</cp:lastModifiedBy>
  <cp:revision>17</cp:revision>
  <dcterms:created xsi:type="dcterms:W3CDTF">2019-03-20T12:25:04Z</dcterms:created>
  <dcterms:modified xsi:type="dcterms:W3CDTF">2019-12-11T19:20:11Z</dcterms:modified>
</cp:coreProperties>
</file>