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5" r:id="rId1"/>
  </p:sldMasterIdLst>
  <p:sldIdLst>
    <p:sldId id="542" r:id="rId2"/>
    <p:sldId id="543" r:id="rId3"/>
    <p:sldId id="544" r:id="rId4"/>
    <p:sldId id="643" r:id="rId5"/>
    <p:sldId id="644" r:id="rId6"/>
    <p:sldId id="645" r:id="rId7"/>
    <p:sldId id="646" r:id="rId8"/>
    <p:sldId id="281" r:id="rId9"/>
    <p:sldId id="545" r:id="rId10"/>
    <p:sldId id="546" r:id="rId11"/>
    <p:sldId id="647" r:id="rId12"/>
    <p:sldId id="547" r:id="rId13"/>
    <p:sldId id="548" r:id="rId14"/>
    <p:sldId id="641" r:id="rId15"/>
    <p:sldId id="549" r:id="rId16"/>
    <p:sldId id="550" r:id="rId17"/>
    <p:sldId id="551" r:id="rId18"/>
    <p:sldId id="552" r:id="rId19"/>
    <p:sldId id="553" r:id="rId20"/>
    <p:sldId id="648" r:id="rId21"/>
    <p:sldId id="554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6C7B7-02A1-4E92-A5A5-1AC0CFB46A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194A9D-D2E5-43BE-BF9C-24FFDA4497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A1A898-AE20-4880-B413-E0C00F2EE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532D0-3BD7-4A7D-9C78-4D9AD808234C}" type="datetimeFigureOut">
              <a:rPr lang="en-US" smtClean="0"/>
              <a:pPr/>
              <a:t>11/26/2018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1BEE80-9785-492E-B4A1-4FCB666FD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A95E71-6269-433A-BABE-3EE3508C7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C41F1-BDC5-4B19-8ABE-B3BE34C001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160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3D2D8-38DD-40D4-AF11-C24A48554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F0E3DA-B22C-488B-A2C6-AF3C5291F0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F1FF9B-DA20-47AF-8729-453E818E4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532D0-3BD7-4A7D-9C78-4D9AD808234C}" type="datetimeFigureOut">
              <a:rPr lang="en-US" smtClean="0"/>
              <a:pPr/>
              <a:t>11/26/2018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FA69D-6BA6-4D03-844D-254B60ADA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93B469-273A-4108-A5A3-4D7CC35D7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C41F1-BDC5-4B19-8ABE-B3BE34C001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203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00BBF9-F8D0-4ED6-A999-177A8E066B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ED0069-295E-4329-BE8F-B78E374E30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D319D3-7830-4545-B551-488A68F44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532D0-3BD7-4A7D-9C78-4D9AD808234C}" type="datetimeFigureOut">
              <a:rPr lang="en-US" smtClean="0"/>
              <a:pPr/>
              <a:t>11/26/2018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0D792F-84C6-4566-A7D4-3951327FA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6A740-42DE-4CF1-8984-673471FE1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C41F1-BDC5-4B19-8ABE-B3BE34C001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24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BAF4F-480E-482D-906F-BC015210D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B074AA-049A-4730-ACF8-8DC13678E7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E6481E-CEA8-4341-95D2-87D92C167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532D0-3BD7-4A7D-9C78-4D9AD808234C}" type="datetimeFigureOut">
              <a:rPr lang="en-US" smtClean="0"/>
              <a:pPr/>
              <a:t>11/26/2018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950BE4-0DBB-4383-B2FF-38DB41C5B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2806A8-3DB6-4BF7-8AFD-199E098AB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C41F1-BDC5-4B19-8ABE-B3BE34C001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616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C1CFA-576F-4077-BF63-AAF2C117B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39B53A-7BCD-44BE-B63A-737DF781DA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7245E8-356C-4B6D-8510-0A6674547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532D0-3BD7-4A7D-9C78-4D9AD808234C}" type="datetimeFigureOut">
              <a:rPr lang="en-US" smtClean="0"/>
              <a:pPr/>
              <a:t>11/26/2018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9F4058-0B2C-4915-B503-946DA81A3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534F61-C6DA-4F0C-AAFC-439A486FE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C41F1-BDC5-4B19-8ABE-B3BE34C001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707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59C80-73C9-48C0-98A8-33F26A1CC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98B6D5-6652-45B8-955B-1970CE5BE6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4196A3-F6E4-4330-B9DA-1E9666D03E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3DCFD3-6734-4CA6-963D-821DA9E73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532D0-3BD7-4A7D-9C78-4D9AD808234C}" type="datetimeFigureOut">
              <a:rPr lang="en-US" smtClean="0"/>
              <a:pPr/>
              <a:t>11/26/2018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8C102A-9710-4CAA-AED5-0F9625723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014C8C-02D8-4091-8FFB-39DC53C29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C41F1-BDC5-4B19-8ABE-B3BE34C001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425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0F366-D9D4-438F-9C65-1B4ECEDC1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E02289-253C-4B4E-AF5A-E150F5D251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F47347-39B7-424A-A793-61F5638354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E3BAA6-4313-4AE1-8F63-0633400958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7DF5FF-D967-4B88-8E35-B8884CB8FA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576A6D-4759-4DB9-934C-016F0C11E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532D0-3BD7-4A7D-9C78-4D9AD808234C}" type="datetimeFigureOut">
              <a:rPr lang="en-US" smtClean="0"/>
              <a:pPr/>
              <a:t>11/26/2018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6312F4-B3B2-4B60-9FE1-219D8D8E0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4268DA-4A34-44A3-9E3C-316F53AF9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C41F1-BDC5-4B19-8ABE-B3BE34C001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083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7EE00-16CD-456D-9B96-4B271EE03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8A1594-1A6F-426B-AFF0-CA51F84DC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532D0-3BD7-4A7D-9C78-4D9AD808234C}" type="datetimeFigureOut">
              <a:rPr lang="en-US" smtClean="0"/>
              <a:pPr/>
              <a:t>11/26/2018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6F64BA-F26A-46AD-8A71-8AED58756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CCFD9B-DD2D-4542-80D6-05BF5A0E4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C41F1-BDC5-4B19-8ABE-B3BE34C001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35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38DF45-36E8-4A38-817B-B8542DD91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532D0-3BD7-4A7D-9C78-4D9AD808234C}" type="datetimeFigureOut">
              <a:rPr lang="en-US" smtClean="0"/>
              <a:pPr/>
              <a:t>11/26/2018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732A7C-C089-49EC-8318-F7B6ADAA0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9C6B04-66DB-4965-B9F2-B9840AFB3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C41F1-BDC5-4B19-8ABE-B3BE34C001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485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7B43D-EA13-4274-8162-9BF675832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76E166-E201-4054-AFBD-8A272EE7D1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4B748E-C1E3-47A3-8D36-D2DBDADE4E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DF9E2C-7B51-496B-A0C1-B655EF5D2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532D0-3BD7-4A7D-9C78-4D9AD808234C}" type="datetimeFigureOut">
              <a:rPr lang="en-US" smtClean="0"/>
              <a:pPr/>
              <a:t>11/26/2018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441496-0387-42E1-98D0-4D3AB002D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D3A57-6E77-4600-A00E-87456CB97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C41F1-BDC5-4B19-8ABE-B3BE34C001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239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67EC0-08A9-43EE-B58A-B8BCC76D3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DA2701-43E3-4D94-AFE4-DB27731D92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B1BF74-8EE9-41D2-A9E1-F119EDB199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07498F-1D38-43D6-8A1E-4E658886A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532D0-3BD7-4A7D-9C78-4D9AD808234C}" type="datetimeFigureOut">
              <a:rPr lang="en-US" smtClean="0"/>
              <a:pPr/>
              <a:t>11/26/2018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1077A5-8C70-4EE5-8CE5-247ECBAB7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5F239E-C10E-40AE-915C-CFE154FE9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C41F1-BDC5-4B19-8ABE-B3BE34C001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514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81FD0B-B9EE-4ABD-9CA4-EA4053F16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F5A28A-498A-4CFE-947B-AB01280BD8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E707E2-072C-4268-9CBC-5B86BC5FBF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1532D0-3BD7-4A7D-9C78-4D9AD808234C}" type="datetimeFigureOut">
              <a:rPr lang="en-US" smtClean="0"/>
              <a:pPr/>
              <a:t>11/26/2018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6A243B-E708-4809-80C6-07D28C035E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B297E4-F436-4BF2-A3FC-3952E4B0A9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FC41F1-BDC5-4B19-8ABE-B3BE34C001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156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842077" y="2286000"/>
            <a:ext cx="8229600" cy="3657600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itchFamily="34" charset="0"/>
              </a:rPr>
              <a:t>Bootstrap je </a:t>
            </a:r>
            <a:r>
              <a:rPr lang="en-US" dirty="0" err="1">
                <a:solidFill>
                  <a:srgbClr val="FF0000"/>
                </a:solidFill>
                <a:latin typeface="Calibri" pitchFamily="34" charset="0"/>
              </a:rPr>
              <a:t>najpoznatiji</a:t>
            </a:r>
            <a:r>
              <a:rPr lang="en-US" dirty="0">
                <a:solidFill>
                  <a:srgbClr val="FF0000"/>
                </a:solidFill>
                <a:latin typeface="Calibri" pitchFamily="34" charset="0"/>
              </a:rPr>
              <a:t> framework za </a:t>
            </a:r>
            <a:r>
              <a:rPr lang="en-US" dirty="0" err="1">
                <a:solidFill>
                  <a:srgbClr val="FF0000"/>
                </a:solidFill>
                <a:latin typeface="Calibri" pitchFamily="34" charset="0"/>
              </a:rPr>
              <a:t>izradu</a:t>
            </a:r>
            <a:r>
              <a:rPr lang="en-US" dirty="0">
                <a:solidFill>
                  <a:srgbClr val="FF0000"/>
                </a:solidFill>
                <a:latin typeface="Calibri" pitchFamily="34" charset="0"/>
              </a:rPr>
              <a:t> responsive</a:t>
            </a:r>
            <a:r>
              <a:rPr lang="en-US" dirty="0">
                <a:latin typeface="Calibri" pitchFamily="34" charset="0"/>
              </a:rPr>
              <a:t>, </a:t>
            </a:r>
            <a:r>
              <a:rPr lang="en-US" dirty="0" err="1">
                <a:solidFill>
                  <a:srgbClr val="FF0000"/>
                </a:solidFill>
                <a:latin typeface="Calibri" pitchFamily="34" charset="0"/>
              </a:rPr>
              <a:t>prvenstveno</a:t>
            </a:r>
            <a:r>
              <a:rPr lang="en-US" dirty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alibri" pitchFamily="34" charset="0"/>
              </a:rPr>
              <a:t>mobilno</a:t>
            </a:r>
            <a:r>
              <a:rPr lang="en-US" dirty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alibri" pitchFamily="34" charset="0"/>
              </a:rPr>
              <a:t>orjentisane</a:t>
            </a:r>
            <a:r>
              <a:rPr lang="en-US" dirty="0">
                <a:solidFill>
                  <a:srgbClr val="FF0000"/>
                </a:solidFill>
                <a:latin typeface="Calibri" pitchFamily="34" charset="0"/>
              </a:rPr>
              <a:t> web </a:t>
            </a:r>
            <a:r>
              <a:rPr lang="en-US" dirty="0" err="1">
                <a:solidFill>
                  <a:srgbClr val="FF0000"/>
                </a:solidFill>
                <a:latin typeface="Calibri" pitchFamily="34" charset="0"/>
              </a:rPr>
              <a:t>aplikacije</a:t>
            </a:r>
            <a:r>
              <a:rPr lang="en-US" dirty="0">
                <a:solidFill>
                  <a:srgbClr val="FF0000"/>
                </a:solidFill>
                <a:latin typeface="Calibri" pitchFamily="34" charset="0"/>
              </a:rPr>
              <a:t>.</a:t>
            </a:r>
          </a:p>
          <a:p>
            <a:pPr marL="0" indent="0">
              <a:buNone/>
            </a:pPr>
            <a:endParaRPr lang="en-US" dirty="0">
              <a:latin typeface="Calibri" pitchFamily="34" charset="0"/>
            </a:endParaRPr>
          </a:p>
          <a:p>
            <a:pPr marL="0" indent="0">
              <a:buNone/>
            </a:pPr>
            <a:endParaRPr lang="en-US" dirty="0">
              <a:latin typeface="Calibri" pitchFamily="34" charset="0"/>
            </a:endParaRPr>
          </a:p>
          <a:p>
            <a:r>
              <a:rPr lang="en-US" dirty="0">
                <a:latin typeface="Calibri" pitchFamily="34" charset="0"/>
              </a:rPr>
              <a:t>To je </a:t>
            </a:r>
            <a:r>
              <a:rPr lang="en-US" dirty="0" err="1">
                <a:solidFill>
                  <a:srgbClr val="FF0000"/>
                </a:solidFill>
                <a:latin typeface="Calibri" pitchFamily="34" charset="0"/>
              </a:rPr>
              <a:t>besplatan</a:t>
            </a:r>
            <a:r>
              <a:rPr lang="en-US" dirty="0">
                <a:solidFill>
                  <a:srgbClr val="FF0000"/>
                </a:solidFill>
                <a:latin typeface="Calibri" pitchFamily="34" charset="0"/>
              </a:rPr>
              <a:t> front-end framework </a:t>
            </a:r>
            <a:r>
              <a:rPr lang="en-US" dirty="0" err="1">
                <a:latin typeface="Calibri" pitchFamily="34" charset="0"/>
              </a:rPr>
              <a:t>za</a:t>
            </a:r>
            <a:r>
              <a:rPr lang="en-US" dirty="0">
                <a:latin typeface="Calibri" pitchFamily="34" charset="0"/>
              </a:rPr>
              <a:t> </a:t>
            </a:r>
            <a:r>
              <a:rPr lang="en-US" dirty="0" err="1">
                <a:latin typeface="Calibri" pitchFamily="34" charset="0"/>
              </a:rPr>
              <a:t>brzi</a:t>
            </a:r>
            <a:r>
              <a:rPr lang="en-US" dirty="0">
                <a:latin typeface="Calibri" pitchFamily="34" charset="0"/>
              </a:rPr>
              <a:t> </a:t>
            </a:r>
            <a:r>
              <a:rPr lang="sr-Latn-RS" dirty="0">
                <a:latin typeface="Calibri" pitchFamily="34" charset="0"/>
              </a:rPr>
              <a:t>i</a:t>
            </a:r>
            <a:r>
              <a:rPr lang="en-US" dirty="0">
                <a:latin typeface="Calibri" pitchFamily="34" charset="0"/>
              </a:rPr>
              <a:t> </a:t>
            </a:r>
            <a:r>
              <a:rPr lang="en-US" dirty="0" err="1">
                <a:latin typeface="Calibri" pitchFamily="34" charset="0"/>
              </a:rPr>
              <a:t>jednostavan</a:t>
            </a:r>
            <a:r>
              <a:rPr lang="en-US" dirty="0">
                <a:latin typeface="Calibri" pitchFamily="34" charset="0"/>
              </a:rPr>
              <a:t> </a:t>
            </a:r>
            <a:r>
              <a:rPr lang="en-US" dirty="0" err="1">
                <a:latin typeface="Calibri" pitchFamily="34" charset="0"/>
              </a:rPr>
              <a:t>razvoj</a:t>
            </a:r>
            <a:r>
              <a:rPr lang="en-US" dirty="0">
                <a:latin typeface="Calibri" pitchFamily="34" charset="0"/>
              </a:rPr>
              <a:t> </a:t>
            </a:r>
            <a:r>
              <a:rPr lang="en-US" dirty="0" err="1">
                <a:latin typeface="Calibri" pitchFamily="34" charset="0"/>
              </a:rPr>
              <a:t>weba</a:t>
            </a:r>
            <a:r>
              <a:rPr lang="en-US" dirty="0">
                <a:latin typeface="Calibri" pitchFamily="34" charset="0"/>
              </a:rPr>
              <a:t>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>
                <a:latin typeface="Calibri" pitchFamily="34" charset="0"/>
              </a:rPr>
              <a:t>1 </a:t>
            </a:r>
            <a:r>
              <a:rPr lang="sr-Latn-RS" dirty="0">
                <a:latin typeface="Calibri" pitchFamily="34" charset="0"/>
              </a:rPr>
              <a:t>DAN –</a:t>
            </a:r>
            <a:r>
              <a:rPr>
                <a:latin typeface="Calibri" pitchFamily="34" charset="0"/>
              </a:rPr>
              <a:t> Bootstrap 3</a:t>
            </a:r>
            <a:br>
              <a:rPr>
                <a:latin typeface="Calibri" pitchFamily="34" charset="0"/>
              </a:rPr>
            </a:br>
            <a:r>
              <a:rPr>
                <a:latin typeface="Calibri" pitchFamily="34" charset="0"/>
              </a:rPr>
              <a:t>Uvod</a:t>
            </a:r>
            <a:endParaRPr lang="en-US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0" y="1981200"/>
            <a:ext cx="9067800" cy="5257800"/>
          </a:xfrm>
        </p:spPr>
        <p:txBody>
          <a:bodyPr>
            <a:normAutofit/>
          </a:bodyPr>
          <a:lstStyle/>
          <a:p>
            <a:r>
              <a:rPr lang="sr-Latn-RS" sz="2400" dirty="0">
                <a:latin typeface="Calibri" pitchFamily="34" charset="0"/>
                <a:cs typeface="Courier New" pitchFamily="49" charset="0"/>
              </a:rPr>
              <a:t>Primer grid struktura</a:t>
            </a:r>
          </a:p>
          <a:p>
            <a:pPr>
              <a:buNone/>
            </a:pP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&lt;div class="row"&gt;</a:t>
            </a:r>
            <a:b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  &lt;div class="col-sm-4"&gt;.col-sm-4&lt;/div&gt;</a:t>
            </a:r>
            <a:b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  &lt;div class="col-sm-4"&gt;.col-sm-4&lt;/div&gt;</a:t>
            </a:r>
            <a:b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  &lt;div class="col-sm-4"&gt;.col-sm-4&lt;/div&gt;</a:t>
            </a:r>
            <a:endParaRPr lang="sr-Latn-RS" sz="24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&lt;/div&gt;</a:t>
            </a:r>
            <a:endParaRPr lang="sr-Latn-RS" sz="24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sr-Latn-RS" sz="2000" dirty="0">
              <a:solidFill>
                <a:srgbClr val="FFFF00"/>
              </a:solidFill>
              <a:latin typeface="Calibri" pitchFamily="34" charset="0"/>
              <a:cs typeface="Courier New" pitchFamily="49" charset="0"/>
            </a:endParaRPr>
          </a:p>
          <a:p>
            <a:pPr>
              <a:buNone/>
            </a:pPr>
            <a:endParaRPr lang="sr-Latn-RS" sz="2000" dirty="0">
              <a:solidFill>
                <a:srgbClr val="FFFF00"/>
              </a:solidFill>
              <a:latin typeface="Calibri" pitchFamily="34" charset="0"/>
              <a:cs typeface="Courier New" pitchFamily="49" charset="0"/>
            </a:endParaRPr>
          </a:p>
          <a:p>
            <a:pPr>
              <a:buNone/>
            </a:pPr>
            <a:endParaRPr lang="sr-Latn-RS" sz="2000" dirty="0">
              <a:solidFill>
                <a:srgbClr val="FFFF00"/>
              </a:solidFill>
              <a:latin typeface="Calibri" pitchFamily="34" charset="0"/>
              <a:cs typeface="Courier New" pitchFamily="49" charset="0"/>
            </a:endParaRPr>
          </a:p>
          <a:p>
            <a:pPr>
              <a:buNone/>
            </a:pPr>
            <a:endParaRPr lang="sr-Latn-RS" sz="2400" dirty="0">
              <a:latin typeface="Calibri" pitchFamily="34" charset="0"/>
              <a:cs typeface="Courier New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85950" y="1"/>
            <a:ext cx="7886700" cy="1325563"/>
          </a:xfrm>
        </p:spPr>
        <p:txBody>
          <a:bodyPr>
            <a:normAutofit/>
          </a:bodyPr>
          <a:lstStyle/>
          <a:p>
            <a:r>
              <a:rPr dirty="0">
                <a:latin typeface="Calibri" pitchFamily="34" charset="0"/>
              </a:rPr>
              <a:t>1 </a:t>
            </a:r>
            <a:r>
              <a:rPr lang="sr-Latn-RS" dirty="0">
                <a:latin typeface="Calibri" pitchFamily="34" charset="0"/>
              </a:rPr>
              <a:t>DAN –</a:t>
            </a:r>
            <a:r>
              <a:rPr dirty="0">
                <a:latin typeface="Calibri" pitchFamily="34" charset="0"/>
              </a:rPr>
              <a:t> Bootstrap 3</a:t>
            </a:r>
            <a:br>
              <a:rPr dirty="0">
                <a:latin typeface="Calibri" pitchFamily="34" charset="0"/>
              </a:rPr>
            </a:br>
            <a:r>
              <a:rPr lang="sr-Latn-RS" dirty="0">
                <a:latin typeface="Calibri" pitchFamily="34" charset="0"/>
              </a:rPr>
              <a:t>Grid struktura (2)</a:t>
            </a:r>
            <a:endParaRPr lang="en-US" dirty="0">
              <a:latin typeface="Calibri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0" y="5181600"/>
            <a:ext cx="7239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0" y="838200"/>
            <a:ext cx="89916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sr-Latn-RS" sz="2400" dirty="0">
                <a:solidFill>
                  <a:prstClr val="black"/>
                </a:solidFill>
                <a:latin typeface="Calibri" pitchFamily="34" charset="0"/>
                <a:cs typeface="Courier New" pitchFamily="49" charset="0"/>
              </a:rPr>
              <a:t>ZADATAK </a:t>
            </a:r>
            <a:r>
              <a:rPr lang="en-US" sz="2400" dirty="0">
                <a:solidFill>
                  <a:prstClr val="black"/>
                </a:solidFill>
                <a:latin typeface="Calibri" pitchFamily="34" charset="0"/>
                <a:cs typeface="Courier New" pitchFamily="49" charset="0"/>
              </a:rPr>
              <a:t> 1</a:t>
            </a:r>
            <a:r>
              <a:rPr lang="sr-Latn-RS" sz="2400" dirty="0">
                <a:solidFill>
                  <a:prstClr val="black"/>
                </a:solidFill>
                <a:latin typeface="Calibri" pitchFamily="34" charset="0"/>
                <a:cs typeface="Courier New" pitchFamily="49" charset="0"/>
              </a:rPr>
              <a:t>: Implementirati  kod</a:t>
            </a:r>
            <a:r>
              <a:rPr lang="en-US" sz="2400" dirty="0">
                <a:solidFill>
                  <a:prstClr val="black"/>
                </a:solidFill>
                <a:latin typeface="Calibri" pitchFamily="34" charset="0"/>
                <a:cs typeface="Courier New" pitchFamily="49" charset="0"/>
              </a:rPr>
              <a:t> </a:t>
            </a:r>
            <a:r>
              <a:rPr lang="sr-Latn-RS" sz="2400" dirty="0">
                <a:solidFill>
                  <a:prstClr val="black"/>
                </a:solidFill>
                <a:latin typeface="Calibri" pitchFamily="34" charset="0"/>
                <a:cs typeface="Courier New" pitchFamily="49" charset="0"/>
              </a:rPr>
              <a:t> u</a:t>
            </a:r>
            <a:r>
              <a:rPr lang="sr-Latn-RS" sz="2400" dirty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 </a:t>
            </a:r>
            <a:r>
              <a:rPr lang="sr-Latn-RS" sz="2400" dirty="0">
                <a:solidFill>
                  <a:srgbClr val="FF0000"/>
                </a:solidFill>
                <a:latin typeface="Calibri" pitchFamily="34" charset="0"/>
                <a:cs typeface="Courier New" pitchFamily="49" charset="0"/>
              </a:rPr>
              <a:t>bootstrap</a:t>
            </a:r>
            <a:r>
              <a:rPr lang="en-US" sz="2400" dirty="0">
                <a:solidFill>
                  <a:srgbClr val="FF0000"/>
                </a:solidFill>
                <a:latin typeface="Calibri" pitchFamily="34" charset="0"/>
                <a:cs typeface="Courier New" pitchFamily="49" charset="0"/>
              </a:rPr>
              <a:t>-container</a:t>
            </a:r>
            <a:r>
              <a:rPr lang="sr-Latn-RS" sz="2400" dirty="0">
                <a:solidFill>
                  <a:srgbClr val="FF0000"/>
                </a:solidFill>
                <a:latin typeface="Calibri" pitchFamily="34" charset="0"/>
                <a:cs typeface="Courier New" pitchFamily="49" charset="0"/>
              </a:rPr>
              <a:t>.html </a:t>
            </a:r>
            <a:r>
              <a:rPr lang="sr-Latn-RS" sz="2400" dirty="0">
                <a:solidFill>
                  <a:prstClr val="black"/>
                </a:solidFill>
                <a:latin typeface="Calibri" pitchFamily="34" charset="0"/>
                <a:cs typeface="Courier New" pitchFamily="49" charset="0"/>
              </a:rPr>
              <a:t>fajl ubaciti i pozadinsku boju</a:t>
            </a:r>
          </a:p>
          <a:p>
            <a:pPr defTabSz="914400"/>
            <a:r>
              <a:rPr lang="sr-Latn-RS" sz="2400" dirty="0">
                <a:solidFill>
                  <a:prstClr val="black"/>
                </a:solidFill>
                <a:latin typeface="Calibri" pitchFamily="34" charset="0"/>
                <a:cs typeface="Courier New" pitchFamily="49" charset="0"/>
              </a:rPr>
              <a:t>ZADATAK  2:Predfinisati strukturu kolona iz prethodnog primera da bude srazmera 4 : 8 kolona</a:t>
            </a:r>
            <a:endParaRPr lang="en-US" sz="2400" dirty="0">
              <a:solidFill>
                <a:prstClr val="black"/>
              </a:solidFill>
              <a:latin typeface="Calibri" pitchFamily="34" charset="0"/>
              <a:cs typeface="Courier New" pitchFamily="49" charset="0"/>
            </a:endParaRPr>
          </a:p>
          <a:p>
            <a:pPr defTabSz="914400"/>
            <a:endParaRPr lang="en-US" sz="2400" dirty="0">
              <a:solidFill>
                <a:prstClr val="black"/>
              </a:solidFill>
              <a:latin typeface="Calibri" pitchFamily="34" charset="0"/>
              <a:cs typeface="Courier New" pitchFamily="49" charset="0"/>
            </a:endParaRPr>
          </a:p>
          <a:p>
            <a:pPr defTabSz="914400"/>
            <a:endParaRPr lang="en-US" sz="2400" dirty="0">
              <a:solidFill>
                <a:prstClr val="black"/>
              </a:solidFill>
              <a:latin typeface="Calibri" pitchFamily="34" charset="0"/>
              <a:cs typeface="Courier New" pitchFamily="49" charset="0"/>
            </a:endParaRPr>
          </a:p>
          <a:p>
            <a:pPr defTabSz="914400"/>
            <a:r>
              <a:rPr lang="en-US" sz="2400" dirty="0">
                <a:solidFill>
                  <a:prstClr val="black"/>
                </a:solidFill>
                <a:latin typeface="Calibri" pitchFamily="34" charset="0"/>
                <a:cs typeface="Courier New" pitchFamily="49" charset="0"/>
              </a:rPr>
              <a:t>Bootstrap-grid-resenje.html</a:t>
            </a:r>
          </a:p>
          <a:p>
            <a:pPr defTabSz="914400"/>
            <a:endParaRPr lang="en-US" sz="2400" dirty="0">
              <a:solidFill>
                <a:prstClr val="black"/>
              </a:solidFill>
              <a:latin typeface="Calibri" pitchFamily="34" charset="0"/>
              <a:cs typeface="Courier New" pitchFamily="49" charset="0"/>
            </a:endParaRPr>
          </a:p>
          <a:p>
            <a:pPr defTabSz="914400"/>
            <a:r>
              <a:rPr lang="en-US" sz="2400" dirty="0" err="1">
                <a:solidFill>
                  <a:prstClr val="black"/>
                </a:solidFill>
                <a:latin typeface="Calibri" pitchFamily="34" charset="0"/>
                <a:cs typeface="Courier New" pitchFamily="49" charset="0"/>
              </a:rPr>
              <a:t>Pogledati</a:t>
            </a:r>
            <a:r>
              <a:rPr lang="en-US" sz="2400" dirty="0">
                <a:solidFill>
                  <a:prstClr val="black"/>
                </a:solidFill>
                <a:latin typeface="Calibri" pitchFamily="34" charset="0"/>
                <a:cs typeface="Courier New" pitchFamily="49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Calibri" pitchFamily="34" charset="0"/>
                <a:cs typeface="Courier New" pitchFamily="49" charset="0"/>
              </a:rPr>
              <a:t>primere</a:t>
            </a:r>
            <a:r>
              <a:rPr lang="en-US" sz="2400" dirty="0">
                <a:solidFill>
                  <a:prstClr val="black"/>
                </a:solidFill>
                <a:latin typeface="Calibri" pitchFamily="34" charset="0"/>
                <a:cs typeface="Courier New" pitchFamily="49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Calibri" pitchFamily="34" charset="0"/>
                <a:cs typeface="Courier New" pitchFamily="49" charset="0"/>
              </a:rPr>
              <a:t>za</a:t>
            </a:r>
            <a:r>
              <a:rPr lang="en-US" sz="2400" dirty="0">
                <a:solidFill>
                  <a:prstClr val="black"/>
                </a:solidFill>
                <a:latin typeface="Calibri" pitchFamily="34" charset="0"/>
                <a:cs typeface="Courier New" pitchFamily="49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Calibri" pitchFamily="34" charset="0"/>
                <a:cs typeface="Courier New" pitchFamily="49" charset="0"/>
              </a:rPr>
              <a:t>sm</a:t>
            </a:r>
            <a:r>
              <a:rPr lang="en-US" sz="2400" dirty="0">
                <a:solidFill>
                  <a:prstClr val="black"/>
                </a:solidFill>
                <a:latin typeface="Calibri" pitchFamily="34" charset="0"/>
                <a:cs typeface="Courier New" pitchFamily="49" charset="0"/>
              </a:rPr>
              <a:t> md I </a:t>
            </a:r>
            <a:r>
              <a:rPr lang="en-US" sz="2400" dirty="0" err="1">
                <a:solidFill>
                  <a:prstClr val="black"/>
                </a:solidFill>
                <a:latin typeface="Calibri" pitchFamily="34" charset="0"/>
                <a:cs typeface="Courier New" pitchFamily="49" charset="0"/>
              </a:rPr>
              <a:t>lg</a:t>
            </a:r>
            <a:endParaRPr lang="sr-Latn-RS" sz="2400" dirty="0">
              <a:solidFill>
                <a:prstClr val="black"/>
              </a:solidFill>
              <a:latin typeface="Calibri" pitchFamily="34" charset="0"/>
              <a:cs typeface="Courier New" pitchFamily="49" charset="0"/>
            </a:endParaRPr>
          </a:p>
          <a:p>
            <a:pPr defTabSz="914400"/>
            <a:endParaRPr lang="en-US" sz="2400" dirty="0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7110337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81200" y="1752600"/>
            <a:ext cx="8229600" cy="5105400"/>
          </a:xfrm>
        </p:spPr>
        <p:txBody>
          <a:bodyPr>
            <a:normAutofit lnSpcReduction="10000"/>
          </a:bodyPr>
          <a:lstStyle/>
          <a:p>
            <a:r>
              <a:rPr lang="sr-Latn-RS" sz="2200" dirty="0">
                <a:latin typeface="Calibri" pitchFamily="34" charset="0"/>
                <a:cs typeface="Courier New" pitchFamily="49" charset="0"/>
              </a:rPr>
              <a:t>Bootstrap po defaultu ima podešenu </a:t>
            </a:r>
            <a:r>
              <a:rPr lang="sr-Latn-RS" sz="2200" dirty="0">
                <a:solidFill>
                  <a:srgbClr val="FF0000"/>
                </a:solidFill>
                <a:latin typeface="Calibri" pitchFamily="34" charset="0"/>
                <a:cs typeface="Courier New" pitchFamily="49" charset="0"/>
              </a:rPr>
              <a:t>veličinu fonta na 14px </a:t>
            </a:r>
            <a:endParaRPr lang="en-US" sz="2200" dirty="0">
              <a:latin typeface="Calibri" pitchFamily="34" charset="0"/>
              <a:cs typeface="Courier New" pitchFamily="49" charset="0"/>
            </a:endParaRPr>
          </a:p>
          <a:p>
            <a:pPr marL="0" indent="0">
              <a:buNone/>
            </a:pPr>
            <a:endParaRPr lang="sr-Latn-RS" sz="2200" dirty="0">
              <a:latin typeface="Calibri" pitchFamily="34" charset="0"/>
              <a:cs typeface="Courier New" pitchFamily="49" charset="0"/>
            </a:endParaRPr>
          </a:p>
          <a:p>
            <a:r>
              <a:rPr lang="sr-Latn-RS" sz="2200" dirty="0">
                <a:latin typeface="Calibri" pitchFamily="34" charset="0"/>
                <a:cs typeface="Courier New" pitchFamily="49" charset="0"/>
              </a:rPr>
              <a:t>Ovo se odnosi na </a:t>
            </a:r>
            <a:r>
              <a:rPr lang="sr-Latn-RS" sz="2200" dirty="0">
                <a:solidFill>
                  <a:srgbClr val="FF0000"/>
                </a:solidFill>
                <a:latin typeface="Calibri" pitchFamily="34" charset="0"/>
                <a:cs typeface="Courier New" pitchFamily="49" charset="0"/>
              </a:rPr>
              <a:t>&lt;body&gt; </a:t>
            </a:r>
            <a:r>
              <a:rPr lang="sr-Latn-RS" sz="2200" dirty="0">
                <a:latin typeface="Calibri" pitchFamily="34" charset="0"/>
                <a:cs typeface="Courier New" pitchFamily="49" charset="0"/>
              </a:rPr>
              <a:t>i sve </a:t>
            </a:r>
            <a:r>
              <a:rPr lang="sr-Latn-RS" sz="2200" dirty="0">
                <a:solidFill>
                  <a:srgbClr val="FF0000"/>
                </a:solidFill>
                <a:latin typeface="Calibri" pitchFamily="34" charset="0"/>
                <a:cs typeface="Courier New" pitchFamily="49" charset="0"/>
              </a:rPr>
              <a:t>&lt;p&gt;</a:t>
            </a:r>
            <a:r>
              <a:rPr lang="sr-Latn-RS" sz="2200" dirty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 </a:t>
            </a:r>
            <a:r>
              <a:rPr lang="sr-Latn-RS" sz="2200" dirty="0">
                <a:latin typeface="Calibri" pitchFamily="34" charset="0"/>
                <a:cs typeface="Courier New" pitchFamily="49" charset="0"/>
              </a:rPr>
              <a:t>elemente</a:t>
            </a:r>
            <a:endParaRPr lang="en-US" sz="2200" dirty="0">
              <a:latin typeface="Calibri" pitchFamily="34" charset="0"/>
              <a:cs typeface="Courier New" pitchFamily="49" charset="0"/>
            </a:endParaRPr>
          </a:p>
          <a:p>
            <a:pPr marL="0" indent="0">
              <a:buNone/>
            </a:pPr>
            <a:endParaRPr lang="sr-Latn-RS" sz="2200" dirty="0">
              <a:latin typeface="Calibri" pitchFamily="34" charset="0"/>
              <a:cs typeface="Courier New" pitchFamily="49" charset="0"/>
            </a:endParaRPr>
          </a:p>
          <a:p>
            <a:r>
              <a:rPr lang="sr-Latn-RS" sz="2200" dirty="0">
                <a:latin typeface="Calibri" pitchFamily="34" charset="0"/>
                <a:cs typeface="Courier New" pitchFamily="49" charset="0"/>
              </a:rPr>
              <a:t>Takođe </a:t>
            </a:r>
            <a:r>
              <a:rPr lang="sr-Latn-RS" sz="2200" dirty="0">
                <a:solidFill>
                  <a:srgbClr val="FF0000"/>
                </a:solidFill>
                <a:latin typeface="Calibri" pitchFamily="34" charset="0"/>
                <a:cs typeface="Courier New" pitchFamily="49" charset="0"/>
              </a:rPr>
              <a:t>donja margina svih &lt;p&gt; elemenata je podešena na 10px</a:t>
            </a:r>
            <a:endParaRPr lang="en-US" sz="2200" dirty="0">
              <a:solidFill>
                <a:srgbClr val="FF0000"/>
              </a:solidFill>
              <a:latin typeface="Calibri" pitchFamily="34" charset="0"/>
              <a:cs typeface="Courier New" pitchFamily="49" charset="0"/>
            </a:endParaRPr>
          </a:p>
          <a:p>
            <a:pPr marL="0" indent="0">
              <a:buNone/>
            </a:pPr>
            <a:endParaRPr lang="sr-Latn-RS" sz="2200" dirty="0">
              <a:solidFill>
                <a:srgbClr val="FF0000"/>
              </a:solidFill>
              <a:latin typeface="Calibri" pitchFamily="34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sr-Latn-RS" sz="2200" dirty="0">
                <a:latin typeface="Calibri" pitchFamily="34" charset="0"/>
                <a:cs typeface="Courier New" pitchFamily="49" charset="0"/>
              </a:rPr>
              <a:t>U odnosu na ostale defaultne vrednosti browsera Bootstrap po defaultu  za</a:t>
            </a:r>
            <a:r>
              <a:rPr lang="en-US" sz="2200" dirty="0">
                <a:latin typeface="Calibri" pitchFamily="34" charset="0"/>
                <a:cs typeface="Courier New" pitchFamily="49" charset="0"/>
              </a:rPr>
              <a:t>:</a:t>
            </a:r>
          </a:p>
          <a:p>
            <a:pPr>
              <a:spcBef>
                <a:spcPts val="0"/>
              </a:spcBef>
            </a:pPr>
            <a:endParaRPr lang="en-US" sz="2200" dirty="0">
              <a:latin typeface="Calibri" pitchFamily="34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endParaRPr lang="sr-Latn-RS" sz="2200" dirty="0">
              <a:latin typeface="Calibri" pitchFamily="34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sr-Latn-RS" sz="2200" dirty="0">
                <a:solidFill>
                  <a:srgbClr val="FF0000"/>
                </a:solidFill>
                <a:latin typeface="Calibri" pitchFamily="34" charset="0"/>
                <a:cs typeface="Courier New" pitchFamily="49" charset="0"/>
              </a:rPr>
              <a:t>&lt;h1&gt; ima 36px veličinu fonta</a:t>
            </a:r>
          </a:p>
          <a:p>
            <a:pPr>
              <a:spcBef>
                <a:spcPts val="0"/>
              </a:spcBef>
              <a:buNone/>
            </a:pPr>
            <a:r>
              <a:rPr lang="sr-Latn-RS" sz="2200" dirty="0">
                <a:solidFill>
                  <a:srgbClr val="FF0000"/>
                </a:solidFill>
                <a:latin typeface="Calibri" pitchFamily="34" charset="0"/>
                <a:cs typeface="Courier New" pitchFamily="49" charset="0"/>
              </a:rPr>
              <a:t>&lt;h2&gt;  ima 30px veličinu fonta</a:t>
            </a:r>
          </a:p>
          <a:p>
            <a:pPr>
              <a:spcBef>
                <a:spcPts val="0"/>
              </a:spcBef>
              <a:buNone/>
            </a:pPr>
            <a:r>
              <a:rPr lang="sr-Latn-RS" sz="2200" dirty="0">
                <a:solidFill>
                  <a:srgbClr val="FF0000"/>
                </a:solidFill>
                <a:latin typeface="Calibri" pitchFamily="34" charset="0"/>
                <a:cs typeface="Courier New" pitchFamily="49" charset="0"/>
              </a:rPr>
              <a:t>&lt;h3&gt;  ima 24px veličinu fonta     </a:t>
            </a:r>
          </a:p>
          <a:p>
            <a:pPr>
              <a:spcBef>
                <a:spcPts val="0"/>
              </a:spcBef>
              <a:buNone/>
            </a:pPr>
            <a:r>
              <a:rPr lang="sr-Latn-RS" sz="2200" dirty="0">
                <a:solidFill>
                  <a:srgbClr val="FF0000"/>
                </a:solidFill>
                <a:latin typeface="Calibri" pitchFamily="34" charset="0"/>
                <a:cs typeface="Courier New" pitchFamily="49" charset="0"/>
              </a:rPr>
              <a:t>&lt;h4&gt;  ima 18px veličinu fonta</a:t>
            </a:r>
          </a:p>
          <a:p>
            <a:pPr>
              <a:spcBef>
                <a:spcPts val="0"/>
              </a:spcBef>
              <a:buNone/>
            </a:pPr>
            <a:r>
              <a:rPr lang="sr-Latn-RS" sz="2200" dirty="0">
                <a:solidFill>
                  <a:srgbClr val="FF0000"/>
                </a:solidFill>
                <a:latin typeface="Calibri" pitchFamily="34" charset="0"/>
                <a:cs typeface="Courier New" pitchFamily="49" charset="0"/>
              </a:rPr>
              <a:t>&lt;h5&gt;  ima 14px veličinu fonta</a:t>
            </a:r>
          </a:p>
          <a:p>
            <a:pPr>
              <a:spcBef>
                <a:spcPts val="0"/>
              </a:spcBef>
              <a:buNone/>
            </a:pPr>
            <a:r>
              <a:rPr lang="sr-Latn-RS" sz="2200" dirty="0">
                <a:solidFill>
                  <a:srgbClr val="FF0000"/>
                </a:solidFill>
                <a:latin typeface="Calibri" pitchFamily="34" charset="0"/>
                <a:cs typeface="Courier New" pitchFamily="49" charset="0"/>
              </a:rPr>
              <a:t>&lt;h6&gt; ima  12px veličinu fonta</a:t>
            </a:r>
          </a:p>
          <a:p>
            <a:pPr>
              <a:spcBef>
                <a:spcPts val="0"/>
              </a:spcBef>
              <a:buNone/>
            </a:pPr>
            <a:endParaRPr lang="sr-Latn-RS" sz="2200" dirty="0">
              <a:solidFill>
                <a:srgbClr val="FFFF00"/>
              </a:solidFill>
              <a:latin typeface="Calibri" pitchFamily="34" charset="0"/>
              <a:cs typeface="Courier New" pitchFamily="49" charset="0"/>
            </a:endParaRPr>
          </a:p>
          <a:p>
            <a:pPr>
              <a:buNone/>
            </a:pPr>
            <a:endParaRPr lang="sr-Latn-RS" sz="2000" dirty="0">
              <a:solidFill>
                <a:srgbClr val="FFFF00"/>
              </a:solidFill>
              <a:latin typeface="Calibri" pitchFamily="34" charset="0"/>
              <a:cs typeface="Courier New" pitchFamily="49" charset="0"/>
            </a:endParaRPr>
          </a:p>
          <a:p>
            <a:endParaRPr lang="sr-Latn-RS" sz="2000" dirty="0">
              <a:latin typeface="Calibri" pitchFamily="34" charset="0"/>
              <a:cs typeface="Courier New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152650" y="2310"/>
            <a:ext cx="7886700" cy="1325563"/>
          </a:xfrm>
        </p:spPr>
        <p:txBody>
          <a:bodyPr>
            <a:normAutofit/>
          </a:bodyPr>
          <a:lstStyle/>
          <a:p>
            <a:r>
              <a:rPr dirty="0">
                <a:latin typeface="Calibri" pitchFamily="34" charset="0"/>
              </a:rPr>
              <a:t>1 </a:t>
            </a:r>
            <a:r>
              <a:rPr lang="sr-Latn-RS" dirty="0">
                <a:latin typeface="Calibri" pitchFamily="34" charset="0"/>
              </a:rPr>
              <a:t>DAN –</a:t>
            </a:r>
            <a:r>
              <a:rPr dirty="0">
                <a:latin typeface="Calibri" pitchFamily="34" charset="0"/>
              </a:rPr>
              <a:t> Bootstrap 3</a:t>
            </a:r>
            <a:br>
              <a:rPr dirty="0">
                <a:latin typeface="Calibri" pitchFamily="34" charset="0"/>
              </a:rPr>
            </a:br>
            <a:r>
              <a:rPr lang="sr-Latn-RS" dirty="0">
                <a:latin typeface="Calibri" pitchFamily="34" charset="0"/>
              </a:rPr>
              <a:t>Tipografija</a:t>
            </a:r>
            <a:endParaRPr lang="en-US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676400" y="1690688"/>
            <a:ext cx="8839200" cy="5167312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sr-Latn-RS" sz="2200" dirty="0">
                <a:latin typeface="Calibri" pitchFamily="34" charset="0"/>
                <a:cs typeface="Courier New" pitchFamily="49" charset="0"/>
              </a:rPr>
              <a:t>Bootstrap ima svoje klase za definisanje boja teksta :</a:t>
            </a:r>
          </a:p>
          <a:p>
            <a:pPr lvl="1">
              <a:spcBef>
                <a:spcPts val="0"/>
              </a:spcBef>
            </a:pPr>
            <a:r>
              <a:rPr lang="sr-Latn-RS" sz="2200" dirty="0">
                <a:solidFill>
                  <a:srgbClr val="FF0000"/>
                </a:solidFill>
                <a:latin typeface="Calibri" pitchFamily="34" charset="0"/>
                <a:cs typeface="Courier New" pitchFamily="49" charset="0"/>
              </a:rPr>
              <a:t>.text-muted  - siva</a:t>
            </a:r>
          </a:p>
          <a:p>
            <a:pPr lvl="1">
              <a:spcBef>
                <a:spcPts val="0"/>
              </a:spcBef>
            </a:pPr>
            <a:r>
              <a:rPr lang="sr-Latn-RS" sz="2200" dirty="0">
                <a:solidFill>
                  <a:srgbClr val="FF0000"/>
                </a:solidFill>
                <a:latin typeface="Calibri" pitchFamily="34" charset="0"/>
                <a:cs typeface="Courier New" pitchFamily="49" charset="0"/>
              </a:rPr>
              <a:t>.text-primary – plava</a:t>
            </a:r>
          </a:p>
          <a:p>
            <a:pPr lvl="1">
              <a:spcBef>
                <a:spcPts val="0"/>
              </a:spcBef>
            </a:pPr>
            <a:r>
              <a:rPr lang="sr-Latn-RS" sz="2200" dirty="0">
                <a:solidFill>
                  <a:srgbClr val="FF0000"/>
                </a:solidFill>
                <a:latin typeface="Calibri" pitchFamily="34" charset="0"/>
                <a:cs typeface="Courier New" pitchFamily="49" charset="0"/>
              </a:rPr>
              <a:t>.text-success – zelena</a:t>
            </a:r>
          </a:p>
          <a:p>
            <a:pPr lvl="1">
              <a:spcBef>
                <a:spcPts val="0"/>
              </a:spcBef>
            </a:pPr>
            <a:r>
              <a:rPr lang="sr-Latn-RS" sz="2200" dirty="0">
                <a:solidFill>
                  <a:srgbClr val="FF0000"/>
                </a:solidFill>
                <a:latin typeface="Calibri" pitchFamily="34" charset="0"/>
                <a:cs typeface="Courier New" pitchFamily="49" charset="0"/>
              </a:rPr>
              <a:t>.text-info – teget</a:t>
            </a:r>
          </a:p>
          <a:p>
            <a:pPr lvl="1">
              <a:spcBef>
                <a:spcPts val="0"/>
              </a:spcBef>
            </a:pPr>
            <a:r>
              <a:rPr lang="sr-Latn-RS" sz="2200" dirty="0">
                <a:solidFill>
                  <a:srgbClr val="FF0000"/>
                </a:solidFill>
                <a:latin typeface="Calibri" pitchFamily="34" charset="0"/>
                <a:cs typeface="Courier New" pitchFamily="49" charset="0"/>
              </a:rPr>
              <a:t>.text-warning – narandžasta</a:t>
            </a:r>
          </a:p>
          <a:p>
            <a:pPr lvl="1">
              <a:spcBef>
                <a:spcPts val="0"/>
              </a:spcBef>
            </a:pPr>
            <a:r>
              <a:rPr lang="sr-Latn-RS" sz="2200" dirty="0">
                <a:solidFill>
                  <a:srgbClr val="FF0000"/>
                </a:solidFill>
                <a:latin typeface="Calibri" pitchFamily="34" charset="0"/>
                <a:cs typeface="Courier New" pitchFamily="49" charset="0"/>
              </a:rPr>
              <a:t>.text-danger – crvena</a:t>
            </a:r>
          </a:p>
          <a:p>
            <a:pPr lvl="1">
              <a:spcBef>
                <a:spcPts val="0"/>
              </a:spcBef>
            </a:pPr>
            <a:endParaRPr lang="sr-Latn-RS" sz="2200" dirty="0">
              <a:solidFill>
                <a:srgbClr val="FFFF00"/>
              </a:solidFill>
              <a:latin typeface="Calibri" pitchFamily="34" charset="0"/>
              <a:cs typeface="Courier New" pitchFamily="49" charset="0"/>
            </a:endParaRPr>
          </a:p>
          <a:p>
            <a:r>
              <a:rPr lang="sr-Latn-RS" sz="2200" dirty="0">
                <a:latin typeface="Calibri" pitchFamily="34" charset="0"/>
                <a:cs typeface="Courier New" pitchFamily="49" charset="0"/>
              </a:rPr>
              <a:t>Bootstrap ima svoje klase za definisanje pozadine :</a:t>
            </a:r>
          </a:p>
          <a:p>
            <a:pPr lvl="1">
              <a:spcBef>
                <a:spcPts val="0"/>
              </a:spcBef>
            </a:pPr>
            <a:r>
              <a:rPr lang="sr-Latn-RS" sz="2200" dirty="0">
                <a:solidFill>
                  <a:srgbClr val="FF0000"/>
                </a:solidFill>
                <a:latin typeface="Calibri" pitchFamily="34" charset="0"/>
                <a:cs typeface="Courier New" pitchFamily="49" charset="0"/>
              </a:rPr>
              <a:t>.bg-primary – teget </a:t>
            </a:r>
          </a:p>
          <a:p>
            <a:pPr lvl="1">
              <a:spcBef>
                <a:spcPts val="0"/>
              </a:spcBef>
            </a:pPr>
            <a:r>
              <a:rPr lang="sr-Latn-RS" sz="2200" dirty="0">
                <a:solidFill>
                  <a:srgbClr val="FF0000"/>
                </a:solidFill>
                <a:latin typeface="Calibri" pitchFamily="34" charset="0"/>
                <a:cs typeface="Courier New" pitchFamily="49" charset="0"/>
              </a:rPr>
              <a:t>.bg-success – zelena</a:t>
            </a:r>
          </a:p>
          <a:p>
            <a:pPr lvl="1">
              <a:spcBef>
                <a:spcPts val="0"/>
              </a:spcBef>
            </a:pPr>
            <a:r>
              <a:rPr lang="sr-Latn-RS" sz="2200" dirty="0">
                <a:solidFill>
                  <a:srgbClr val="FF0000"/>
                </a:solidFill>
                <a:latin typeface="Calibri" pitchFamily="34" charset="0"/>
                <a:cs typeface="Courier New" pitchFamily="49" charset="0"/>
              </a:rPr>
              <a:t>.bg-info – plava</a:t>
            </a:r>
          </a:p>
          <a:p>
            <a:pPr lvl="1">
              <a:spcBef>
                <a:spcPts val="0"/>
              </a:spcBef>
            </a:pPr>
            <a:r>
              <a:rPr lang="sr-Latn-RS" sz="2200" dirty="0">
                <a:solidFill>
                  <a:srgbClr val="FF0000"/>
                </a:solidFill>
                <a:latin typeface="Calibri" pitchFamily="34" charset="0"/>
                <a:cs typeface="Courier New" pitchFamily="49" charset="0"/>
              </a:rPr>
              <a:t>.bg-warning – narandžasta</a:t>
            </a:r>
          </a:p>
          <a:p>
            <a:pPr lvl="1">
              <a:spcBef>
                <a:spcPts val="0"/>
              </a:spcBef>
            </a:pPr>
            <a:r>
              <a:rPr lang="sr-Latn-RS" sz="2200" dirty="0">
                <a:solidFill>
                  <a:srgbClr val="FF0000"/>
                </a:solidFill>
                <a:latin typeface="Calibri" pitchFamily="34" charset="0"/>
                <a:cs typeface="Courier New" pitchFamily="49" charset="0"/>
              </a:rPr>
              <a:t>.bg-danger – crvena</a:t>
            </a:r>
          </a:p>
          <a:p>
            <a:pPr>
              <a:buNone/>
            </a:pPr>
            <a:endParaRPr lang="sr-Latn-RS" sz="2000" dirty="0">
              <a:solidFill>
                <a:srgbClr val="FFFF00"/>
              </a:solidFill>
              <a:latin typeface="Calibri" pitchFamily="34" charset="0"/>
              <a:cs typeface="Courier New" pitchFamily="49" charset="0"/>
            </a:endParaRPr>
          </a:p>
          <a:p>
            <a:endParaRPr lang="sr-Latn-RS" sz="2000" dirty="0">
              <a:latin typeface="Calibri" pitchFamily="34" charset="0"/>
              <a:cs typeface="Courier New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>
                <a:latin typeface="Calibri" pitchFamily="34" charset="0"/>
              </a:rPr>
              <a:t>1 </a:t>
            </a:r>
            <a:r>
              <a:rPr lang="sr-Latn-RS" dirty="0">
                <a:latin typeface="Calibri" pitchFamily="34" charset="0"/>
              </a:rPr>
              <a:t>DAN –</a:t>
            </a:r>
            <a:r>
              <a:rPr>
                <a:latin typeface="Calibri" pitchFamily="34" charset="0"/>
              </a:rPr>
              <a:t> Bootstrap 3</a:t>
            </a:r>
            <a:br>
              <a:rPr>
                <a:latin typeface="Calibri" pitchFamily="34" charset="0"/>
              </a:rPr>
            </a:br>
            <a:r>
              <a:rPr lang="sr-Latn-RS" dirty="0">
                <a:latin typeface="Calibri" pitchFamily="34" charset="0"/>
              </a:rPr>
              <a:t>Tipografija (2)</a:t>
            </a:r>
            <a:endParaRPr lang="en-US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84FE35E-935A-4A94-B4E0-3B7D87482679}"/>
              </a:ext>
            </a:extLst>
          </p:cNvPr>
          <p:cNvSpPr txBox="1"/>
          <p:nvPr/>
        </p:nvSpPr>
        <p:spPr>
          <a:xfrm>
            <a:off x="1524000" y="1056043"/>
            <a:ext cx="9144000" cy="4745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6075" lvl="1" indent="-346075" defTabSz="685800">
              <a:lnSpc>
                <a:spcPct val="90000"/>
              </a:lnSpc>
            </a:pPr>
            <a:r>
              <a:rPr lang="sr-Latn-RS" sz="2800" dirty="0">
                <a:solidFill>
                  <a:prstClr val="black"/>
                </a:solidFill>
                <a:latin typeface="Calibri" pitchFamily="34" charset="0"/>
                <a:cs typeface="Courier New" pitchFamily="49" charset="0"/>
              </a:rPr>
              <a:t>ZADATAK 1</a:t>
            </a:r>
            <a:r>
              <a:rPr lang="sr-Latn-RS" sz="2800" dirty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 </a:t>
            </a:r>
            <a:r>
              <a:rPr lang="sr-Latn-RS" sz="2800" dirty="0">
                <a:solidFill>
                  <a:prstClr val="black"/>
                </a:solidFill>
                <a:latin typeface="Calibri" pitchFamily="34" charset="0"/>
                <a:cs typeface="Courier New" pitchFamily="49" charset="0"/>
              </a:rPr>
              <a:t>:  Napisati sledeći tekst u paragrafu i definisati mu klasu</a:t>
            </a:r>
            <a:r>
              <a:rPr lang="sr-Latn-RS" sz="2800" dirty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 </a:t>
            </a:r>
            <a:r>
              <a:rPr lang="sr-Latn-RS" sz="2800" dirty="0">
                <a:solidFill>
                  <a:srgbClr val="FF0000"/>
                </a:solidFill>
                <a:latin typeface="Calibri" pitchFamily="34" charset="0"/>
                <a:cs typeface="Courier New" pitchFamily="49" charset="0"/>
              </a:rPr>
              <a:t>text-danger :</a:t>
            </a:r>
          </a:p>
          <a:p>
            <a:pPr marL="0" lvl="1" defTabSz="685800">
              <a:lnSpc>
                <a:spcPct val="90000"/>
              </a:lnSpc>
            </a:pPr>
            <a:r>
              <a:rPr lang="sr-Latn-RS" sz="2800" dirty="0">
                <a:solidFill>
                  <a:srgbClr val="FF0000"/>
                </a:solidFill>
                <a:latin typeface="Calibri" pitchFamily="34" charset="0"/>
                <a:cs typeface="Courier New" pitchFamily="49" charset="0"/>
              </a:rPr>
              <a:t>“Desila se greška u izvršavanju!” </a:t>
            </a:r>
          </a:p>
          <a:p>
            <a:pPr marL="0" lvl="1" defTabSz="685800">
              <a:lnSpc>
                <a:spcPct val="90000"/>
              </a:lnSpc>
            </a:pPr>
            <a:r>
              <a:rPr lang="sr-Latn-RS" sz="2800" dirty="0">
                <a:solidFill>
                  <a:srgbClr val="FF0000"/>
                </a:solidFill>
                <a:latin typeface="Calibri" pitchFamily="34" charset="0"/>
                <a:cs typeface="Courier New" pitchFamily="49" charset="0"/>
              </a:rPr>
              <a:t> (bootstrap.html). </a:t>
            </a:r>
          </a:p>
          <a:p>
            <a:pPr marL="0" lvl="1" defTabSz="685800">
              <a:lnSpc>
                <a:spcPct val="90000"/>
              </a:lnSpc>
            </a:pPr>
            <a:r>
              <a:rPr lang="sr-Latn-RS" sz="2800" dirty="0">
                <a:solidFill>
                  <a:prstClr val="black"/>
                </a:solidFill>
                <a:latin typeface="Calibri" pitchFamily="34" charset="0"/>
                <a:cs typeface="Courier New" pitchFamily="49" charset="0"/>
              </a:rPr>
              <a:t>Probati još jednu klasu od  ponuđenih .</a:t>
            </a:r>
          </a:p>
          <a:p>
            <a:pPr marL="0" lvl="1" defTabSz="685800">
              <a:lnSpc>
                <a:spcPct val="90000"/>
              </a:lnSpc>
            </a:pPr>
            <a:endParaRPr lang="sr-Latn-RS" sz="2800" dirty="0">
              <a:solidFill>
                <a:srgbClr val="FFFF00"/>
              </a:solidFill>
              <a:latin typeface="Calibri" pitchFamily="34" charset="0"/>
              <a:cs typeface="Courier New" pitchFamily="49" charset="0"/>
            </a:endParaRPr>
          </a:p>
          <a:p>
            <a:pPr marL="0" lvl="1" defTabSz="685800">
              <a:lnSpc>
                <a:spcPct val="90000"/>
              </a:lnSpc>
            </a:pPr>
            <a:r>
              <a:rPr lang="sr-Latn-RS" sz="2800" dirty="0">
                <a:solidFill>
                  <a:prstClr val="black"/>
                </a:solidFill>
                <a:latin typeface="Calibri" pitchFamily="34" charset="0"/>
                <a:cs typeface="Courier New" pitchFamily="49" charset="0"/>
              </a:rPr>
              <a:t>ZADATAK 2:  Napisati sledeći tekst u paragrafu i definisati mu pozadinu koristeći Bootstrap</a:t>
            </a:r>
            <a:r>
              <a:rPr lang="sr-Latn-RS" sz="2800" dirty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 </a:t>
            </a:r>
            <a:r>
              <a:rPr lang="sr-Latn-RS" sz="2800" dirty="0">
                <a:solidFill>
                  <a:srgbClr val="FF0000"/>
                </a:solidFill>
                <a:latin typeface="Calibri" pitchFamily="34" charset="0"/>
                <a:cs typeface="Courier New" pitchFamily="49" charset="0"/>
              </a:rPr>
              <a:t>klasu bg-primary  :</a:t>
            </a:r>
          </a:p>
          <a:p>
            <a:pPr marL="0" lvl="1" defTabSz="685800">
              <a:lnSpc>
                <a:spcPct val="90000"/>
              </a:lnSpc>
            </a:pPr>
            <a:r>
              <a:rPr lang="sr-Latn-RS" sz="2800" dirty="0">
                <a:solidFill>
                  <a:srgbClr val="FF0000"/>
                </a:solidFill>
                <a:latin typeface="Calibri" pitchFamily="34" charset="0"/>
                <a:cs typeface="Courier New" pitchFamily="49" charset="0"/>
              </a:rPr>
              <a:t> “Ovo je važan tekst !”  </a:t>
            </a:r>
          </a:p>
          <a:p>
            <a:pPr marL="0" lvl="1" defTabSz="685800">
              <a:lnSpc>
                <a:spcPct val="90000"/>
              </a:lnSpc>
            </a:pPr>
            <a:r>
              <a:rPr lang="sr-Latn-RS" sz="2800" dirty="0">
                <a:solidFill>
                  <a:srgbClr val="FF0000"/>
                </a:solidFill>
                <a:latin typeface="Calibri" pitchFamily="34" charset="0"/>
                <a:cs typeface="Courier New" pitchFamily="49" charset="0"/>
              </a:rPr>
              <a:t>(bootstrap.html).</a:t>
            </a:r>
            <a:endParaRPr lang="en-US" sz="2800" dirty="0">
              <a:solidFill>
                <a:srgbClr val="FF0000"/>
              </a:solidFill>
              <a:latin typeface="Calibri" pitchFamily="34" charset="0"/>
              <a:cs typeface="Courier New" pitchFamily="49" charset="0"/>
            </a:endParaRPr>
          </a:p>
          <a:p>
            <a:pPr marL="0" lvl="1" defTabSz="685800">
              <a:lnSpc>
                <a:spcPct val="90000"/>
              </a:lnSpc>
            </a:pPr>
            <a:endParaRPr lang="en-US" sz="2800" dirty="0">
              <a:solidFill>
                <a:srgbClr val="FF0000"/>
              </a:solidFill>
              <a:latin typeface="Calibri" pitchFamily="34" charset="0"/>
              <a:cs typeface="Courier New" pitchFamily="49" charset="0"/>
            </a:endParaRPr>
          </a:p>
          <a:p>
            <a:pPr marL="0" lvl="1" defTabSz="685800">
              <a:lnSpc>
                <a:spcPct val="90000"/>
              </a:lnSpc>
            </a:pPr>
            <a:r>
              <a:rPr lang="en-US" sz="2800" dirty="0">
                <a:solidFill>
                  <a:srgbClr val="FF0000"/>
                </a:solidFill>
                <a:latin typeface="Calibri" pitchFamily="34" charset="0"/>
                <a:cs typeface="Courier New" pitchFamily="49" charset="0"/>
              </a:rPr>
              <a:t>Bootstrap-tipografija-resenje.html</a:t>
            </a:r>
            <a:endParaRPr lang="sr-Latn-RS" sz="2800" dirty="0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9856690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81200" y="1447800"/>
            <a:ext cx="8686800" cy="5105400"/>
          </a:xfrm>
        </p:spPr>
        <p:txBody>
          <a:bodyPr>
            <a:normAutofit/>
          </a:bodyPr>
          <a:lstStyle/>
          <a:p>
            <a:pPr marL="346075" lvl="1" indent="-346075">
              <a:spcBef>
                <a:spcPts val="0"/>
              </a:spcBef>
              <a:buNone/>
            </a:pPr>
            <a:endParaRPr lang="sr-Latn-RS" sz="2400" dirty="0">
              <a:solidFill>
                <a:srgbClr val="FF0000"/>
              </a:solidFill>
              <a:latin typeface="Calibri" pitchFamily="34" charset="0"/>
              <a:cs typeface="Courier New" pitchFamily="49" charset="0"/>
            </a:endParaRPr>
          </a:p>
          <a:p>
            <a:pPr marL="0" lvl="1" indent="0">
              <a:spcBef>
                <a:spcPts val="0"/>
              </a:spcBef>
              <a:buNone/>
            </a:pPr>
            <a:endParaRPr lang="sr-Latn-RS" sz="2400" dirty="0">
              <a:latin typeface="Calibri" pitchFamily="34" charset="0"/>
              <a:cs typeface="Courier New" pitchFamily="49" charset="0"/>
            </a:endParaRPr>
          </a:p>
          <a:p>
            <a:pPr marL="0" lvl="1" indent="0">
              <a:spcBef>
                <a:spcPts val="0"/>
              </a:spcBef>
              <a:buNone/>
            </a:pPr>
            <a:endParaRPr lang="sr-Latn-RS" sz="2400" dirty="0">
              <a:solidFill>
                <a:srgbClr val="FFFF00"/>
              </a:solidFill>
              <a:latin typeface="Calibri" pitchFamily="34" charset="0"/>
              <a:cs typeface="Courier New" pitchFamily="49" charset="0"/>
            </a:endParaRPr>
          </a:p>
          <a:p>
            <a:pPr marL="0" lvl="1" indent="0">
              <a:spcBef>
                <a:spcPts val="0"/>
              </a:spcBef>
              <a:buNone/>
            </a:pPr>
            <a:r>
              <a:rPr lang="sr-Latn-RS" sz="2400" dirty="0">
                <a:latin typeface="Calibri" pitchFamily="34" charset="0"/>
                <a:cs typeface="Courier New" pitchFamily="49" charset="0"/>
              </a:rPr>
              <a:t>Bootstrap ima još nekoliko značajnih klasa za manipulaciju tekstom :</a:t>
            </a:r>
          </a:p>
          <a:p>
            <a:pPr marL="342900" lvl="1" indent="-342900">
              <a:spcBef>
                <a:spcPts val="0"/>
              </a:spcBef>
              <a:buNone/>
            </a:pPr>
            <a:r>
              <a:rPr lang="sr-Latn-RS" sz="2400" dirty="0">
                <a:latin typeface="Calibri" pitchFamily="34" charset="0"/>
                <a:cs typeface="Courier New" pitchFamily="49" charset="0"/>
              </a:rPr>
              <a:t>1.)</a:t>
            </a:r>
            <a:r>
              <a:rPr lang="sr-Latn-RS" sz="2400" dirty="0">
                <a:solidFill>
                  <a:srgbClr val="FF0000"/>
                </a:solidFill>
                <a:latin typeface="Calibri" pitchFamily="34" charset="0"/>
                <a:cs typeface="Courier New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alibri" pitchFamily="34" charset="0"/>
              </a:rPr>
              <a:t>.text-left</a:t>
            </a:r>
            <a:r>
              <a:rPr lang="sr-Latn-RS" sz="2400" dirty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sr-Latn-RS" sz="2400" dirty="0">
                <a:latin typeface="Calibri" pitchFamily="34" charset="0"/>
              </a:rPr>
              <a:t>– podešavanje teksta u levo</a:t>
            </a:r>
          </a:p>
          <a:p>
            <a:pPr marL="342900" lvl="1" indent="-342900">
              <a:spcBef>
                <a:spcPts val="0"/>
              </a:spcBef>
              <a:buNone/>
            </a:pPr>
            <a:r>
              <a:rPr lang="sr-Latn-RS" sz="2400" dirty="0">
                <a:latin typeface="Calibri" pitchFamily="34" charset="0"/>
              </a:rPr>
              <a:t>2.) </a:t>
            </a:r>
            <a:r>
              <a:rPr lang="sr-Latn-RS" sz="2400" dirty="0">
                <a:solidFill>
                  <a:srgbClr val="FF0000"/>
                </a:solidFill>
                <a:latin typeface="Calibri" pitchFamily="34" charset="0"/>
              </a:rPr>
              <a:t>.</a:t>
            </a:r>
            <a:r>
              <a:rPr lang="en-US" sz="2400" dirty="0">
                <a:solidFill>
                  <a:srgbClr val="FF0000"/>
                </a:solidFill>
                <a:latin typeface="Calibri" pitchFamily="34" charset="0"/>
              </a:rPr>
              <a:t>text-center</a:t>
            </a:r>
            <a:r>
              <a:rPr lang="sr-Latn-RS" sz="2400" dirty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sr-Latn-RS" sz="2400" dirty="0">
                <a:latin typeface="Calibri" pitchFamily="34" charset="0"/>
              </a:rPr>
              <a:t>– centriranje teksta</a:t>
            </a:r>
          </a:p>
          <a:p>
            <a:pPr marL="342900" lvl="1" indent="-342900">
              <a:spcBef>
                <a:spcPts val="0"/>
              </a:spcBef>
              <a:buNone/>
            </a:pPr>
            <a:r>
              <a:rPr lang="sr-Latn-RS" sz="2400" dirty="0">
                <a:latin typeface="Calibri" pitchFamily="34" charset="0"/>
              </a:rPr>
              <a:t>3.) </a:t>
            </a:r>
            <a:r>
              <a:rPr lang="sr-Latn-RS" sz="2400" dirty="0">
                <a:solidFill>
                  <a:srgbClr val="FF0000"/>
                </a:solidFill>
                <a:latin typeface="Calibri" pitchFamily="34" charset="0"/>
              </a:rPr>
              <a:t>.</a:t>
            </a:r>
            <a:r>
              <a:rPr lang="en-US" sz="2400" dirty="0">
                <a:solidFill>
                  <a:srgbClr val="FF0000"/>
                </a:solidFill>
                <a:latin typeface="Calibri" pitchFamily="34" charset="0"/>
              </a:rPr>
              <a:t>text-right</a:t>
            </a:r>
            <a:r>
              <a:rPr lang="sr-Latn-RS" sz="2400" dirty="0">
                <a:solidFill>
                  <a:srgbClr val="FF0000"/>
                </a:solidFill>
                <a:latin typeface="Calibri" pitchFamily="34" charset="0"/>
              </a:rPr>
              <a:t>  </a:t>
            </a:r>
            <a:r>
              <a:rPr lang="sr-Latn-RS" sz="2400" dirty="0">
                <a:latin typeface="Calibri" pitchFamily="34" charset="0"/>
              </a:rPr>
              <a:t>- podešavanje teksta u desno</a:t>
            </a:r>
          </a:p>
          <a:p>
            <a:pPr marL="342900" lvl="1" indent="-342900">
              <a:spcBef>
                <a:spcPts val="0"/>
              </a:spcBef>
              <a:buNone/>
            </a:pPr>
            <a:r>
              <a:rPr lang="sr-Latn-RS" sz="2400" dirty="0">
                <a:latin typeface="Calibri" pitchFamily="34" charset="0"/>
              </a:rPr>
              <a:t>4.)</a:t>
            </a:r>
            <a:r>
              <a:rPr lang="sr-Latn-RS" sz="2400" dirty="0">
                <a:solidFill>
                  <a:srgbClr val="FFFF00"/>
                </a:solidFill>
                <a:latin typeface="Calibri" pitchFamily="34" charset="0"/>
              </a:rPr>
              <a:t> </a:t>
            </a:r>
            <a:r>
              <a:rPr lang="sr-Latn-RS" sz="2400" dirty="0">
                <a:solidFill>
                  <a:srgbClr val="FF0000"/>
                </a:solidFill>
                <a:latin typeface="Calibri" pitchFamily="34" charset="0"/>
              </a:rPr>
              <a:t>.</a:t>
            </a:r>
            <a:r>
              <a:rPr lang="en-US" sz="2400" dirty="0">
                <a:solidFill>
                  <a:srgbClr val="FF0000"/>
                </a:solidFill>
                <a:latin typeface="Calibri" pitchFamily="34" charset="0"/>
              </a:rPr>
              <a:t>text-justify</a:t>
            </a:r>
            <a:r>
              <a:rPr lang="sr-Latn-RS" sz="2400" dirty="0">
                <a:solidFill>
                  <a:srgbClr val="FF0000"/>
                </a:solidFill>
                <a:latin typeface="Calibri" pitchFamily="34" charset="0"/>
              </a:rPr>
              <a:t>  </a:t>
            </a:r>
            <a:r>
              <a:rPr lang="sr-Latn-RS" sz="2400" dirty="0">
                <a:latin typeface="Calibri" pitchFamily="34" charset="0"/>
              </a:rPr>
              <a:t>- radi poravnjanje teksta sa leve i desne strane</a:t>
            </a:r>
          </a:p>
          <a:p>
            <a:pPr marL="342900" lvl="1" indent="-342900">
              <a:spcBef>
                <a:spcPts val="0"/>
              </a:spcBef>
              <a:buNone/>
            </a:pPr>
            <a:r>
              <a:rPr lang="en-US" sz="2400" dirty="0">
                <a:latin typeface="Calibri" pitchFamily="34" charset="0"/>
                <a:cs typeface="Courier New" pitchFamily="49" charset="0"/>
              </a:rPr>
              <a:t>5</a:t>
            </a:r>
            <a:r>
              <a:rPr lang="sr-Latn-RS" sz="2400" dirty="0">
                <a:latin typeface="Calibri" pitchFamily="34" charset="0"/>
                <a:cs typeface="Courier New" pitchFamily="49" charset="0"/>
              </a:rPr>
              <a:t>.) </a:t>
            </a:r>
            <a:r>
              <a:rPr lang="sr-Latn-RS" sz="2400" dirty="0">
                <a:solidFill>
                  <a:srgbClr val="FF0000"/>
                </a:solidFill>
                <a:latin typeface="Calibri" pitchFamily="34" charset="0"/>
                <a:cs typeface="Courier New" pitchFamily="49" charset="0"/>
              </a:rPr>
              <a:t>.text-lowercase </a:t>
            </a:r>
            <a:r>
              <a:rPr lang="sr-Latn-RS" sz="2400" dirty="0">
                <a:latin typeface="Calibri" pitchFamily="34" charset="0"/>
                <a:cs typeface="Courier New" pitchFamily="49" charset="0"/>
              </a:rPr>
              <a:t>i </a:t>
            </a:r>
            <a:r>
              <a:rPr lang="sr-Latn-RS" sz="2400" dirty="0">
                <a:solidFill>
                  <a:srgbClr val="FF0000"/>
                </a:solidFill>
                <a:latin typeface="Calibri" pitchFamily="34" charset="0"/>
                <a:cs typeface="Courier New" pitchFamily="49" charset="0"/>
              </a:rPr>
              <a:t>.text-uppercase </a:t>
            </a:r>
            <a:r>
              <a:rPr lang="sr-Latn-RS" sz="2400" dirty="0">
                <a:latin typeface="Calibri" pitchFamily="34" charset="0"/>
                <a:cs typeface="Courier New" pitchFamily="49" charset="0"/>
              </a:rPr>
              <a:t>– mala i velika slova postavlja</a:t>
            </a:r>
          </a:p>
          <a:p>
            <a:pPr marL="342900" lvl="1" indent="-342900">
              <a:spcBef>
                <a:spcPts val="0"/>
              </a:spcBef>
              <a:buNone/>
            </a:pPr>
            <a:endParaRPr lang="sr-Latn-RS" sz="2400" dirty="0">
              <a:latin typeface="Calibri" pitchFamily="34" charset="0"/>
              <a:cs typeface="Courier New" pitchFamily="49" charset="0"/>
            </a:endParaRPr>
          </a:p>
          <a:p>
            <a:pPr marL="0" lvl="1" indent="0">
              <a:spcBef>
                <a:spcPts val="0"/>
              </a:spcBef>
              <a:buNone/>
            </a:pPr>
            <a:endParaRPr lang="sr-Latn-RS" sz="2400" dirty="0">
              <a:solidFill>
                <a:srgbClr val="FFFF00"/>
              </a:solidFill>
              <a:latin typeface="Calibri" pitchFamily="34" charset="0"/>
              <a:cs typeface="Courier New" pitchFamily="49" charset="0"/>
            </a:endParaRPr>
          </a:p>
          <a:p>
            <a:pPr lvl="1">
              <a:spcBef>
                <a:spcPts val="0"/>
              </a:spcBef>
            </a:pPr>
            <a:endParaRPr lang="sr-Latn-RS" sz="2400" dirty="0">
              <a:solidFill>
                <a:srgbClr val="FFFF00"/>
              </a:solidFill>
              <a:latin typeface="Calibri" pitchFamily="34" charset="0"/>
              <a:cs typeface="Courier New" pitchFamily="49" charset="0"/>
            </a:endParaRPr>
          </a:p>
          <a:p>
            <a:pPr>
              <a:buNone/>
            </a:pPr>
            <a:endParaRPr lang="sr-Latn-RS" sz="2400" dirty="0">
              <a:solidFill>
                <a:srgbClr val="FFFF00"/>
              </a:solidFill>
              <a:latin typeface="Calibri" pitchFamily="34" charset="0"/>
              <a:cs typeface="Courier New" pitchFamily="49" charset="0"/>
            </a:endParaRPr>
          </a:p>
          <a:p>
            <a:endParaRPr lang="sr-Latn-RS" sz="2400" dirty="0">
              <a:latin typeface="Calibri" pitchFamily="34" charset="0"/>
              <a:cs typeface="Courier New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dirty="0">
                <a:latin typeface="Calibri" pitchFamily="34" charset="0"/>
              </a:rPr>
              <a:t>1 </a:t>
            </a:r>
            <a:r>
              <a:rPr lang="sr-Latn-RS" dirty="0">
                <a:latin typeface="Calibri" pitchFamily="34" charset="0"/>
              </a:rPr>
              <a:t>DAN –</a:t>
            </a:r>
            <a:r>
              <a:rPr dirty="0">
                <a:latin typeface="Calibri" pitchFamily="34" charset="0"/>
              </a:rPr>
              <a:t> Bootstrap 3</a:t>
            </a:r>
            <a:br>
              <a:rPr dirty="0">
                <a:latin typeface="Calibri" pitchFamily="34" charset="0"/>
              </a:rPr>
            </a:br>
            <a:r>
              <a:rPr lang="sr-Latn-RS" dirty="0">
                <a:latin typeface="Calibri" pitchFamily="34" charset="0"/>
              </a:rPr>
              <a:t>Tipografija (3)</a:t>
            </a:r>
            <a:endParaRPr lang="en-US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0" y="1447800"/>
            <a:ext cx="9144000" cy="5410200"/>
          </a:xfrm>
        </p:spPr>
        <p:txBody>
          <a:bodyPr>
            <a:normAutofit/>
          </a:bodyPr>
          <a:lstStyle/>
          <a:p>
            <a:pPr marL="0" lvl="1" indent="0">
              <a:spcBef>
                <a:spcPts val="0"/>
              </a:spcBef>
              <a:buNone/>
            </a:pPr>
            <a:r>
              <a:rPr lang="sr-Latn-RS" dirty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 </a:t>
            </a:r>
            <a:r>
              <a:rPr lang="sr-Latn-RS" dirty="0">
                <a:latin typeface="Calibri" pitchFamily="34" charset="0"/>
                <a:cs typeface="Courier New" pitchFamily="49" charset="0"/>
              </a:rPr>
              <a:t>Bootstrap ima  nekoliko klasa za stilizovanje HTML &lt;table&gt; elemenata</a:t>
            </a:r>
            <a:endParaRPr lang="en-US" dirty="0">
              <a:latin typeface="Calibri" pitchFamily="34" charset="0"/>
              <a:cs typeface="Courier New" pitchFamily="49" charset="0"/>
            </a:endParaRPr>
          </a:p>
          <a:p>
            <a:pPr marL="0" lvl="1" indent="0">
              <a:spcBef>
                <a:spcPts val="0"/>
              </a:spcBef>
              <a:buNone/>
            </a:pPr>
            <a:endParaRPr lang="sr-Latn-RS" dirty="0">
              <a:latin typeface="Calibri" pitchFamily="34" charset="0"/>
              <a:cs typeface="Courier New" pitchFamily="49" charset="0"/>
            </a:endParaRPr>
          </a:p>
          <a:p>
            <a:pPr marL="342900" lvl="1" indent="-342900">
              <a:spcBef>
                <a:spcPts val="0"/>
              </a:spcBef>
              <a:buNone/>
            </a:pPr>
            <a:r>
              <a:rPr lang="sr-Latn-RS" dirty="0">
                <a:latin typeface="Calibri" pitchFamily="34" charset="0"/>
                <a:cs typeface="Courier New" pitchFamily="49" charset="0"/>
              </a:rPr>
              <a:t>1.) Klasa </a:t>
            </a:r>
            <a:r>
              <a:rPr lang="sr-Latn-RS" dirty="0">
                <a:solidFill>
                  <a:srgbClr val="FF0000"/>
                </a:solidFill>
                <a:latin typeface="Calibri" pitchFamily="34" charset="0"/>
                <a:cs typeface="Courier New" pitchFamily="49" charset="0"/>
              </a:rPr>
              <a:t>.table </a:t>
            </a:r>
            <a:r>
              <a:rPr lang="sr-Latn-RS" dirty="0">
                <a:latin typeface="Calibri" pitchFamily="34" charset="0"/>
                <a:cs typeface="Courier New" pitchFamily="49" charset="0"/>
              </a:rPr>
              <a:t>dodaje osnovni stil tabeli  </a:t>
            </a:r>
            <a:r>
              <a:rPr lang="sr-Latn-RS" dirty="0">
                <a:solidFill>
                  <a:srgbClr val="FF0000"/>
                </a:solidFill>
                <a:latin typeface="Calibri" pitchFamily="34" charset="0"/>
                <a:cs typeface="Courier New" pitchFamily="49" charset="0"/>
              </a:rPr>
              <a:t>(uvek se stavlja kao prva klasa !)</a:t>
            </a:r>
          </a:p>
          <a:p>
            <a:pPr marL="342900" lvl="1" indent="-342900">
              <a:spcBef>
                <a:spcPts val="0"/>
              </a:spcBef>
              <a:buNone/>
            </a:pPr>
            <a:r>
              <a:rPr lang="sr-Latn-RS" dirty="0">
                <a:latin typeface="Calibri" pitchFamily="34" charset="0"/>
                <a:cs typeface="Courier New" pitchFamily="49" charset="0"/>
              </a:rPr>
              <a:t>2.) Klasa </a:t>
            </a:r>
            <a:r>
              <a:rPr lang="sr-Latn-RS" dirty="0">
                <a:solidFill>
                  <a:srgbClr val="FF0000"/>
                </a:solidFill>
                <a:latin typeface="Calibri" pitchFamily="34" charset="0"/>
                <a:cs typeface="Courier New" pitchFamily="49" charset="0"/>
              </a:rPr>
              <a:t>.table-striped </a:t>
            </a:r>
            <a:r>
              <a:rPr lang="sr-Latn-RS" dirty="0">
                <a:latin typeface="Calibri" pitchFamily="34" charset="0"/>
                <a:cs typeface="Courier New" pitchFamily="49" charset="0"/>
              </a:rPr>
              <a:t>dodaje zebra stil na tabelu</a:t>
            </a:r>
          </a:p>
          <a:p>
            <a:pPr marL="342900" lvl="1" indent="-342900">
              <a:spcBef>
                <a:spcPts val="0"/>
              </a:spcBef>
              <a:buNone/>
            </a:pPr>
            <a:r>
              <a:rPr lang="sr-Latn-RS" dirty="0">
                <a:latin typeface="Calibri" pitchFamily="34" charset="0"/>
                <a:cs typeface="Courier New" pitchFamily="49" charset="0"/>
              </a:rPr>
              <a:t>3.) Klasa </a:t>
            </a:r>
            <a:r>
              <a:rPr lang="sr-Latn-RS" dirty="0">
                <a:solidFill>
                  <a:srgbClr val="FF0000"/>
                </a:solidFill>
                <a:latin typeface="Calibri" pitchFamily="34" charset="0"/>
                <a:cs typeface="Courier New" pitchFamily="49" charset="0"/>
              </a:rPr>
              <a:t>.table-bordered </a:t>
            </a:r>
            <a:r>
              <a:rPr lang="sr-Latn-RS" dirty="0">
                <a:latin typeface="Calibri" pitchFamily="34" charset="0"/>
                <a:cs typeface="Courier New" pitchFamily="49" charset="0"/>
              </a:rPr>
              <a:t>dodaje granice na sve strane tabele i ćelije</a:t>
            </a:r>
          </a:p>
          <a:p>
            <a:pPr marL="342900" lvl="1" indent="-342900">
              <a:spcBef>
                <a:spcPts val="0"/>
              </a:spcBef>
              <a:buNone/>
            </a:pPr>
            <a:r>
              <a:rPr lang="sr-Latn-RS" dirty="0">
                <a:latin typeface="Calibri" pitchFamily="34" charset="0"/>
                <a:cs typeface="Courier New" pitchFamily="49" charset="0"/>
              </a:rPr>
              <a:t>4.)Klasa</a:t>
            </a:r>
            <a:r>
              <a:rPr lang="sr-Latn-RS" dirty="0">
                <a:solidFill>
                  <a:srgbClr val="FF0000"/>
                </a:solidFill>
                <a:latin typeface="Calibri" pitchFamily="34" charset="0"/>
                <a:cs typeface="Courier New" pitchFamily="49" charset="0"/>
              </a:rPr>
              <a:t> .table-hover </a:t>
            </a:r>
            <a:r>
              <a:rPr lang="sr-Latn-RS" dirty="0">
                <a:latin typeface="Calibri" pitchFamily="34" charset="0"/>
                <a:cs typeface="Courier New" pitchFamily="49" charset="0"/>
              </a:rPr>
              <a:t>dodaje hover na  redove tabela</a:t>
            </a:r>
          </a:p>
          <a:p>
            <a:pPr marL="342900" lvl="1" indent="-342900">
              <a:spcBef>
                <a:spcPts val="0"/>
              </a:spcBef>
              <a:buNone/>
            </a:pPr>
            <a:r>
              <a:rPr lang="sr-Latn-RS" dirty="0">
                <a:latin typeface="Calibri" pitchFamily="34" charset="0"/>
                <a:cs typeface="Courier New" pitchFamily="49" charset="0"/>
              </a:rPr>
              <a:t>5.) Kontekstulane klase – njih možemo dodavati na redove i  kolone tabela tj .  u &lt;tr&gt; i &lt;td&gt; elemente.</a:t>
            </a:r>
          </a:p>
          <a:p>
            <a:pPr marL="342900" lvl="1" indent="-342900">
              <a:spcBef>
                <a:spcPts val="0"/>
              </a:spcBef>
              <a:buNone/>
            </a:pPr>
            <a:r>
              <a:rPr lang="sr-Latn-RS" dirty="0">
                <a:latin typeface="Calibri" pitchFamily="34" charset="0"/>
                <a:cs typeface="Courier New" pitchFamily="49" charset="0"/>
              </a:rPr>
              <a:t>	- Klase koje možemo da koristimo u &lt;td&gt; i &lt;tr&gt; su :</a:t>
            </a:r>
          </a:p>
          <a:p>
            <a:pPr marL="342900" lvl="1" indent="-342900">
              <a:spcBef>
                <a:spcPts val="0"/>
              </a:spcBef>
              <a:buNone/>
            </a:pPr>
            <a:r>
              <a:rPr lang="sr-Latn-RS" dirty="0">
                <a:latin typeface="Calibri" pitchFamily="34" charset="0"/>
                <a:cs typeface="Courier New" pitchFamily="49" charset="0"/>
              </a:rPr>
              <a:t>	      a) </a:t>
            </a:r>
            <a:r>
              <a:rPr lang="sr-Latn-RS" dirty="0">
                <a:solidFill>
                  <a:srgbClr val="FF0000"/>
                </a:solidFill>
                <a:latin typeface="Calibri" pitchFamily="34" charset="0"/>
                <a:cs typeface="Courier New" pitchFamily="49" charset="0"/>
              </a:rPr>
              <a:t>.active </a:t>
            </a:r>
            <a:r>
              <a:rPr lang="sr-Latn-RS" dirty="0">
                <a:latin typeface="Calibri" pitchFamily="34" charset="0"/>
                <a:cs typeface="Courier New" pitchFamily="49" charset="0"/>
              </a:rPr>
              <a:t>– označava aktivno stanje i primenjuje sivu  boju</a:t>
            </a:r>
          </a:p>
          <a:p>
            <a:pPr marL="342900" lvl="1" indent="-342900">
              <a:spcBef>
                <a:spcPts val="0"/>
              </a:spcBef>
              <a:buNone/>
            </a:pPr>
            <a:r>
              <a:rPr lang="sr-Latn-RS" dirty="0">
                <a:latin typeface="Calibri" pitchFamily="34" charset="0"/>
                <a:cs typeface="Courier New" pitchFamily="49" charset="0"/>
              </a:rPr>
              <a:t>	      b)</a:t>
            </a:r>
            <a:r>
              <a:rPr lang="sr-Latn-RS" dirty="0">
                <a:solidFill>
                  <a:srgbClr val="FF0000"/>
                </a:solidFill>
                <a:latin typeface="Calibri" pitchFamily="34" charset="0"/>
                <a:cs typeface="Courier New" pitchFamily="49" charset="0"/>
              </a:rPr>
              <a:t> .success </a:t>
            </a:r>
            <a:r>
              <a:rPr lang="sr-Latn-RS" dirty="0">
                <a:latin typeface="Calibri" pitchFamily="34" charset="0"/>
                <a:cs typeface="Courier New" pitchFamily="49" charset="0"/>
              </a:rPr>
              <a:t>– označava uspešnu akciju </a:t>
            </a:r>
            <a:r>
              <a:rPr lang="en-US" dirty="0" err="1">
                <a:latin typeface="Calibri" pitchFamily="34" charset="0"/>
                <a:cs typeface="Courier New" pitchFamily="49" charset="0"/>
              </a:rPr>
              <a:t>i</a:t>
            </a:r>
            <a:r>
              <a:rPr lang="en-US" dirty="0">
                <a:latin typeface="Calibri" pitchFamily="34" charset="0"/>
                <a:cs typeface="Courier New" pitchFamily="49" charset="0"/>
              </a:rPr>
              <a:t> </a:t>
            </a:r>
            <a:r>
              <a:rPr lang="sr-Latn-RS" dirty="0">
                <a:latin typeface="Calibri" pitchFamily="34" charset="0"/>
                <a:cs typeface="Courier New" pitchFamily="49" charset="0"/>
              </a:rPr>
              <a:t>primenjuje zelenu boju</a:t>
            </a:r>
          </a:p>
          <a:p>
            <a:pPr marL="342900" lvl="1" indent="-342900">
              <a:spcBef>
                <a:spcPts val="0"/>
              </a:spcBef>
              <a:buNone/>
            </a:pPr>
            <a:r>
              <a:rPr lang="sr-Latn-RS" dirty="0">
                <a:latin typeface="Calibri" pitchFamily="34" charset="0"/>
                <a:cs typeface="Courier New" pitchFamily="49" charset="0"/>
              </a:rPr>
              <a:t>             c) </a:t>
            </a:r>
            <a:r>
              <a:rPr lang="sr-Latn-RS" dirty="0">
                <a:solidFill>
                  <a:srgbClr val="FF0000"/>
                </a:solidFill>
                <a:latin typeface="Calibri" pitchFamily="34" charset="0"/>
                <a:cs typeface="Courier New" pitchFamily="49" charset="0"/>
              </a:rPr>
              <a:t>.info </a:t>
            </a:r>
            <a:r>
              <a:rPr lang="sr-Latn-RS" dirty="0">
                <a:latin typeface="Calibri" pitchFamily="34" charset="0"/>
                <a:cs typeface="Courier New" pitchFamily="49" charset="0"/>
              </a:rPr>
              <a:t>-  označava  neutralnu informaciju i primenjuje plavu boju</a:t>
            </a:r>
          </a:p>
          <a:p>
            <a:pPr marL="342900" lvl="1" indent="-342900">
              <a:spcBef>
                <a:spcPts val="0"/>
              </a:spcBef>
              <a:buNone/>
            </a:pPr>
            <a:r>
              <a:rPr lang="sr-Latn-RS" dirty="0">
                <a:latin typeface="Calibri" pitchFamily="34" charset="0"/>
                <a:cs typeface="Courier New" pitchFamily="49" charset="0"/>
              </a:rPr>
              <a:t>             d) </a:t>
            </a:r>
            <a:r>
              <a:rPr lang="sr-Latn-RS" dirty="0">
                <a:solidFill>
                  <a:srgbClr val="FF0000"/>
                </a:solidFill>
                <a:latin typeface="Calibri" pitchFamily="34" charset="0"/>
                <a:cs typeface="Courier New" pitchFamily="49" charset="0"/>
              </a:rPr>
              <a:t>.warning</a:t>
            </a:r>
            <a:r>
              <a:rPr lang="sr-Latn-RS" dirty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 </a:t>
            </a:r>
            <a:r>
              <a:rPr lang="sr-Latn-RS" dirty="0">
                <a:latin typeface="Calibri" pitchFamily="34" charset="0"/>
                <a:cs typeface="Courier New" pitchFamily="49" charset="0"/>
              </a:rPr>
              <a:t> - označava upozorenje koja zahteva pažnju i primenjuje </a:t>
            </a:r>
          </a:p>
          <a:p>
            <a:pPr marL="342900" lvl="1" indent="-342900">
              <a:spcBef>
                <a:spcPts val="0"/>
              </a:spcBef>
              <a:buNone/>
            </a:pPr>
            <a:r>
              <a:rPr lang="sr-Latn-RS" dirty="0">
                <a:latin typeface="Calibri" pitchFamily="34" charset="0"/>
                <a:cs typeface="Courier New" pitchFamily="49" charset="0"/>
              </a:rPr>
              <a:t>		 narandžastu boju</a:t>
            </a:r>
            <a:endParaRPr lang="sr-Latn-RS" dirty="0">
              <a:solidFill>
                <a:srgbClr val="FFFF00"/>
              </a:solidFill>
              <a:latin typeface="Calibri" pitchFamily="34" charset="0"/>
              <a:cs typeface="Courier New" pitchFamily="49" charset="0"/>
            </a:endParaRPr>
          </a:p>
          <a:p>
            <a:pPr marL="342900" lvl="1" indent="-342900">
              <a:spcBef>
                <a:spcPts val="0"/>
              </a:spcBef>
              <a:buNone/>
            </a:pPr>
            <a:r>
              <a:rPr lang="sr-Latn-RS" dirty="0">
                <a:latin typeface="Calibri" pitchFamily="34" charset="0"/>
                <a:cs typeface="Courier New" pitchFamily="49" charset="0"/>
              </a:rPr>
              <a:t>             e) </a:t>
            </a:r>
            <a:r>
              <a:rPr lang="sr-Latn-RS" dirty="0">
                <a:solidFill>
                  <a:srgbClr val="FF0000"/>
                </a:solidFill>
                <a:latin typeface="Calibri" pitchFamily="34" charset="0"/>
                <a:cs typeface="Courier New" pitchFamily="49" charset="0"/>
              </a:rPr>
              <a:t>.danger – </a:t>
            </a:r>
            <a:r>
              <a:rPr lang="sr-Latn-RS" dirty="0">
                <a:latin typeface="Calibri" pitchFamily="34" charset="0"/>
                <a:cs typeface="Courier New" pitchFamily="49" charset="0"/>
              </a:rPr>
              <a:t>označava opasnost ili nešto negativno i primenjuje crvenu boju</a:t>
            </a:r>
          </a:p>
          <a:p>
            <a:pPr marL="0" lvl="1" indent="0">
              <a:spcBef>
                <a:spcPts val="0"/>
              </a:spcBef>
              <a:buNone/>
            </a:pPr>
            <a:endParaRPr lang="sr-Latn-RS" dirty="0">
              <a:solidFill>
                <a:srgbClr val="FFFF00"/>
              </a:solidFill>
              <a:latin typeface="Calibri" pitchFamily="34" charset="0"/>
              <a:cs typeface="Courier New" pitchFamily="49" charset="0"/>
            </a:endParaRPr>
          </a:p>
          <a:p>
            <a:pPr marL="342900" lvl="1" indent="-342900">
              <a:spcBef>
                <a:spcPts val="0"/>
              </a:spcBef>
              <a:buNone/>
            </a:pPr>
            <a:r>
              <a:rPr lang="sr-Latn-RS" dirty="0">
                <a:latin typeface="Calibri" pitchFamily="34" charset="0"/>
                <a:cs typeface="Courier New" pitchFamily="49" charset="0"/>
              </a:rPr>
              <a:t>6.) Klasa za responsive tabele </a:t>
            </a:r>
            <a:r>
              <a:rPr lang="sr-Latn-RS" dirty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.</a:t>
            </a:r>
            <a:r>
              <a:rPr lang="sr-Latn-RS" dirty="0">
                <a:solidFill>
                  <a:srgbClr val="FF0000"/>
                </a:solidFill>
                <a:latin typeface="Calibri" pitchFamily="34" charset="0"/>
                <a:cs typeface="Courier New" pitchFamily="49" charset="0"/>
              </a:rPr>
              <a:t>table-responsive</a:t>
            </a:r>
            <a:r>
              <a:rPr lang="sr-Latn-RS" dirty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 </a:t>
            </a:r>
            <a:r>
              <a:rPr lang="sr-Latn-RS" dirty="0">
                <a:latin typeface="Calibri" pitchFamily="34" charset="0"/>
                <a:cs typeface="Courier New" pitchFamily="49" charset="0"/>
              </a:rPr>
              <a:t>, ova klasa se definiše u roditeljskom &lt;div&gt; elementu u odnosu na tabelu i definiše celu tabelu kao responsive i ispod 768 px tabela omogućuje skrolovanje tabele horizontalno</a:t>
            </a:r>
            <a:endParaRPr lang="sr-Latn-RS" dirty="0">
              <a:solidFill>
                <a:srgbClr val="FFFF00"/>
              </a:solidFill>
              <a:latin typeface="Calibri" pitchFamily="34" charset="0"/>
              <a:cs typeface="Courier New" pitchFamily="49" charset="0"/>
            </a:endParaRPr>
          </a:p>
          <a:p>
            <a:pPr marL="342900" lvl="1" indent="-342900">
              <a:spcBef>
                <a:spcPts val="0"/>
              </a:spcBef>
              <a:buNone/>
            </a:pPr>
            <a:endParaRPr lang="sr-Latn-RS" dirty="0">
              <a:solidFill>
                <a:srgbClr val="FFFF00"/>
              </a:solidFill>
              <a:latin typeface="Calibri" pitchFamily="34" charset="0"/>
              <a:cs typeface="Courier New" pitchFamily="49" charset="0"/>
            </a:endParaRPr>
          </a:p>
          <a:p>
            <a:pPr lvl="1">
              <a:spcBef>
                <a:spcPts val="0"/>
              </a:spcBef>
            </a:pPr>
            <a:endParaRPr lang="sr-Latn-RS" dirty="0">
              <a:solidFill>
                <a:srgbClr val="FFFF00"/>
              </a:solidFill>
              <a:latin typeface="Calibri" pitchFamily="34" charset="0"/>
              <a:cs typeface="Courier New" pitchFamily="49" charset="0"/>
            </a:endParaRPr>
          </a:p>
          <a:p>
            <a:pPr>
              <a:buNone/>
            </a:pPr>
            <a:endParaRPr lang="sr-Latn-RS" sz="2000" dirty="0">
              <a:solidFill>
                <a:srgbClr val="FFFF00"/>
              </a:solidFill>
              <a:latin typeface="Calibri" pitchFamily="34" charset="0"/>
              <a:cs typeface="Courier New" pitchFamily="49" charset="0"/>
            </a:endParaRPr>
          </a:p>
          <a:p>
            <a:endParaRPr lang="sr-Latn-RS" sz="2000" dirty="0">
              <a:latin typeface="Calibri" pitchFamily="34" charset="0"/>
              <a:cs typeface="Courier New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004291" y="1"/>
            <a:ext cx="7886700" cy="1325563"/>
          </a:xfrm>
        </p:spPr>
        <p:txBody>
          <a:bodyPr>
            <a:normAutofit/>
          </a:bodyPr>
          <a:lstStyle/>
          <a:p>
            <a:r>
              <a:rPr dirty="0">
                <a:latin typeface="Calibri" pitchFamily="34" charset="0"/>
              </a:rPr>
              <a:t>1 </a:t>
            </a:r>
            <a:r>
              <a:rPr lang="sr-Latn-RS" dirty="0">
                <a:latin typeface="Calibri" pitchFamily="34" charset="0"/>
              </a:rPr>
              <a:t>DAN –</a:t>
            </a:r>
            <a:r>
              <a:rPr dirty="0">
                <a:latin typeface="Calibri" pitchFamily="34" charset="0"/>
              </a:rPr>
              <a:t> Bootstrap 3</a:t>
            </a:r>
            <a:br>
              <a:rPr dirty="0">
                <a:latin typeface="Calibri" pitchFamily="34" charset="0"/>
              </a:rPr>
            </a:br>
            <a:r>
              <a:rPr lang="sr-Latn-RS" dirty="0">
                <a:latin typeface="Calibri" pitchFamily="34" charset="0"/>
              </a:rPr>
              <a:t>Tabele</a:t>
            </a:r>
            <a:endParaRPr lang="en-US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0" y="1447800"/>
            <a:ext cx="9144000" cy="5105400"/>
          </a:xfrm>
        </p:spPr>
        <p:txBody>
          <a:bodyPr>
            <a:normAutofit/>
          </a:bodyPr>
          <a:lstStyle/>
          <a:p>
            <a:pPr marL="0" lvl="1" indent="0">
              <a:spcBef>
                <a:spcPts val="0"/>
              </a:spcBef>
              <a:buNone/>
            </a:pPr>
            <a:endParaRPr lang="sr-Latn-RS" sz="2400" u="sng" dirty="0">
              <a:latin typeface="Calibri" pitchFamily="34" charset="0"/>
              <a:cs typeface="Courier New" pitchFamily="49" charset="0"/>
            </a:endParaRPr>
          </a:p>
          <a:p>
            <a:pPr marL="0" lvl="1" indent="0">
              <a:spcBef>
                <a:spcPts val="0"/>
              </a:spcBef>
              <a:buNone/>
            </a:pPr>
            <a:endParaRPr lang="sr-Latn-RS" sz="2400" u="sng" dirty="0">
              <a:latin typeface="Calibri" pitchFamily="34" charset="0"/>
              <a:cs typeface="Courier New" pitchFamily="49" charset="0"/>
            </a:endParaRPr>
          </a:p>
          <a:p>
            <a:pPr marL="0" lvl="1" indent="0">
              <a:spcBef>
                <a:spcPts val="0"/>
              </a:spcBef>
              <a:buNone/>
            </a:pPr>
            <a:endParaRPr lang="sr-Latn-RS" sz="2400" u="sng" dirty="0">
              <a:latin typeface="Calibri" pitchFamily="34" charset="0"/>
              <a:cs typeface="Courier New" pitchFamily="49" charset="0"/>
            </a:endParaRPr>
          </a:p>
          <a:p>
            <a:pPr marL="0" lvl="1" indent="0">
              <a:spcBef>
                <a:spcPts val="0"/>
              </a:spcBef>
              <a:buNone/>
            </a:pPr>
            <a:r>
              <a:rPr lang="sr-Latn-RS" sz="2400" u="sng" dirty="0">
                <a:latin typeface="Calibri" pitchFamily="34" charset="0"/>
                <a:cs typeface="Courier New" pitchFamily="49" charset="0"/>
              </a:rPr>
              <a:t>ZADATAK</a:t>
            </a:r>
            <a:r>
              <a:rPr lang="sr-Latn-RS" sz="2400" dirty="0">
                <a:latin typeface="Calibri" pitchFamily="34" charset="0"/>
                <a:cs typeface="Courier New" pitchFamily="49" charset="0"/>
              </a:rPr>
              <a:t> </a:t>
            </a:r>
            <a:endParaRPr lang="en-US" sz="2400" dirty="0">
              <a:solidFill>
                <a:srgbClr val="FFFF00"/>
              </a:solidFill>
              <a:latin typeface="Calibri" pitchFamily="34" charset="0"/>
              <a:cs typeface="Courier New" pitchFamily="49" charset="0"/>
            </a:endParaRPr>
          </a:p>
          <a:p>
            <a:pPr marL="0" lvl="1" indent="0">
              <a:spcBef>
                <a:spcPts val="0"/>
              </a:spcBef>
              <a:buNone/>
            </a:pPr>
            <a:endParaRPr lang="en-US" sz="2400" dirty="0">
              <a:solidFill>
                <a:srgbClr val="FFFF00"/>
              </a:solidFill>
              <a:latin typeface="Calibri" pitchFamily="34" charset="0"/>
              <a:cs typeface="Courier New" pitchFamily="49" charset="0"/>
            </a:endParaRPr>
          </a:p>
          <a:p>
            <a:pPr marL="0" lvl="1" indent="0">
              <a:spcBef>
                <a:spcPts val="0"/>
              </a:spcBef>
              <a:buNone/>
            </a:pPr>
            <a:r>
              <a:rPr lang="sr-Latn-RS" sz="2400" dirty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 </a:t>
            </a:r>
            <a:r>
              <a:rPr lang="sr-Latn-RS" sz="2400" dirty="0">
                <a:latin typeface="Calibri" pitchFamily="34" charset="0"/>
                <a:cs typeface="Courier New" pitchFamily="49" charset="0"/>
              </a:rPr>
              <a:t>U stranici </a:t>
            </a:r>
            <a:r>
              <a:rPr lang="en-US" sz="2400" dirty="0">
                <a:solidFill>
                  <a:srgbClr val="FF0000"/>
                </a:solidFill>
                <a:latin typeface="Calibri" pitchFamily="34" charset="0"/>
                <a:cs typeface="Courier New" pitchFamily="49" charset="0"/>
              </a:rPr>
              <a:t>bootstrap-tabele-zadatak.html</a:t>
            </a:r>
            <a:r>
              <a:rPr lang="sr-Latn-RS" sz="2400" dirty="0">
                <a:solidFill>
                  <a:srgbClr val="FF0000"/>
                </a:solidFill>
                <a:latin typeface="Calibri" pitchFamily="34" charset="0"/>
                <a:cs typeface="Courier New" pitchFamily="49" charset="0"/>
              </a:rPr>
              <a:t> </a:t>
            </a:r>
            <a:r>
              <a:rPr lang="sr-Latn-RS" sz="2400" dirty="0">
                <a:latin typeface="Calibri" pitchFamily="34" charset="0"/>
                <a:cs typeface="Courier New" pitchFamily="49" charset="0"/>
              </a:rPr>
              <a:t>dodati klasu koja definiše osnovni stil tabele u Bootstrapu i zatim  ofarbati  red  u kojem se nalazi ime Ana u zelenu boju, red u kojem se nalazi ime Pera ofarbati u crvenu , a red u kojem se nalaz</a:t>
            </a:r>
            <a:r>
              <a:rPr lang="en-US" sz="2400" dirty="0" err="1">
                <a:latin typeface="Calibri" pitchFamily="34" charset="0"/>
                <a:cs typeface="Courier New" pitchFamily="49" charset="0"/>
              </a:rPr>
              <a:t>i</a:t>
            </a:r>
            <a:r>
              <a:rPr lang="sr-Latn-RS" sz="2400" dirty="0">
                <a:latin typeface="Calibri" pitchFamily="34" charset="0"/>
                <a:cs typeface="Courier New" pitchFamily="49" charset="0"/>
              </a:rPr>
              <a:t> Petar ofarbati u  plavu boju.</a:t>
            </a:r>
          </a:p>
          <a:p>
            <a:pPr lvl="1">
              <a:spcBef>
                <a:spcPts val="0"/>
              </a:spcBef>
            </a:pPr>
            <a:endParaRPr lang="sr-Latn-RS" sz="2400" dirty="0">
              <a:solidFill>
                <a:srgbClr val="FFFF00"/>
              </a:solidFill>
              <a:latin typeface="Calibri" pitchFamily="34" charset="0"/>
              <a:cs typeface="Courier New" pitchFamily="49" charset="0"/>
            </a:endParaRPr>
          </a:p>
          <a:p>
            <a:pPr>
              <a:buNone/>
            </a:pPr>
            <a:endParaRPr lang="sr-Latn-RS" sz="2400" dirty="0">
              <a:solidFill>
                <a:srgbClr val="FFFF00"/>
              </a:solidFill>
              <a:latin typeface="Calibri" pitchFamily="34" charset="0"/>
              <a:cs typeface="Courier New" pitchFamily="49" charset="0"/>
            </a:endParaRPr>
          </a:p>
          <a:p>
            <a:endParaRPr lang="sr-Latn-RS" sz="2400" dirty="0">
              <a:latin typeface="Calibri" pitchFamily="34" charset="0"/>
              <a:cs typeface="Courier New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dirty="0">
                <a:latin typeface="Calibri" pitchFamily="34" charset="0"/>
              </a:rPr>
              <a:t>1 </a:t>
            </a:r>
            <a:r>
              <a:rPr lang="sr-Latn-RS" dirty="0">
                <a:latin typeface="Calibri" pitchFamily="34" charset="0"/>
              </a:rPr>
              <a:t>DAN –</a:t>
            </a:r>
            <a:r>
              <a:rPr dirty="0">
                <a:latin typeface="Calibri" pitchFamily="34" charset="0"/>
              </a:rPr>
              <a:t> Bootstrap 3</a:t>
            </a:r>
            <a:br>
              <a:rPr dirty="0">
                <a:latin typeface="Calibri" pitchFamily="34" charset="0"/>
              </a:rPr>
            </a:br>
            <a:r>
              <a:rPr lang="sr-Latn-RS" dirty="0">
                <a:latin typeface="Calibri" pitchFamily="34" charset="0"/>
              </a:rPr>
              <a:t>Tabele (1)</a:t>
            </a:r>
            <a:br>
              <a:rPr lang="sr-Latn-RS" dirty="0">
                <a:latin typeface="Calibri" pitchFamily="34" charset="0"/>
              </a:rPr>
            </a:br>
            <a:br>
              <a:rPr lang="sr-Latn-RS" dirty="0">
                <a:latin typeface="Calibri" pitchFamily="34" charset="0"/>
              </a:rPr>
            </a:br>
            <a:endParaRPr lang="en-US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0" y="1447800"/>
            <a:ext cx="9144000" cy="5105400"/>
          </a:xfrm>
        </p:spPr>
        <p:txBody>
          <a:bodyPr>
            <a:normAutofit/>
          </a:bodyPr>
          <a:lstStyle/>
          <a:p>
            <a:pPr marL="9525" lvl="1" indent="-9525">
              <a:spcBef>
                <a:spcPts val="0"/>
              </a:spcBef>
              <a:buNone/>
            </a:pPr>
            <a:r>
              <a:rPr lang="en-US" sz="2200" dirty="0">
                <a:latin typeface="Calibri" pitchFamily="34" charset="0"/>
                <a:cs typeface="Courier New" pitchFamily="49" charset="0"/>
              </a:rPr>
              <a:t>- Bootstrap </a:t>
            </a:r>
            <a:r>
              <a:rPr lang="en-US" sz="2200" dirty="0" err="1">
                <a:latin typeface="Calibri" pitchFamily="34" charset="0"/>
                <a:cs typeface="Courier New" pitchFamily="49" charset="0"/>
              </a:rPr>
              <a:t>za</a:t>
            </a:r>
            <a:r>
              <a:rPr lang="en-US" sz="2200" dirty="0">
                <a:latin typeface="Calibri" pitchFamily="34" charset="0"/>
                <a:cs typeface="Courier New" pitchFamily="49" charset="0"/>
              </a:rPr>
              <a:t> </a:t>
            </a:r>
            <a:r>
              <a:rPr lang="en-US" sz="2200" dirty="0" err="1">
                <a:latin typeface="Calibri" pitchFamily="34" charset="0"/>
                <a:cs typeface="Courier New" pitchFamily="49" charset="0"/>
              </a:rPr>
              <a:t>manipulaciju</a:t>
            </a:r>
            <a:r>
              <a:rPr lang="en-US" sz="2200" dirty="0">
                <a:latin typeface="Calibri" pitchFamily="34" charset="0"/>
                <a:cs typeface="Courier New" pitchFamily="49" charset="0"/>
              </a:rPr>
              <a:t> </a:t>
            </a:r>
            <a:r>
              <a:rPr lang="en-US" sz="2200" dirty="0" err="1">
                <a:latin typeface="Calibri" pitchFamily="34" charset="0"/>
                <a:cs typeface="Courier New" pitchFamily="49" charset="0"/>
              </a:rPr>
              <a:t>slika</a:t>
            </a:r>
            <a:r>
              <a:rPr lang="en-US" sz="2200" dirty="0">
                <a:latin typeface="Calibri" pitchFamily="34" charset="0"/>
                <a:cs typeface="Courier New" pitchFamily="49" charset="0"/>
              </a:rPr>
              <a:t> </a:t>
            </a:r>
            <a:r>
              <a:rPr lang="en-US" sz="2200" dirty="0" err="1">
                <a:latin typeface="Calibri" pitchFamily="34" charset="0"/>
                <a:cs typeface="Courier New" pitchFamily="49" charset="0"/>
              </a:rPr>
              <a:t>ima</a:t>
            </a:r>
            <a:r>
              <a:rPr lang="en-US" sz="2200" dirty="0">
                <a:latin typeface="Calibri" pitchFamily="34" charset="0"/>
                <a:cs typeface="Courier New" pitchFamily="49" charset="0"/>
              </a:rPr>
              <a:t> </a:t>
            </a:r>
            <a:r>
              <a:rPr lang="en-US" sz="2200" dirty="0" err="1">
                <a:latin typeface="Calibri" pitchFamily="34" charset="0"/>
                <a:cs typeface="Courier New" pitchFamily="49" charset="0"/>
              </a:rPr>
              <a:t>tako</a:t>
            </a:r>
            <a:r>
              <a:rPr lang="sr-Latn-RS" sz="2200" dirty="0">
                <a:latin typeface="Calibri" pitchFamily="34" charset="0"/>
                <a:cs typeface="Courier New" pitchFamily="49" charset="0"/>
              </a:rPr>
              <a:t>đje definisane stilove.</a:t>
            </a:r>
          </a:p>
          <a:p>
            <a:pPr>
              <a:buNone/>
            </a:pPr>
            <a:r>
              <a:rPr lang="sr-Latn-RS" sz="2200" dirty="0">
                <a:latin typeface="Calibri" pitchFamily="34" charset="0"/>
                <a:cs typeface="Courier New" pitchFamily="49" charset="0"/>
              </a:rPr>
              <a:t>- Tako imamo sledeće oblika slika : </a:t>
            </a:r>
          </a:p>
          <a:p>
            <a:pPr lvl="1">
              <a:buNone/>
            </a:pPr>
            <a:r>
              <a:rPr lang="sr-Latn-RS" sz="2200" dirty="0">
                <a:latin typeface="Calibri" pitchFamily="34" charset="0"/>
                <a:cs typeface="Courier New" pitchFamily="49" charset="0"/>
              </a:rPr>
              <a:t>- Sliku sa zaobljenim ivicama</a:t>
            </a:r>
          </a:p>
          <a:p>
            <a:pPr lvl="1">
              <a:buNone/>
            </a:pPr>
            <a:r>
              <a:rPr lang="sr-Latn-RS" sz="2200" dirty="0">
                <a:latin typeface="Calibri" pitchFamily="34" charset="0"/>
                <a:cs typeface="Courier New" pitchFamily="49" charset="0"/>
              </a:rPr>
              <a:t>- </a:t>
            </a:r>
            <a:r>
              <a:rPr lang="en-US" sz="2200" dirty="0">
                <a:latin typeface="Calibri" pitchFamily="34" charset="0"/>
                <a:cs typeface="Courier New" pitchFamily="49" charset="0"/>
              </a:rPr>
              <a:t>S</a:t>
            </a:r>
            <a:r>
              <a:rPr lang="sr-Latn-RS" sz="2200" dirty="0">
                <a:latin typeface="Calibri" pitchFamily="34" charset="0"/>
                <a:cs typeface="Courier New" pitchFamily="49" charset="0"/>
              </a:rPr>
              <a:t>lika u krugu</a:t>
            </a:r>
          </a:p>
          <a:p>
            <a:pPr lvl="1">
              <a:buNone/>
            </a:pPr>
            <a:r>
              <a:rPr lang="sr-Latn-RS" sz="2200" dirty="0">
                <a:latin typeface="Calibri" pitchFamily="34" charset="0"/>
                <a:cs typeface="Courier New" pitchFamily="49" charset="0"/>
              </a:rPr>
              <a:t>- </a:t>
            </a:r>
            <a:r>
              <a:rPr lang="en-US" sz="2200" dirty="0">
                <a:latin typeface="Calibri" pitchFamily="34" charset="0"/>
                <a:cs typeface="Courier New" pitchFamily="49" charset="0"/>
              </a:rPr>
              <a:t>S</a:t>
            </a:r>
            <a:r>
              <a:rPr lang="sr-Latn-RS" sz="2200" dirty="0">
                <a:latin typeface="Calibri" pitchFamily="34" charset="0"/>
                <a:cs typeface="Courier New" pitchFamily="49" charset="0"/>
              </a:rPr>
              <a:t>lika sa okvirima</a:t>
            </a:r>
          </a:p>
          <a:p>
            <a:pPr marL="9525" lvl="1" indent="-9525">
              <a:buNone/>
            </a:pPr>
            <a:r>
              <a:rPr lang="sr-Latn-RS" sz="2200" dirty="0">
                <a:latin typeface="Calibri" pitchFamily="34" charset="0"/>
                <a:cs typeface="Courier New" pitchFamily="49" charset="0"/>
              </a:rPr>
              <a:t>- Klasa </a:t>
            </a:r>
            <a:r>
              <a:rPr lang="sr-Latn-RS" sz="2200" dirty="0">
                <a:solidFill>
                  <a:srgbClr val="FF0000"/>
                </a:solidFill>
                <a:latin typeface="Calibri" pitchFamily="34" charset="0"/>
                <a:cs typeface="Courier New" pitchFamily="49" charset="0"/>
              </a:rPr>
              <a:t>.img-rounded   </a:t>
            </a:r>
            <a:r>
              <a:rPr lang="sr-Latn-RS" sz="2200" dirty="0">
                <a:latin typeface="Calibri" pitchFamily="34" charset="0"/>
                <a:cs typeface="Courier New" pitchFamily="49" charset="0"/>
              </a:rPr>
              <a:t>- dodaje efekat slike sa zaobljenim ivicama (u IE 8 ovaj efekat nije podržan) , po defaultu  border-radius je 6px</a:t>
            </a:r>
          </a:p>
          <a:p>
            <a:pPr marL="9525" lvl="1" indent="-9525">
              <a:buNone/>
            </a:pPr>
            <a:r>
              <a:rPr lang="sr-Latn-RS" sz="2200" dirty="0">
                <a:latin typeface="Calibri" pitchFamily="34" charset="0"/>
                <a:cs typeface="Courier New" pitchFamily="49" charset="0"/>
              </a:rPr>
              <a:t>- Klasa </a:t>
            </a:r>
            <a:r>
              <a:rPr lang="sr-Latn-RS" sz="2200" dirty="0">
                <a:solidFill>
                  <a:srgbClr val="FF0000"/>
                </a:solidFill>
                <a:latin typeface="Calibri" pitchFamily="34" charset="0"/>
                <a:cs typeface="Courier New" pitchFamily="49" charset="0"/>
              </a:rPr>
              <a:t>.img-circle  </a:t>
            </a:r>
            <a:r>
              <a:rPr lang="sr-Latn-RS" sz="2200" dirty="0">
                <a:latin typeface="Calibri" pitchFamily="34" charset="0"/>
                <a:cs typeface="Courier New" pitchFamily="49" charset="0"/>
              </a:rPr>
              <a:t>- sliku prikazuje u okviru kruga (u IE 8 ovaj efekat nije podržan), po defaultu border-radius je 50%</a:t>
            </a:r>
          </a:p>
          <a:p>
            <a:pPr marL="9525" lvl="1" indent="-9525">
              <a:buNone/>
            </a:pPr>
            <a:r>
              <a:rPr lang="sr-Latn-RS" sz="2200" dirty="0">
                <a:latin typeface="Calibri" pitchFamily="34" charset="0"/>
                <a:cs typeface="Courier New" pitchFamily="49" charset="0"/>
              </a:rPr>
              <a:t>- Klasa </a:t>
            </a:r>
            <a:r>
              <a:rPr lang="sr-Latn-RS" sz="2200" dirty="0">
                <a:solidFill>
                  <a:srgbClr val="FF0000"/>
                </a:solidFill>
                <a:latin typeface="Calibri" pitchFamily="34" charset="0"/>
                <a:cs typeface="Courier New" pitchFamily="49" charset="0"/>
              </a:rPr>
              <a:t>.img-thumbnail  </a:t>
            </a:r>
            <a:r>
              <a:rPr lang="sr-Latn-RS" sz="2200" dirty="0">
                <a:latin typeface="Calibri" pitchFamily="34" charset="0"/>
                <a:cs typeface="Courier New" pitchFamily="49" charset="0"/>
              </a:rPr>
              <a:t>-  prikazuje sliku sa okvirom oko nje.</a:t>
            </a:r>
          </a:p>
          <a:p>
            <a:pPr marL="9525" lvl="1" indent="-9525">
              <a:buNone/>
            </a:pPr>
            <a:r>
              <a:rPr lang="sr-Latn-RS" sz="2200" dirty="0">
                <a:latin typeface="Calibri" pitchFamily="34" charset="0"/>
                <a:cs typeface="Courier New" pitchFamily="49" charset="0"/>
              </a:rPr>
              <a:t>- Ove klase unosimo u okvir &lt;img&gt; taga</a:t>
            </a:r>
          </a:p>
          <a:p>
            <a:pPr marL="9525" lvl="1" indent="-9525">
              <a:buFontTx/>
              <a:buChar char="-"/>
            </a:pPr>
            <a:endParaRPr lang="sr-Latn-RS" sz="2000" dirty="0">
              <a:solidFill>
                <a:srgbClr val="FFFF00"/>
              </a:solidFill>
              <a:latin typeface="Calibri" pitchFamily="34" charset="0"/>
              <a:cs typeface="Courier New" pitchFamily="49" charset="0"/>
            </a:endParaRPr>
          </a:p>
          <a:p>
            <a:pPr marL="9525" lvl="1" indent="-9525">
              <a:buFontTx/>
              <a:buChar char="-"/>
            </a:pPr>
            <a:r>
              <a:rPr lang="sr-Latn-RS" dirty="0">
                <a:solidFill>
                  <a:schemeClr val="tx1"/>
                </a:solidFill>
                <a:latin typeface="Calibri" pitchFamily="34" charset="0"/>
                <a:cs typeface="Courier New" pitchFamily="49" charset="0"/>
              </a:rPr>
              <a:t>PRIMER</a:t>
            </a:r>
            <a:r>
              <a:rPr lang="sr-Latn-RS" dirty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 </a:t>
            </a:r>
            <a:r>
              <a:rPr lang="sr-Latn-RS" dirty="0">
                <a:solidFill>
                  <a:srgbClr val="FF0000"/>
                </a:solidFill>
                <a:latin typeface="Calibri" pitchFamily="34" charset="0"/>
                <a:cs typeface="Courier New" pitchFamily="49" charset="0"/>
              </a:rPr>
              <a:t>: </a:t>
            </a:r>
            <a:r>
              <a:rPr lang="sr-Latn-RS" i="1" dirty="0">
                <a:solidFill>
                  <a:srgbClr val="FF0000"/>
                </a:solidFill>
                <a:latin typeface="Calibri" pitchFamily="34" charset="0"/>
                <a:cs typeface="Courier New" pitchFamily="49" charset="0"/>
              </a:rPr>
              <a:t>bootstrap-slike.html</a:t>
            </a:r>
          </a:p>
          <a:p>
            <a:pPr marL="9525" lvl="1" indent="-9525">
              <a:buFontTx/>
              <a:buChar char="-"/>
            </a:pPr>
            <a:endParaRPr lang="sr-Latn-RS" dirty="0">
              <a:solidFill>
                <a:srgbClr val="FFFF00"/>
              </a:solidFill>
              <a:latin typeface="Calibri" pitchFamily="34" charset="0"/>
              <a:cs typeface="Courier New" pitchFamily="49" charset="0"/>
            </a:endParaRPr>
          </a:p>
          <a:p>
            <a:endParaRPr lang="sr-Latn-RS" sz="2000" dirty="0">
              <a:latin typeface="Calibri" pitchFamily="34" charset="0"/>
              <a:cs typeface="Courier New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4000" y="1"/>
            <a:ext cx="7886700" cy="1325563"/>
          </a:xfrm>
        </p:spPr>
        <p:txBody>
          <a:bodyPr>
            <a:normAutofit/>
          </a:bodyPr>
          <a:lstStyle/>
          <a:p>
            <a:r>
              <a:rPr dirty="0">
                <a:latin typeface="Calibri" pitchFamily="34" charset="0"/>
              </a:rPr>
              <a:t>1 </a:t>
            </a:r>
            <a:r>
              <a:rPr lang="sr-Latn-RS" dirty="0">
                <a:latin typeface="Calibri" pitchFamily="34" charset="0"/>
              </a:rPr>
              <a:t>DAN –</a:t>
            </a:r>
            <a:r>
              <a:rPr dirty="0">
                <a:latin typeface="Calibri" pitchFamily="34" charset="0"/>
              </a:rPr>
              <a:t> Bootstrap 3</a:t>
            </a:r>
            <a:br>
              <a:rPr dirty="0">
                <a:latin typeface="Calibri" pitchFamily="34" charset="0"/>
              </a:rPr>
            </a:br>
            <a:r>
              <a:rPr lang="sr-Latn-RS" dirty="0">
                <a:latin typeface="Calibri" pitchFamily="34" charset="0"/>
              </a:rPr>
              <a:t>Slike</a:t>
            </a:r>
            <a:endParaRPr lang="en-US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0" y="1447800"/>
            <a:ext cx="9067800" cy="5105400"/>
          </a:xfrm>
        </p:spPr>
        <p:txBody>
          <a:bodyPr>
            <a:normAutofit/>
          </a:bodyPr>
          <a:lstStyle/>
          <a:p>
            <a:pPr marL="9525" lvl="1" indent="-9525">
              <a:spcBef>
                <a:spcPts val="0"/>
              </a:spcBef>
              <a:buNone/>
            </a:pPr>
            <a:r>
              <a:rPr lang="sr-Latn-RS" sz="2000" dirty="0">
                <a:latin typeface="Calibri" pitchFamily="34" charset="0"/>
                <a:cs typeface="Courier New" pitchFamily="49" charset="0"/>
              </a:rPr>
              <a:t>- Slike u bootstrapu mogu takođe da postanu responsive i da se automatski skaliraju po veličini.</a:t>
            </a:r>
          </a:p>
          <a:p>
            <a:pPr marL="9525" lvl="1" indent="-9525">
              <a:spcBef>
                <a:spcPts val="0"/>
              </a:spcBef>
              <a:buNone/>
            </a:pPr>
            <a:r>
              <a:rPr lang="sr-Latn-RS" sz="2000" dirty="0">
                <a:latin typeface="Calibri" pitchFamily="34" charset="0"/>
                <a:cs typeface="Courier New" pitchFamily="49" charset="0"/>
              </a:rPr>
              <a:t>- Da bi postigli ovaj efekat koristimo klasu </a:t>
            </a:r>
            <a:r>
              <a:rPr lang="sr-Latn-RS" sz="2000" dirty="0">
                <a:solidFill>
                  <a:srgbClr val="FF0000"/>
                </a:solidFill>
                <a:latin typeface="Calibri" pitchFamily="34" charset="0"/>
                <a:cs typeface="Courier New" pitchFamily="49" charset="0"/>
              </a:rPr>
              <a:t>.img-responsive </a:t>
            </a:r>
            <a:r>
              <a:rPr lang="sr-Latn-RS" sz="2000" dirty="0">
                <a:latin typeface="Calibri" pitchFamily="34" charset="0"/>
                <a:cs typeface="Courier New" pitchFamily="49" charset="0"/>
              </a:rPr>
              <a:t>u okviru </a:t>
            </a:r>
            <a:r>
              <a:rPr lang="sr-Latn-RS" sz="2000" dirty="0">
                <a:solidFill>
                  <a:srgbClr val="FF0000"/>
                </a:solidFill>
                <a:latin typeface="Calibri" pitchFamily="34" charset="0"/>
                <a:cs typeface="Courier New" pitchFamily="49" charset="0"/>
              </a:rPr>
              <a:t>&lt;img&gt; </a:t>
            </a:r>
            <a:r>
              <a:rPr lang="sr-Latn-RS" sz="2000" dirty="0">
                <a:latin typeface="Calibri" pitchFamily="34" charset="0"/>
                <a:cs typeface="Courier New" pitchFamily="49" charset="0"/>
              </a:rPr>
              <a:t>taga</a:t>
            </a:r>
          </a:p>
          <a:p>
            <a:pPr marL="9525" lvl="1" indent="-9525">
              <a:spcBef>
                <a:spcPts val="0"/>
              </a:spcBef>
              <a:buFontTx/>
              <a:buChar char="-"/>
            </a:pPr>
            <a:r>
              <a:rPr lang="sr-Latn-RS" sz="2000" dirty="0">
                <a:latin typeface="Calibri" pitchFamily="34" charset="0"/>
                <a:cs typeface="Courier New" pitchFamily="49" charset="0"/>
              </a:rPr>
              <a:t>Ova klasa ustvari implementira sledeće CSS elemente</a:t>
            </a:r>
          </a:p>
          <a:p>
            <a:pPr marL="365760" lvl="2" indent="0">
              <a:spcBef>
                <a:spcPts val="0"/>
              </a:spcBef>
              <a:buNone/>
            </a:pPr>
            <a:r>
              <a:rPr lang="sr-Latn-RS" sz="2000" dirty="0">
                <a:solidFill>
                  <a:srgbClr val="FF0000"/>
                </a:solidFill>
                <a:latin typeface="Calibri" pitchFamily="34" charset="0"/>
                <a:cs typeface="Courier New" pitchFamily="49" charset="0"/>
              </a:rPr>
              <a:t>display:block</a:t>
            </a:r>
            <a:r>
              <a:rPr lang="en-US" sz="2000" dirty="0">
                <a:solidFill>
                  <a:srgbClr val="FF0000"/>
                </a:solidFill>
                <a:latin typeface="Calibri" pitchFamily="34" charset="0"/>
                <a:cs typeface="Courier New" pitchFamily="49" charset="0"/>
              </a:rPr>
              <a:t>;</a:t>
            </a:r>
            <a:endParaRPr lang="sr-Latn-RS" sz="2000" dirty="0">
              <a:solidFill>
                <a:srgbClr val="FF0000"/>
              </a:solidFill>
              <a:latin typeface="Calibri" pitchFamily="34" charset="0"/>
              <a:cs typeface="Courier New" pitchFamily="49" charset="0"/>
            </a:endParaRPr>
          </a:p>
          <a:p>
            <a:pPr marL="375285" lvl="2" indent="-9525">
              <a:spcBef>
                <a:spcPts val="0"/>
              </a:spcBef>
              <a:buNone/>
            </a:pPr>
            <a:r>
              <a:rPr lang="sr-Latn-RS" sz="2000" dirty="0">
                <a:solidFill>
                  <a:srgbClr val="FF0000"/>
                </a:solidFill>
                <a:latin typeface="Calibri" pitchFamily="34" charset="0"/>
                <a:cs typeface="Courier New" pitchFamily="49" charset="0"/>
              </a:rPr>
              <a:t>	max-width: 100%</a:t>
            </a:r>
            <a:r>
              <a:rPr lang="en-US" sz="2000" dirty="0">
                <a:solidFill>
                  <a:srgbClr val="FF0000"/>
                </a:solidFill>
                <a:latin typeface="Calibri" pitchFamily="34" charset="0"/>
                <a:cs typeface="Courier New" pitchFamily="49" charset="0"/>
              </a:rPr>
              <a:t>;</a:t>
            </a:r>
            <a:endParaRPr lang="sr-Latn-RS" sz="2000" dirty="0">
              <a:solidFill>
                <a:srgbClr val="FF0000"/>
              </a:solidFill>
              <a:latin typeface="Calibri" pitchFamily="34" charset="0"/>
              <a:cs typeface="Courier New" pitchFamily="49" charset="0"/>
            </a:endParaRPr>
          </a:p>
          <a:p>
            <a:pPr marL="375285" lvl="2" indent="-9525">
              <a:spcBef>
                <a:spcPts val="0"/>
              </a:spcBef>
              <a:buNone/>
            </a:pPr>
            <a:r>
              <a:rPr lang="sr-Latn-RS" sz="2000" dirty="0">
                <a:solidFill>
                  <a:srgbClr val="FF0000"/>
                </a:solidFill>
                <a:latin typeface="Calibri" pitchFamily="34" charset="0"/>
                <a:cs typeface="Courier New" pitchFamily="49" charset="0"/>
              </a:rPr>
              <a:t> </a:t>
            </a:r>
            <a:endParaRPr lang="en-US" sz="2000" dirty="0">
              <a:solidFill>
                <a:srgbClr val="FF0000"/>
              </a:solidFill>
              <a:latin typeface="Calibri" pitchFamily="34" charset="0"/>
              <a:cs typeface="Courier New" pitchFamily="49" charset="0"/>
            </a:endParaRPr>
          </a:p>
          <a:p>
            <a:pPr marL="375285" lvl="2" indent="-9525">
              <a:spcBef>
                <a:spcPts val="0"/>
              </a:spcBef>
              <a:buNone/>
            </a:pPr>
            <a:endParaRPr lang="en-US" sz="2000" dirty="0">
              <a:solidFill>
                <a:srgbClr val="FFFF00"/>
              </a:solidFill>
              <a:latin typeface="Calibri" pitchFamily="34" charset="0"/>
              <a:cs typeface="Courier New" pitchFamily="49" charset="0"/>
            </a:endParaRPr>
          </a:p>
          <a:p>
            <a:pPr marL="9525" lvl="2" indent="-9525">
              <a:spcBef>
                <a:spcPts val="0"/>
              </a:spcBef>
              <a:buNone/>
            </a:pPr>
            <a:r>
              <a:rPr lang="sr-Latn-RS" sz="2000" dirty="0">
                <a:latin typeface="Calibri" pitchFamily="34" charset="0"/>
                <a:cs typeface="Courier New" pitchFamily="49" charset="0"/>
              </a:rPr>
              <a:t>PRIMER</a:t>
            </a:r>
            <a:r>
              <a:rPr lang="sr-Latn-RS" sz="2000" dirty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 </a:t>
            </a:r>
            <a:r>
              <a:rPr lang="sr-Latn-RS" sz="2000" dirty="0">
                <a:solidFill>
                  <a:srgbClr val="FF0000"/>
                </a:solidFill>
                <a:latin typeface="Calibri" pitchFamily="34" charset="0"/>
                <a:cs typeface="Courier New" pitchFamily="49" charset="0"/>
              </a:rPr>
              <a:t>: </a:t>
            </a:r>
            <a:r>
              <a:rPr lang="sr-Latn-RS" sz="2000" i="1" dirty="0">
                <a:solidFill>
                  <a:srgbClr val="FF0000"/>
                </a:solidFill>
                <a:latin typeface="Calibri" pitchFamily="34" charset="0"/>
                <a:cs typeface="Courier New" pitchFamily="49" charset="0"/>
              </a:rPr>
              <a:t>bootstrap-slike</a:t>
            </a:r>
            <a:r>
              <a:rPr lang="en-US" sz="2000" i="1" dirty="0">
                <a:solidFill>
                  <a:srgbClr val="FF0000"/>
                </a:solidFill>
                <a:latin typeface="Calibri" pitchFamily="34" charset="0"/>
                <a:cs typeface="Courier New" pitchFamily="49" charset="0"/>
              </a:rPr>
              <a:t>-responsive</a:t>
            </a:r>
            <a:r>
              <a:rPr lang="sr-Latn-RS" sz="2000" i="1" dirty="0">
                <a:solidFill>
                  <a:srgbClr val="FF0000"/>
                </a:solidFill>
                <a:latin typeface="Calibri" pitchFamily="34" charset="0"/>
                <a:cs typeface="Courier New" pitchFamily="49" charset="0"/>
              </a:rPr>
              <a:t>.html</a:t>
            </a:r>
            <a:endParaRPr lang="en-US" sz="2000" i="1" dirty="0">
              <a:solidFill>
                <a:srgbClr val="FF0000"/>
              </a:solidFill>
              <a:latin typeface="Calibri" pitchFamily="34" charset="0"/>
              <a:cs typeface="Courier New" pitchFamily="49" charset="0"/>
            </a:endParaRPr>
          </a:p>
          <a:p>
            <a:pPr marL="9525" lvl="2" indent="-9525">
              <a:spcBef>
                <a:spcPts val="0"/>
              </a:spcBef>
              <a:buFontTx/>
              <a:buChar char="-"/>
            </a:pPr>
            <a:endParaRPr lang="sr-Latn-RS" sz="2000" dirty="0">
              <a:solidFill>
                <a:srgbClr val="FF0000"/>
              </a:solidFill>
              <a:latin typeface="Calibri" pitchFamily="34" charset="0"/>
              <a:cs typeface="Courier New" pitchFamily="49" charset="0"/>
            </a:endParaRPr>
          </a:p>
          <a:p>
            <a:pPr marL="9525" lvl="2" indent="-9525">
              <a:spcBef>
                <a:spcPts val="0"/>
              </a:spcBef>
              <a:buNone/>
            </a:pPr>
            <a:endParaRPr lang="sr-Latn-RS" sz="2000" dirty="0">
              <a:solidFill>
                <a:srgbClr val="FFFF00"/>
              </a:solidFill>
              <a:latin typeface="Calibri" pitchFamily="34" charset="0"/>
              <a:cs typeface="Courier New" pitchFamily="49" charset="0"/>
            </a:endParaRPr>
          </a:p>
          <a:p>
            <a:endParaRPr lang="sr-Latn-RS" sz="2000" dirty="0">
              <a:latin typeface="Calibri" pitchFamily="34" charset="0"/>
              <a:cs typeface="Courier New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4000" y="1"/>
            <a:ext cx="7886700" cy="1325563"/>
          </a:xfrm>
        </p:spPr>
        <p:txBody>
          <a:bodyPr>
            <a:normAutofit/>
          </a:bodyPr>
          <a:lstStyle/>
          <a:p>
            <a:r>
              <a:rPr dirty="0">
                <a:latin typeface="Calibri" pitchFamily="34" charset="0"/>
              </a:rPr>
              <a:t>1 </a:t>
            </a:r>
            <a:r>
              <a:rPr lang="sr-Latn-RS" dirty="0">
                <a:latin typeface="Calibri" pitchFamily="34" charset="0"/>
              </a:rPr>
              <a:t>DAN –</a:t>
            </a:r>
            <a:r>
              <a:rPr dirty="0">
                <a:latin typeface="Calibri" pitchFamily="34" charset="0"/>
              </a:rPr>
              <a:t> Bootstrap 3</a:t>
            </a:r>
            <a:br>
              <a:rPr dirty="0">
                <a:latin typeface="Calibri" pitchFamily="34" charset="0"/>
              </a:rPr>
            </a:br>
            <a:r>
              <a:rPr lang="sr-Latn-RS" dirty="0">
                <a:latin typeface="Calibri" pitchFamily="34" charset="0"/>
              </a:rPr>
              <a:t>Slike (2)</a:t>
            </a:r>
            <a:endParaRPr lang="en-US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809750" y="1828800"/>
            <a:ext cx="8229600" cy="4876800"/>
          </a:xfrm>
        </p:spPr>
        <p:txBody>
          <a:bodyPr>
            <a:normAutofit/>
          </a:bodyPr>
          <a:lstStyle/>
          <a:p>
            <a:r>
              <a:rPr lang="en-US" dirty="0" err="1">
                <a:latin typeface="Calibri" pitchFamily="34" charset="0"/>
              </a:rPr>
              <a:t>Prednosti</a:t>
            </a:r>
            <a:r>
              <a:rPr lang="en-US" dirty="0">
                <a:latin typeface="Calibri" pitchFamily="34" charset="0"/>
              </a:rPr>
              <a:t> Bootstrap-a :</a:t>
            </a:r>
          </a:p>
          <a:p>
            <a:pPr marL="0" indent="0">
              <a:buNone/>
            </a:pPr>
            <a:endParaRPr lang="en-US" dirty="0">
              <a:latin typeface="Calibri" pitchFamily="34" charset="0"/>
            </a:endParaRPr>
          </a:p>
          <a:p>
            <a:pPr lvl="1"/>
            <a:r>
              <a:rPr lang="en-US" b="1" dirty="0" err="1">
                <a:solidFill>
                  <a:schemeClr val="tx1"/>
                </a:solidFill>
                <a:latin typeface="Calibri" pitchFamily="34" charset="0"/>
              </a:rPr>
              <a:t>Jednostavan</a:t>
            </a:r>
            <a:r>
              <a:rPr lang="en-US" b="1" dirty="0">
                <a:solidFill>
                  <a:schemeClr val="tx1"/>
                </a:solidFill>
                <a:latin typeface="Calibri" pitchFamily="34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Calibri" pitchFamily="34" charset="0"/>
              </a:rPr>
              <a:t>za</a:t>
            </a:r>
            <a:r>
              <a:rPr lang="en-US" b="1" dirty="0">
                <a:solidFill>
                  <a:schemeClr val="tx1"/>
                </a:solidFill>
                <a:latin typeface="Calibri" pitchFamily="34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Calibri" pitchFamily="34" charset="0"/>
              </a:rPr>
              <a:t>upotrebu</a:t>
            </a:r>
            <a:r>
              <a:rPr lang="en-US" b="1" dirty="0">
                <a:solidFill>
                  <a:schemeClr val="tx1"/>
                </a:solidFill>
                <a:latin typeface="Calibri" pitchFamily="34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Calibri" pitchFamily="34" charset="0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Calibri" pitchFamily="34" charset="0"/>
              </a:rPr>
              <a:t>dovoljno</a:t>
            </a:r>
            <a:r>
              <a:rPr lang="en-US" dirty="0">
                <a:solidFill>
                  <a:schemeClr val="tx1"/>
                </a:solidFill>
                <a:latin typeface="Calibri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alibri" pitchFamily="34" charset="0"/>
              </a:rPr>
              <a:t>osnovno</a:t>
            </a:r>
            <a:r>
              <a:rPr lang="en-US" dirty="0">
                <a:solidFill>
                  <a:schemeClr val="tx1"/>
                </a:solidFill>
                <a:latin typeface="Calibri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alibri" pitchFamily="34" charset="0"/>
              </a:rPr>
              <a:t>znanje</a:t>
            </a:r>
            <a:r>
              <a:rPr lang="en-US" dirty="0">
                <a:solidFill>
                  <a:schemeClr val="tx1"/>
                </a:solidFill>
                <a:latin typeface="Calibri" pitchFamily="34" charset="0"/>
              </a:rPr>
              <a:t> HTML </a:t>
            </a:r>
            <a:r>
              <a:rPr lang="en-US" dirty="0" err="1">
                <a:solidFill>
                  <a:schemeClr val="tx1"/>
                </a:solidFill>
                <a:latin typeface="Calibri" pitchFamily="34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Calibri" pitchFamily="34" charset="0"/>
              </a:rPr>
              <a:t> CSS-a)</a:t>
            </a:r>
          </a:p>
          <a:p>
            <a:pPr lvl="1"/>
            <a:r>
              <a:rPr lang="en-US" b="1" dirty="0">
                <a:solidFill>
                  <a:schemeClr val="tx1"/>
                </a:solidFill>
                <a:latin typeface="Calibri" pitchFamily="34" charset="0"/>
              </a:rPr>
              <a:t>Responsive je </a:t>
            </a:r>
            <a:r>
              <a:rPr lang="en-US" dirty="0">
                <a:solidFill>
                  <a:schemeClr val="tx1"/>
                </a:solidFill>
                <a:latin typeface="Calibri" pitchFamily="34" charset="0"/>
              </a:rPr>
              <a:t>– </a:t>
            </a:r>
            <a:r>
              <a:rPr lang="en-US" dirty="0" err="1">
                <a:solidFill>
                  <a:schemeClr val="tx1"/>
                </a:solidFill>
                <a:latin typeface="Calibri" pitchFamily="34" charset="0"/>
              </a:rPr>
              <a:t>ima</a:t>
            </a:r>
            <a:r>
              <a:rPr lang="en-US" dirty="0">
                <a:solidFill>
                  <a:schemeClr val="tx1"/>
                </a:solidFill>
                <a:latin typeface="Calibri" pitchFamily="34" charset="0"/>
              </a:rPr>
              <a:t> CSS </a:t>
            </a:r>
            <a:r>
              <a:rPr lang="en-US" dirty="0" err="1">
                <a:solidFill>
                  <a:schemeClr val="tx1"/>
                </a:solidFill>
                <a:latin typeface="Calibri" pitchFamily="34" charset="0"/>
              </a:rPr>
              <a:t>koji</a:t>
            </a:r>
            <a:r>
              <a:rPr lang="en-US" dirty="0">
                <a:solidFill>
                  <a:schemeClr val="tx1"/>
                </a:solidFill>
                <a:latin typeface="Calibri" pitchFamily="34" charset="0"/>
              </a:rPr>
              <a:t> je </a:t>
            </a:r>
            <a:r>
              <a:rPr lang="en-US" dirty="0" err="1">
                <a:solidFill>
                  <a:schemeClr val="tx1"/>
                </a:solidFill>
                <a:latin typeface="Calibri" pitchFamily="34" charset="0"/>
              </a:rPr>
              <a:t>optimizovan</a:t>
            </a:r>
            <a:r>
              <a:rPr lang="en-US" dirty="0">
                <a:solidFill>
                  <a:schemeClr val="tx1"/>
                </a:solidFill>
                <a:latin typeface="Calibri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alibri" pitchFamily="34" charset="0"/>
              </a:rPr>
              <a:t>za</a:t>
            </a:r>
            <a:r>
              <a:rPr lang="en-US" dirty="0">
                <a:solidFill>
                  <a:schemeClr val="tx1"/>
                </a:solidFill>
                <a:latin typeface="Calibri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alibri" pitchFamily="34" charset="0"/>
              </a:rPr>
              <a:t>telefone</a:t>
            </a:r>
            <a:r>
              <a:rPr lang="en-US" dirty="0">
                <a:solidFill>
                  <a:schemeClr val="tx1"/>
                </a:solidFill>
                <a:latin typeface="Calibri" pitchFamily="34" charset="0"/>
              </a:rPr>
              <a:t> ,</a:t>
            </a:r>
            <a:r>
              <a:rPr lang="en-US" dirty="0" err="1">
                <a:solidFill>
                  <a:schemeClr val="tx1"/>
                </a:solidFill>
                <a:latin typeface="Calibri" pitchFamily="34" charset="0"/>
              </a:rPr>
              <a:t>tablete</a:t>
            </a:r>
            <a:r>
              <a:rPr lang="en-US" dirty="0">
                <a:solidFill>
                  <a:schemeClr val="tx1"/>
                </a:solidFill>
                <a:latin typeface="Calibri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alibri" pitchFamily="34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Calibri" pitchFamily="34" charset="0"/>
              </a:rPr>
              <a:t> desktop </a:t>
            </a:r>
            <a:r>
              <a:rPr lang="en-US" dirty="0" err="1">
                <a:solidFill>
                  <a:schemeClr val="tx1"/>
                </a:solidFill>
                <a:latin typeface="Calibri" pitchFamily="34" charset="0"/>
              </a:rPr>
              <a:t>ra</a:t>
            </a:r>
            <a:r>
              <a:rPr lang="sr-Latn-RS" dirty="0">
                <a:solidFill>
                  <a:schemeClr val="tx1"/>
                </a:solidFill>
                <a:latin typeface="Calibri" pitchFamily="34" charset="0"/>
              </a:rPr>
              <a:t>čunare</a:t>
            </a:r>
          </a:p>
          <a:p>
            <a:pPr lvl="1"/>
            <a:r>
              <a:rPr lang="sr-Latn-RS" b="1" dirty="0">
                <a:solidFill>
                  <a:schemeClr val="tx1"/>
                </a:solidFill>
                <a:latin typeface="Calibri" pitchFamily="34" charset="0"/>
              </a:rPr>
              <a:t>Mobilno je orjentisan </a:t>
            </a:r>
            <a:r>
              <a:rPr lang="sr-Latn-RS" dirty="0">
                <a:solidFill>
                  <a:schemeClr val="tx1"/>
                </a:solidFill>
                <a:latin typeface="Calibri" pitchFamily="34" charset="0"/>
              </a:rPr>
              <a:t>– stilovi za mobilne uređaje su deo osnovnog frejmvorka</a:t>
            </a:r>
          </a:p>
          <a:p>
            <a:pPr lvl="1"/>
            <a:r>
              <a:rPr lang="en-US" b="1" dirty="0">
                <a:solidFill>
                  <a:schemeClr val="tx1"/>
                </a:solidFill>
                <a:latin typeface="Calibri" pitchFamily="34" charset="0"/>
              </a:rPr>
              <a:t>K</a:t>
            </a:r>
            <a:r>
              <a:rPr lang="sr-Latn-RS" b="1" dirty="0">
                <a:solidFill>
                  <a:schemeClr val="tx1"/>
                </a:solidFill>
                <a:latin typeface="Calibri" pitchFamily="34" charset="0"/>
              </a:rPr>
              <a:t>ompatibilnost sa pretraživačima </a:t>
            </a:r>
            <a:r>
              <a:rPr lang="sr-Latn-RS" dirty="0">
                <a:solidFill>
                  <a:schemeClr val="tx1"/>
                </a:solidFill>
                <a:latin typeface="Calibri" pitchFamily="34" charset="0"/>
              </a:rPr>
              <a:t>– podržava sve moderne pretraživače.</a:t>
            </a:r>
            <a:endParaRPr lang="en-US" dirty="0">
              <a:solidFill>
                <a:schemeClr val="tx1"/>
              </a:solidFill>
              <a:latin typeface="Calibri" pitchFamily="34" charset="0"/>
            </a:endParaRPr>
          </a:p>
          <a:p>
            <a:pPr marL="342900" lvl="1" indent="0">
              <a:buNone/>
            </a:pPr>
            <a:endParaRPr lang="sr-Latn-RS" dirty="0">
              <a:solidFill>
                <a:schemeClr val="tx1"/>
              </a:solidFill>
              <a:latin typeface="Calibri" pitchFamily="34" charset="0"/>
            </a:endParaRPr>
          </a:p>
          <a:p>
            <a:pPr marL="9525" lvl="1" indent="-9525"/>
            <a:r>
              <a:rPr lang="sr-Latn-RS" dirty="0">
                <a:latin typeface="Calibri" pitchFamily="34" charset="0"/>
              </a:rPr>
              <a:t> </a:t>
            </a:r>
            <a:r>
              <a:rPr lang="sr-Latn-RS" dirty="0">
                <a:solidFill>
                  <a:schemeClr val="tx1"/>
                </a:solidFill>
                <a:latin typeface="Calibri" pitchFamily="34" charset="0"/>
              </a:rPr>
              <a:t>Bootstrap možemo da skinemo sa : </a:t>
            </a:r>
            <a:r>
              <a:rPr lang="sr-Latn-RS" dirty="0">
                <a:solidFill>
                  <a:srgbClr val="FFFF00"/>
                </a:solidFill>
                <a:latin typeface="Calibri" pitchFamily="34" charset="0"/>
              </a:rPr>
              <a:t>	</a:t>
            </a:r>
            <a:endParaRPr lang="en-US" dirty="0">
              <a:solidFill>
                <a:srgbClr val="FFFF00"/>
              </a:solidFill>
              <a:latin typeface="Calibri" pitchFamily="34" charset="0"/>
            </a:endParaRPr>
          </a:p>
          <a:p>
            <a:pPr marL="9525" lvl="1" indent="-9525"/>
            <a:endParaRPr lang="en-US" dirty="0">
              <a:solidFill>
                <a:srgbClr val="FFFF00"/>
              </a:solidFill>
              <a:latin typeface="Calibri" pitchFamily="34" charset="0"/>
            </a:endParaRPr>
          </a:p>
          <a:p>
            <a:pPr marL="0" lvl="1" indent="0" algn="ctr">
              <a:buNone/>
            </a:pPr>
            <a:r>
              <a:rPr lang="en-US" dirty="0">
                <a:solidFill>
                  <a:srgbClr val="FF0000"/>
                </a:solidFill>
                <a:latin typeface="Calibri" pitchFamily="34" charset="0"/>
              </a:rPr>
              <a:t>http://getbootstrap.com</a:t>
            </a:r>
            <a:r>
              <a:rPr lang="sr-Latn-RS" dirty="0">
                <a:solidFill>
                  <a:srgbClr val="FF0000"/>
                </a:solidFill>
                <a:latin typeface="Calibri" pitchFamily="34" charset="0"/>
              </a:rPr>
              <a:t>  </a:t>
            </a:r>
            <a:endParaRPr lang="en-US" dirty="0">
              <a:solidFill>
                <a:srgbClr val="FF0000"/>
              </a:solidFill>
              <a:latin typeface="Calibri" pitchFamily="34" charset="0"/>
            </a:endParaRPr>
          </a:p>
          <a:p>
            <a:pPr marL="0" lvl="1" indent="0" algn="ctr">
              <a:buNone/>
            </a:pPr>
            <a:endParaRPr lang="en-US" dirty="0">
              <a:solidFill>
                <a:srgbClr val="FF0000"/>
              </a:solidFill>
              <a:latin typeface="Calibri" pitchFamily="34" charset="0"/>
            </a:endParaRPr>
          </a:p>
          <a:p>
            <a:pPr marL="9525" lvl="1" indent="-9525"/>
            <a:r>
              <a:rPr lang="en-US" dirty="0">
                <a:solidFill>
                  <a:schemeClr val="tx1"/>
                </a:solidFill>
                <a:latin typeface="Calibri" pitchFamily="34" charset="0"/>
              </a:rPr>
              <a:t> Ili </a:t>
            </a:r>
            <a:r>
              <a:rPr lang="en-US" dirty="0" err="1">
                <a:solidFill>
                  <a:schemeClr val="tx1"/>
                </a:solidFill>
                <a:latin typeface="Calibri" pitchFamily="34" charset="0"/>
              </a:rPr>
              <a:t>da</a:t>
            </a:r>
            <a:r>
              <a:rPr lang="en-US" dirty="0">
                <a:solidFill>
                  <a:schemeClr val="tx1"/>
                </a:solidFill>
                <a:latin typeface="Calibri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alibri" pitchFamily="34" charset="0"/>
              </a:rPr>
              <a:t>koristimo</a:t>
            </a:r>
            <a:r>
              <a:rPr lang="en-US" dirty="0">
                <a:solidFill>
                  <a:schemeClr val="tx1"/>
                </a:solidFill>
                <a:latin typeface="Calibri" pitchFamily="34" charset="0"/>
              </a:rPr>
              <a:t> CDN </a:t>
            </a:r>
          </a:p>
          <a:p>
            <a:pPr marL="9525" lvl="1" indent="-9525"/>
            <a:endParaRPr lang="sr-Latn-RS" dirty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>
                <a:latin typeface="Calibri" pitchFamily="34" charset="0"/>
              </a:rPr>
              <a:t>1 </a:t>
            </a:r>
            <a:r>
              <a:rPr lang="sr-Latn-RS" dirty="0">
                <a:latin typeface="Calibri" pitchFamily="34" charset="0"/>
              </a:rPr>
              <a:t>DAN –</a:t>
            </a:r>
            <a:r>
              <a:rPr>
                <a:latin typeface="Calibri" pitchFamily="34" charset="0"/>
              </a:rPr>
              <a:t> Bootstrap 3</a:t>
            </a:r>
            <a:br>
              <a:rPr>
                <a:latin typeface="Calibri" pitchFamily="34" charset="0"/>
              </a:rPr>
            </a:br>
            <a:r>
              <a:rPr>
                <a:latin typeface="Calibri" pitchFamily="34" charset="0"/>
              </a:rPr>
              <a:t>Uvod (2)</a:t>
            </a:r>
            <a:endParaRPr lang="en-US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0" y="1066800"/>
            <a:ext cx="914400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525" lvl="2" indent="-9525" defTabSz="914400"/>
            <a:r>
              <a:rPr lang="en-US" sz="2000" dirty="0" err="1">
                <a:solidFill>
                  <a:prstClr val="black"/>
                </a:solidFill>
                <a:latin typeface="Calibri" pitchFamily="34" charset="0"/>
                <a:cs typeface="Courier New" pitchFamily="49" charset="0"/>
              </a:rPr>
              <a:t>Koriste</a:t>
            </a:r>
            <a:r>
              <a:rPr lang="sr-Latn-RS" sz="2000" dirty="0">
                <a:solidFill>
                  <a:prstClr val="black"/>
                </a:solidFill>
                <a:latin typeface="Calibri" pitchFamily="34" charset="0"/>
                <a:cs typeface="Courier New" pitchFamily="49" charset="0"/>
              </a:rPr>
              <a:t>ći do sada naučene elemente Bootstrapa možemo da napravimo i galeriju slika </a:t>
            </a:r>
          </a:p>
          <a:p>
            <a:pPr marL="9525" lvl="2" indent="-9525" defTabSz="914400"/>
            <a:endParaRPr lang="en-US" sz="2000" dirty="0">
              <a:solidFill>
                <a:srgbClr val="FF0000"/>
              </a:solidFill>
              <a:latin typeface="Calibri" pitchFamily="34" charset="0"/>
              <a:cs typeface="Courier New" pitchFamily="49" charset="0"/>
            </a:endParaRPr>
          </a:p>
          <a:p>
            <a:pPr marL="9525" lvl="2" indent="-9525" defTabSz="914400"/>
            <a:endParaRPr lang="en-US" sz="2000" dirty="0">
              <a:solidFill>
                <a:srgbClr val="FF0000"/>
              </a:solidFill>
              <a:latin typeface="Calibri" pitchFamily="34" charset="0"/>
              <a:cs typeface="Courier New" pitchFamily="49" charset="0"/>
            </a:endParaRPr>
          </a:p>
          <a:p>
            <a:pPr marL="9525" lvl="2" indent="-9525" defTabSz="914400"/>
            <a:endParaRPr lang="en-US" sz="2000" dirty="0">
              <a:solidFill>
                <a:srgbClr val="FF0000"/>
              </a:solidFill>
              <a:latin typeface="Calibri" pitchFamily="34" charset="0"/>
              <a:cs typeface="Courier New" pitchFamily="49" charset="0"/>
            </a:endParaRPr>
          </a:p>
          <a:p>
            <a:pPr marL="9525" lvl="2" indent="-9525" defTabSz="914400"/>
            <a:r>
              <a:rPr lang="sr-Latn-RS" sz="2000" dirty="0">
                <a:solidFill>
                  <a:srgbClr val="FF0000"/>
                </a:solidFill>
                <a:latin typeface="Calibri" pitchFamily="34" charset="0"/>
                <a:cs typeface="Courier New" pitchFamily="49" charset="0"/>
              </a:rPr>
              <a:t>PRIMER 2 : </a:t>
            </a:r>
            <a:r>
              <a:rPr lang="sr-Latn-RS" sz="2000" i="1" dirty="0">
                <a:solidFill>
                  <a:srgbClr val="FF0000"/>
                </a:solidFill>
                <a:latin typeface="Calibri" pitchFamily="34" charset="0"/>
                <a:cs typeface="Courier New" pitchFamily="49" charset="0"/>
              </a:rPr>
              <a:t>bootstrap-galerija.html</a:t>
            </a:r>
          </a:p>
          <a:p>
            <a:pPr marL="9525" lvl="2" indent="-9525" defTabSz="914400">
              <a:buFontTx/>
              <a:buChar char="-"/>
            </a:pPr>
            <a:endParaRPr lang="sr-Latn-RS" sz="2000" i="1" dirty="0">
              <a:solidFill>
                <a:srgbClr val="FFFF00"/>
              </a:solidFill>
              <a:latin typeface="Calibri" pitchFamily="34" charset="0"/>
              <a:cs typeface="Courier New" pitchFamily="49" charset="0"/>
            </a:endParaRPr>
          </a:p>
          <a:p>
            <a:pPr marL="9525" lvl="2" indent="-9525" defTabSz="914400">
              <a:buFontTx/>
              <a:buChar char="-"/>
            </a:pPr>
            <a:r>
              <a:rPr lang="sr-Latn-RS" sz="2000" i="1" dirty="0">
                <a:solidFill>
                  <a:prstClr val="black"/>
                </a:solidFill>
                <a:latin typeface="Calibri" pitchFamily="34" charset="0"/>
                <a:cs typeface="Courier New" pitchFamily="49" charset="0"/>
              </a:rPr>
              <a:t>ZADATAK</a:t>
            </a:r>
            <a:r>
              <a:rPr lang="sr-Latn-RS" sz="2000" i="1" dirty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: </a:t>
            </a:r>
            <a:r>
              <a:rPr lang="sr-Latn-RS" sz="2000" i="1" dirty="0">
                <a:solidFill>
                  <a:prstClr val="black"/>
                </a:solidFill>
                <a:latin typeface="Calibri" pitchFamily="34" charset="0"/>
                <a:cs typeface="Courier New" pitchFamily="49" charset="0"/>
              </a:rPr>
              <a:t>U </a:t>
            </a:r>
            <a:r>
              <a:rPr lang="sr-Latn-RS" sz="2000" i="1" dirty="0">
                <a:solidFill>
                  <a:srgbClr val="FF0000"/>
                </a:solidFill>
                <a:latin typeface="Calibri" pitchFamily="34" charset="0"/>
                <a:cs typeface="Courier New" pitchFamily="49" charset="0"/>
              </a:rPr>
              <a:t>bootstrap-galerija.html </a:t>
            </a:r>
            <a:r>
              <a:rPr lang="sr-Latn-RS" sz="2000" i="1" dirty="0">
                <a:solidFill>
                  <a:prstClr val="black"/>
                </a:solidFill>
                <a:latin typeface="Calibri" pitchFamily="34" charset="0"/>
                <a:cs typeface="Courier New" pitchFamily="49" charset="0"/>
              </a:rPr>
              <a:t>stranicu dodati sliku </a:t>
            </a:r>
            <a:r>
              <a:rPr lang="sr-Latn-RS" sz="2000" i="1" dirty="0">
                <a:solidFill>
                  <a:srgbClr val="FF0000"/>
                </a:solidFill>
                <a:latin typeface="Calibri" pitchFamily="34" charset="0"/>
                <a:cs typeface="Courier New" pitchFamily="49" charset="0"/>
              </a:rPr>
              <a:t>sea.jpg </a:t>
            </a:r>
            <a:r>
              <a:rPr lang="sr-Latn-RS" sz="2000" i="1" dirty="0">
                <a:solidFill>
                  <a:prstClr val="black"/>
                </a:solidFill>
                <a:latin typeface="Calibri" pitchFamily="34" charset="0"/>
                <a:cs typeface="Courier New" pitchFamily="49" charset="0"/>
              </a:rPr>
              <a:t>u galeriju tako da se nalazi u drugom redu  prikaza</a:t>
            </a:r>
            <a:endParaRPr lang="en-US" sz="2000" i="1" dirty="0">
              <a:solidFill>
                <a:prstClr val="black"/>
              </a:solidFill>
              <a:latin typeface="Calibri" pitchFamily="34" charset="0"/>
              <a:cs typeface="Courier New" pitchFamily="49" charset="0"/>
            </a:endParaRPr>
          </a:p>
          <a:p>
            <a:pPr marL="0" lvl="2" defTabSz="914400"/>
            <a:endParaRPr lang="sr-Latn-RS" sz="2000" i="1" dirty="0">
              <a:solidFill>
                <a:prstClr val="black"/>
              </a:solidFill>
              <a:latin typeface="Calibri" pitchFamily="34" charset="0"/>
              <a:cs typeface="Courier New" pitchFamily="49" charset="0"/>
            </a:endParaRPr>
          </a:p>
          <a:p>
            <a:pPr marL="9525" lvl="2" indent="-9525" defTabSz="914400">
              <a:buFontTx/>
              <a:buChar char="-"/>
            </a:pPr>
            <a:r>
              <a:rPr lang="sr-Latn-RS" sz="2000" i="1" dirty="0">
                <a:solidFill>
                  <a:prstClr val="black"/>
                </a:solidFill>
                <a:latin typeface="Calibri" pitchFamily="34" charset="0"/>
                <a:cs typeface="Courier New" pitchFamily="49" charset="0"/>
              </a:rPr>
              <a:t>Prepraviti kod tako da se slika sea.jpg nalazi u istom redu sa postojeće tri slike tj. </a:t>
            </a:r>
            <a:r>
              <a:rPr lang="en-US" sz="2000" i="1" dirty="0">
                <a:solidFill>
                  <a:prstClr val="black"/>
                </a:solidFill>
                <a:latin typeface="Calibri" pitchFamily="34" charset="0"/>
                <a:cs typeface="Courier New" pitchFamily="49" charset="0"/>
              </a:rPr>
              <a:t>K</a:t>
            </a:r>
            <a:r>
              <a:rPr lang="sr-Latn-RS" sz="2000" i="1" dirty="0">
                <a:solidFill>
                  <a:prstClr val="black"/>
                </a:solidFill>
                <a:latin typeface="Calibri" pitchFamily="34" charset="0"/>
                <a:cs typeface="Courier New" pitchFamily="49" charset="0"/>
              </a:rPr>
              <a:t>ao četvrta u nizu prvog reda.</a:t>
            </a:r>
            <a:endParaRPr lang="en-US" sz="2000" i="1" dirty="0">
              <a:solidFill>
                <a:prstClr val="black"/>
              </a:solidFill>
              <a:latin typeface="Calibri" pitchFamily="34" charset="0"/>
              <a:cs typeface="Courier New" pitchFamily="49" charset="0"/>
            </a:endParaRPr>
          </a:p>
          <a:p>
            <a:pPr marL="9525" lvl="2" indent="-9525" defTabSz="914400">
              <a:buFontTx/>
              <a:buChar char="-"/>
            </a:pPr>
            <a:endParaRPr lang="en-US" sz="2000" i="1" dirty="0">
              <a:solidFill>
                <a:prstClr val="black"/>
              </a:solidFill>
              <a:latin typeface="Calibri" pitchFamily="34" charset="0"/>
              <a:cs typeface="Courier New" pitchFamily="49" charset="0"/>
            </a:endParaRPr>
          </a:p>
          <a:p>
            <a:pPr marL="9525" lvl="2" indent="-9525" defTabSz="914400">
              <a:buFontTx/>
              <a:buChar char="-"/>
            </a:pPr>
            <a:endParaRPr lang="en-US" sz="2000" i="1" dirty="0">
              <a:solidFill>
                <a:prstClr val="black"/>
              </a:solidFill>
              <a:latin typeface="Calibri" pitchFamily="34" charset="0"/>
              <a:cs typeface="Courier New" pitchFamily="49" charset="0"/>
            </a:endParaRPr>
          </a:p>
          <a:p>
            <a:pPr marL="9525" lvl="2" indent="-9525" defTabSz="914400">
              <a:buFontTx/>
              <a:buChar char="-"/>
            </a:pPr>
            <a:endParaRPr lang="en-US" sz="2000" i="1" dirty="0">
              <a:solidFill>
                <a:prstClr val="black"/>
              </a:solidFill>
              <a:latin typeface="Calibri" pitchFamily="34" charset="0"/>
              <a:cs typeface="Courier New" pitchFamily="49" charset="0"/>
            </a:endParaRPr>
          </a:p>
          <a:p>
            <a:pPr marL="9525" lvl="2" indent="-9525" defTabSz="914400">
              <a:buFontTx/>
              <a:buChar char="-"/>
            </a:pPr>
            <a:endParaRPr lang="en-US" sz="2000" i="1" dirty="0">
              <a:solidFill>
                <a:prstClr val="black"/>
              </a:solidFill>
              <a:latin typeface="Calibri" pitchFamily="34" charset="0"/>
              <a:cs typeface="Courier New" pitchFamily="49" charset="0"/>
            </a:endParaRPr>
          </a:p>
          <a:p>
            <a:pPr marL="0" lvl="2" defTabSz="914400"/>
            <a:r>
              <a:rPr lang="en-US" sz="2000" i="1" dirty="0">
                <a:solidFill>
                  <a:srgbClr val="FF0000"/>
                </a:solidFill>
                <a:latin typeface="Calibri" pitchFamily="34" charset="0"/>
                <a:cs typeface="Courier New" pitchFamily="49" charset="0"/>
              </a:rPr>
              <a:t>Bootstrap-galerija-resenje1.html</a:t>
            </a:r>
          </a:p>
          <a:p>
            <a:pPr marL="0" lvl="2" defTabSz="914400"/>
            <a:r>
              <a:rPr lang="en-US" sz="2000" i="1" dirty="0">
                <a:solidFill>
                  <a:srgbClr val="FF0000"/>
                </a:solidFill>
                <a:latin typeface="Calibri" pitchFamily="34" charset="0"/>
                <a:cs typeface="Courier New" pitchFamily="49" charset="0"/>
              </a:rPr>
              <a:t>Bootstrap-galerija-resenje2.html</a:t>
            </a:r>
            <a:endParaRPr lang="sr-Latn-RS" sz="2000" i="1" dirty="0">
              <a:solidFill>
                <a:srgbClr val="FF0000"/>
              </a:solidFill>
              <a:latin typeface="Calibri" pitchFamily="34" charset="0"/>
              <a:cs typeface="Courier New" pitchFamily="49" charset="0"/>
            </a:endParaRPr>
          </a:p>
          <a:p>
            <a:pPr marL="0" lvl="2" defTabSz="914400"/>
            <a:endParaRPr lang="sr-Latn-RS" sz="2000" i="1" dirty="0">
              <a:solidFill>
                <a:srgbClr val="FF0000"/>
              </a:solidFill>
              <a:latin typeface="Calibri" pitchFamily="34" charset="0"/>
              <a:cs typeface="Courier New" pitchFamily="49" charset="0"/>
            </a:endParaRPr>
          </a:p>
          <a:p>
            <a:pPr defTabSz="914400"/>
            <a:endParaRPr lang="en-US" dirty="0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6895254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0" y="1447800"/>
            <a:ext cx="9220200" cy="5105400"/>
          </a:xfrm>
        </p:spPr>
        <p:txBody>
          <a:bodyPr>
            <a:normAutofit/>
          </a:bodyPr>
          <a:lstStyle/>
          <a:p>
            <a:pPr marL="342900" lvl="2" indent="-342900">
              <a:spcBef>
                <a:spcPts val="0"/>
              </a:spcBef>
              <a:buFontTx/>
              <a:buChar char="-"/>
            </a:pPr>
            <a:r>
              <a:rPr lang="en-US" sz="2000" dirty="0">
                <a:latin typeface="Calibri" pitchFamily="34" charset="0"/>
                <a:cs typeface="Courier New" pitchFamily="49" charset="0"/>
              </a:rPr>
              <a:t>Bootstrap </a:t>
            </a:r>
            <a:r>
              <a:rPr lang="en-US" sz="2000" dirty="0" err="1">
                <a:latin typeface="Calibri" pitchFamily="34" charset="0"/>
                <a:cs typeface="Courier New" pitchFamily="49" charset="0"/>
              </a:rPr>
              <a:t>obezbe</a:t>
            </a:r>
            <a:r>
              <a:rPr lang="sr-Latn-RS" sz="2000" dirty="0">
                <a:latin typeface="Calibri" pitchFamily="34" charset="0"/>
                <a:cs typeface="Courier New" pitchFamily="49" charset="0"/>
              </a:rPr>
              <a:t>đuje jednostavan način za izradu predefinisanih poruka tipa alert </a:t>
            </a:r>
            <a:endParaRPr lang="en-US" sz="2000" dirty="0">
              <a:latin typeface="Calibri" pitchFamily="34" charset="0"/>
              <a:cs typeface="Courier New" pitchFamily="49" charset="0"/>
            </a:endParaRPr>
          </a:p>
          <a:p>
            <a:pPr marL="342900" lvl="2" indent="-342900">
              <a:spcBef>
                <a:spcPts val="0"/>
              </a:spcBef>
              <a:buFontTx/>
              <a:buChar char="-"/>
            </a:pPr>
            <a:r>
              <a:rPr lang="sr-Latn-RS" sz="2000" dirty="0">
                <a:latin typeface="Calibri" pitchFamily="34" charset="0"/>
                <a:cs typeface="Courier New" pitchFamily="49" charset="0"/>
              </a:rPr>
              <a:t>Alerti se prave sa</a:t>
            </a:r>
            <a:r>
              <a:rPr lang="sr-Latn-RS" sz="2000" dirty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 </a:t>
            </a:r>
            <a:r>
              <a:rPr lang="sr-Latn-RS" sz="2000" dirty="0">
                <a:solidFill>
                  <a:srgbClr val="FF0000"/>
                </a:solidFill>
                <a:latin typeface="Calibri" pitchFamily="34" charset="0"/>
                <a:cs typeface="Courier New" pitchFamily="49" charset="0"/>
              </a:rPr>
              <a:t>.alert </a:t>
            </a:r>
            <a:r>
              <a:rPr lang="sr-Latn-RS" sz="2000" dirty="0">
                <a:latin typeface="Calibri" pitchFamily="34" charset="0"/>
                <a:cs typeface="Courier New" pitchFamily="49" charset="0"/>
              </a:rPr>
              <a:t>klasom i postoje sledeće klase za  definisanje tipa alerta i to :</a:t>
            </a:r>
          </a:p>
          <a:p>
            <a:pPr marL="274320" lvl="3" indent="0">
              <a:spcBef>
                <a:spcPts val="0"/>
              </a:spcBef>
              <a:buNone/>
            </a:pPr>
            <a:r>
              <a:rPr lang="sr-Latn-RS" sz="2000" dirty="0">
                <a:solidFill>
                  <a:srgbClr val="FF0000"/>
                </a:solidFill>
                <a:latin typeface="Calibri" pitchFamily="34" charset="0"/>
                <a:cs typeface="Courier New" pitchFamily="49" charset="0"/>
              </a:rPr>
              <a:t>- .alert-success</a:t>
            </a:r>
          </a:p>
          <a:p>
            <a:pPr marL="274320" lvl="3" indent="0">
              <a:spcBef>
                <a:spcPts val="0"/>
              </a:spcBef>
              <a:buNone/>
            </a:pPr>
            <a:r>
              <a:rPr lang="sr-Latn-RS" sz="2000" dirty="0">
                <a:solidFill>
                  <a:srgbClr val="FF0000"/>
                </a:solidFill>
                <a:latin typeface="Calibri" pitchFamily="34" charset="0"/>
                <a:cs typeface="Courier New" pitchFamily="49" charset="0"/>
              </a:rPr>
              <a:t>- .alert-info</a:t>
            </a:r>
          </a:p>
          <a:p>
            <a:pPr marL="274320" lvl="3" indent="0">
              <a:spcBef>
                <a:spcPts val="0"/>
              </a:spcBef>
              <a:buNone/>
            </a:pPr>
            <a:r>
              <a:rPr lang="sr-Latn-RS" sz="2000" dirty="0">
                <a:solidFill>
                  <a:srgbClr val="FF0000"/>
                </a:solidFill>
                <a:latin typeface="Calibri" pitchFamily="34" charset="0"/>
                <a:cs typeface="Courier New" pitchFamily="49" charset="0"/>
              </a:rPr>
              <a:t>- .alert-warning</a:t>
            </a:r>
          </a:p>
          <a:p>
            <a:pPr marL="274320" lvl="3" indent="0">
              <a:spcBef>
                <a:spcPts val="0"/>
              </a:spcBef>
              <a:buFontTx/>
              <a:buChar char="-"/>
            </a:pPr>
            <a:r>
              <a:rPr lang="sr-Latn-RS" sz="2000" dirty="0">
                <a:solidFill>
                  <a:srgbClr val="FF0000"/>
                </a:solidFill>
                <a:latin typeface="Calibri" pitchFamily="34" charset="0"/>
                <a:cs typeface="Courier New" pitchFamily="49" charset="0"/>
              </a:rPr>
              <a:t>.alert-danger</a:t>
            </a:r>
          </a:p>
          <a:p>
            <a:pPr marL="274320" lvl="3" indent="0">
              <a:spcBef>
                <a:spcPts val="0"/>
              </a:spcBef>
              <a:buFontTx/>
              <a:buChar char="-"/>
            </a:pPr>
            <a:endParaRPr lang="sr-Latn-RS" sz="2000" dirty="0">
              <a:solidFill>
                <a:srgbClr val="FFFF00"/>
              </a:solidFill>
              <a:latin typeface="Calibri" pitchFamily="34" charset="0"/>
              <a:cs typeface="Courier New" pitchFamily="49" charset="0"/>
            </a:endParaRPr>
          </a:p>
          <a:p>
            <a:pPr marL="4763" lvl="3" indent="0">
              <a:spcBef>
                <a:spcPts val="0"/>
              </a:spcBef>
              <a:buNone/>
              <a:tabLst>
                <a:tab pos="346075" algn="l"/>
              </a:tabLst>
            </a:pPr>
            <a:r>
              <a:rPr lang="sr-Latn-RS" sz="2000" dirty="0">
                <a:latin typeface="Calibri" pitchFamily="34" charset="0"/>
                <a:cs typeface="Courier New" pitchFamily="49" charset="0"/>
              </a:rPr>
              <a:t>-Ukoliko želimo da koristimo linkove u okviru </a:t>
            </a:r>
            <a:r>
              <a:rPr lang="sr-Latn-RS" sz="2000" dirty="0">
                <a:solidFill>
                  <a:srgbClr val="FF0000"/>
                </a:solidFill>
                <a:latin typeface="Calibri" pitchFamily="34" charset="0"/>
                <a:cs typeface="Courier New" pitchFamily="49" charset="0"/>
              </a:rPr>
              <a:t>.alert </a:t>
            </a:r>
            <a:r>
              <a:rPr lang="sr-Latn-RS" sz="2000" dirty="0">
                <a:latin typeface="Calibri" pitchFamily="34" charset="0"/>
                <a:cs typeface="Courier New" pitchFamily="49" charset="0"/>
              </a:rPr>
              <a:t>klase možemo da koristimo klasu</a:t>
            </a:r>
            <a:r>
              <a:rPr lang="sr-Latn-RS" sz="2000" dirty="0">
                <a:solidFill>
                  <a:srgbClr val="FF0000"/>
                </a:solidFill>
                <a:latin typeface="Calibri" pitchFamily="34" charset="0"/>
                <a:cs typeface="Courier New" pitchFamily="49" charset="0"/>
              </a:rPr>
              <a:t> .alert-link </a:t>
            </a:r>
            <a:r>
              <a:rPr lang="sr-Latn-RS" sz="2000" dirty="0">
                <a:latin typeface="Calibri" pitchFamily="34" charset="0"/>
                <a:cs typeface="Courier New" pitchFamily="49" charset="0"/>
              </a:rPr>
              <a:t>koja će nam ofarbati  linkove u boju alert klase koju koristimo</a:t>
            </a:r>
            <a:endParaRPr lang="en-US" sz="2000" dirty="0">
              <a:latin typeface="Calibri" pitchFamily="34" charset="0"/>
              <a:cs typeface="Courier New" pitchFamily="49" charset="0"/>
            </a:endParaRPr>
          </a:p>
          <a:p>
            <a:pPr marL="4763" lvl="3" indent="0">
              <a:spcBef>
                <a:spcPts val="0"/>
              </a:spcBef>
              <a:buNone/>
              <a:tabLst>
                <a:tab pos="346075" algn="l"/>
              </a:tabLst>
            </a:pPr>
            <a:endParaRPr lang="sr-Latn-RS" sz="2000" dirty="0">
              <a:latin typeface="Calibri" pitchFamily="34" charset="0"/>
              <a:cs typeface="Courier New" pitchFamily="49" charset="0"/>
            </a:endParaRPr>
          </a:p>
          <a:p>
            <a:pPr marL="4763" lvl="3" indent="0">
              <a:spcBef>
                <a:spcPts val="0"/>
              </a:spcBef>
              <a:buNone/>
              <a:tabLst>
                <a:tab pos="346075" algn="l"/>
              </a:tabLst>
            </a:pPr>
            <a:r>
              <a:rPr lang="en-US" sz="2000" dirty="0">
                <a:latin typeface="Calibri" pitchFamily="34" charset="0"/>
                <a:cs typeface="Courier New" pitchFamily="49" charset="0"/>
              </a:rPr>
              <a:t>-</a:t>
            </a:r>
            <a:r>
              <a:rPr lang="sr-Latn-RS" sz="2000" dirty="0">
                <a:latin typeface="Calibri" pitchFamily="34" charset="0"/>
                <a:cs typeface="Courier New" pitchFamily="49" charset="0"/>
              </a:rPr>
              <a:t>Da bi mogli ove alert poruke da zatvorimo  koristimo klasu </a:t>
            </a:r>
            <a:r>
              <a:rPr lang="sr-Latn-RS" sz="2000" dirty="0">
                <a:solidFill>
                  <a:srgbClr val="FF0000"/>
                </a:solidFill>
                <a:latin typeface="Calibri" pitchFamily="34" charset="0"/>
                <a:cs typeface="Courier New" pitchFamily="49" charset="0"/>
              </a:rPr>
              <a:t>.alert-dismissable </a:t>
            </a:r>
            <a:r>
              <a:rPr lang="sr-Latn-RS" sz="2000" dirty="0">
                <a:latin typeface="Calibri" pitchFamily="34" charset="0"/>
                <a:cs typeface="Courier New" pitchFamily="49" charset="0"/>
              </a:rPr>
              <a:t>koju dodajemo u alert kontejner. Zatim moramo da dodamo klasu </a:t>
            </a:r>
            <a:r>
              <a:rPr lang="sr-Latn-RS" sz="2000" dirty="0">
                <a:solidFill>
                  <a:srgbClr val="FF0000"/>
                </a:solidFill>
                <a:latin typeface="Calibri" pitchFamily="34" charset="0"/>
                <a:cs typeface="Courier New" pitchFamily="49" charset="0"/>
              </a:rPr>
              <a:t>.close </a:t>
            </a:r>
            <a:r>
              <a:rPr lang="sr-Latn-RS" sz="2000" dirty="0">
                <a:latin typeface="Calibri" pitchFamily="34" charset="0"/>
                <a:cs typeface="Courier New" pitchFamily="49" charset="0"/>
              </a:rPr>
              <a:t>i  element </a:t>
            </a:r>
            <a:r>
              <a:rPr lang="sr-Latn-RS" sz="2000" dirty="0">
                <a:solidFill>
                  <a:srgbClr val="FF0000"/>
                </a:solidFill>
                <a:latin typeface="Calibri" pitchFamily="34" charset="0"/>
                <a:cs typeface="Courier New" pitchFamily="49" charset="0"/>
              </a:rPr>
              <a:t>data-dismiss=“alert” </a:t>
            </a:r>
            <a:r>
              <a:rPr lang="sr-Latn-RS" sz="2000" dirty="0">
                <a:latin typeface="Calibri" pitchFamily="34" charset="0"/>
                <a:cs typeface="Courier New" pitchFamily="49" charset="0"/>
              </a:rPr>
              <a:t>na link ili na button element </a:t>
            </a:r>
            <a:endParaRPr lang="en-US" sz="2000" dirty="0">
              <a:latin typeface="Calibri" pitchFamily="34" charset="0"/>
              <a:cs typeface="Courier New" pitchFamily="49" charset="0"/>
            </a:endParaRPr>
          </a:p>
          <a:p>
            <a:pPr marL="4763" lvl="3" indent="0">
              <a:spcBef>
                <a:spcPts val="0"/>
              </a:spcBef>
              <a:buNone/>
              <a:tabLst>
                <a:tab pos="346075" algn="l"/>
              </a:tabLst>
            </a:pPr>
            <a:endParaRPr lang="sr-Latn-RS" sz="2000" dirty="0">
              <a:latin typeface="Calibri" pitchFamily="34" charset="0"/>
              <a:cs typeface="Courier New" pitchFamily="49" charset="0"/>
            </a:endParaRPr>
          </a:p>
          <a:p>
            <a:pPr marL="4763" lvl="3" indent="0">
              <a:spcBef>
                <a:spcPts val="0"/>
              </a:spcBef>
              <a:buNone/>
              <a:tabLst>
                <a:tab pos="346075" algn="l"/>
              </a:tabLst>
            </a:pPr>
            <a:r>
              <a:rPr lang="sr-Latn-RS" sz="2000" dirty="0">
                <a:latin typeface="Calibri" pitchFamily="34" charset="0"/>
                <a:cs typeface="Courier New" pitchFamily="49" charset="0"/>
              </a:rPr>
              <a:t>- Klikom na  X takav alert box će nestati</a:t>
            </a:r>
          </a:p>
          <a:p>
            <a:pPr marL="4763" lvl="3" indent="0">
              <a:spcBef>
                <a:spcPts val="0"/>
              </a:spcBef>
              <a:buFontTx/>
              <a:buChar char="-"/>
              <a:tabLst>
                <a:tab pos="346075" algn="l"/>
              </a:tabLst>
            </a:pPr>
            <a:endParaRPr lang="sr-Latn-RS" sz="1800" dirty="0">
              <a:latin typeface="Calibri" pitchFamily="34" charset="0"/>
              <a:cs typeface="Courier New" pitchFamily="49" charset="0"/>
            </a:endParaRPr>
          </a:p>
          <a:p>
            <a:pPr marL="4763" lvl="3" indent="0">
              <a:spcBef>
                <a:spcPts val="0"/>
              </a:spcBef>
              <a:buFontTx/>
              <a:buChar char="-"/>
              <a:tabLst>
                <a:tab pos="346075" algn="l"/>
              </a:tabLst>
            </a:pPr>
            <a:r>
              <a:rPr lang="sr-Latn-RS" sz="2400" dirty="0">
                <a:latin typeface="Calibri" pitchFamily="34" charset="0"/>
                <a:cs typeface="Courier New" pitchFamily="49" charset="0"/>
              </a:rPr>
              <a:t>PRIMER : </a:t>
            </a:r>
            <a:r>
              <a:rPr lang="sr-Latn-RS" sz="2400" i="1" dirty="0">
                <a:solidFill>
                  <a:srgbClr val="FF0000"/>
                </a:solidFill>
                <a:latin typeface="Calibri" pitchFamily="34" charset="0"/>
                <a:cs typeface="Courier New" pitchFamily="49" charset="0"/>
              </a:rPr>
              <a:t>bootstrap-alerts.html</a:t>
            </a:r>
          </a:p>
          <a:p>
            <a:pPr marL="274320" lvl="3" indent="0">
              <a:spcBef>
                <a:spcPts val="0"/>
              </a:spcBef>
              <a:buFontTx/>
              <a:buChar char="-"/>
            </a:pPr>
            <a:endParaRPr lang="sr-Latn-RS" sz="1800" dirty="0">
              <a:solidFill>
                <a:srgbClr val="FFFF00"/>
              </a:solidFill>
              <a:latin typeface="Calibri" pitchFamily="34" charset="0"/>
              <a:cs typeface="Courier New" pitchFamily="49" charset="0"/>
            </a:endParaRPr>
          </a:p>
          <a:p>
            <a:pPr marL="274320" lvl="3" indent="0">
              <a:spcBef>
                <a:spcPts val="0"/>
              </a:spcBef>
              <a:buFontTx/>
              <a:buChar char="-"/>
            </a:pPr>
            <a:endParaRPr lang="sr-Latn-RS" sz="1800" dirty="0">
              <a:latin typeface="Calibri" pitchFamily="34" charset="0"/>
              <a:cs typeface="Courier New" pitchFamily="49" charset="0"/>
            </a:endParaRPr>
          </a:p>
          <a:p>
            <a:pPr marL="0" lvl="2" indent="0">
              <a:spcBef>
                <a:spcPts val="0"/>
              </a:spcBef>
              <a:buFontTx/>
              <a:buChar char="-"/>
            </a:pPr>
            <a:endParaRPr lang="sr-Latn-RS" sz="2000" dirty="0">
              <a:latin typeface="Calibri" pitchFamily="34" charset="0"/>
              <a:cs typeface="Courier New" pitchFamily="49" charset="0"/>
            </a:endParaRPr>
          </a:p>
          <a:p>
            <a:pPr marL="0" lvl="2" indent="0">
              <a:spcBef>
                <a:spcPts val="0"/>
              </a:spcBef>
              <a:buNone/>
            </a:pPr>
            <a:endParaRPr lang="sr-Latn-RS" sz="2000" dirty="0">
              <a:latin typeface="Calibri" pitchFamily="34" charset="0"/>
              <a:cs typeface="Courier New" pitchFamily="49" charset="0"/>
            </a:endParaRPr>
          </a:p>
          <a:p>
            <a:pPr marL="9525" lvl="2" indent="-9525">
              <a:spcBef>
                <a:spcPts val="0"/>
              </a:spcBef>
              <a:buFontTx/>
              <a:buChar char="-"/>
            </a:pPr>
            <a:endParaRPr lang="sr-Latn-RS" sz="2000" dirty="0">
              <a:latin typeface="Calibri" pitchFamily="34" charset="0"/>
              <a:cs typeface="Courier New" pitchFamily="49" charset="0"/>
            </a:endParaRPr>
          </a:p>
          <a:p>
            <a:pPr marL="9525" lvl="2" indent="-9525">
              <a:spcBef>
                <a:spcPts val="0"/>
              </a:spcBef>
              <a:buNone/>
            </a:pPr>
            <a:endParaRPr lang="sr-Latn-RS" sz="2000" dirty="0">
              <a:solidFill>
                <a:srgbClr val="FFFF00"/>
              </a:solidFill>
              <a:latin typeface="Calibri" pitchFamily="34" charset="0"/>
              <a:cs typeface="Courier New" pitchFamily="49" charset="0"/>
            </a:endParaRPr>
          </a:p>
          <a:p>
            <a:endParaRPr lang="sr-Latn-RS" sz="2000" dirty="0">
              <a:latin typeface="Calibri" pitchFamily="34" charset="0"/>
              <a:cs typeface="Courier New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76400" y="1"/>
            <a:ext cx="7886700" cy="1325563"/>
          </a:xfrm>
        </p:spPr>
        <p:txBody>
          <a:bodyPr>
            <a:normAutofit/>
          </a:bodyPr>
          <a:lstStyle/>
          <a:p>
            <a:r>
              <a:rPr dirty="0">
                <a:latin typeface="Calibri" pitchFamily="34" charset="0"/>
              </a:rPr>
              <a:t>1 </a:t>
            </a:r>
            <a:r>
              <a:rPr lang="sr-Latn-RS" dirty="0">
                <a:latin typeface="Calibri" pitchFamily="34" charset="0"/>
              </a:rPr>
              <a:t>DAN –</a:t>
            </a:r>
            <a:r>
              <a:rPr dirty="0">
                <a:latin typeface="Calibri" pitchFamily="34" charset="0"/>
              </a:rPr>
              <a:t> Bootstrap 3</a:t>
            </a:r>
            <a:br>
              <a:rPr dirty="0">
                <a:latin typeface="Calibri" pitchFamily="34" charset="0"/>
              </a:rPr>
            </a:br>
            <a:r>
              <a:rPr dirty="0" err="1">
                <a:latin typeface="Calibri" pitchFamily="34" charset="0"/>
              </a:rPr>
              <a:t>Alerti</a:t>
            </a:r>
            <a:r>
              <a:rPr dirty="0">
                <a:latin typeface="Calibri" pitchFamily="34" charset="0"/>
              </a:rPr>
              <a:t> </a:t>
            </a:r>
            <a:endParaRPr lang="en-US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81200" y="990600"/>
            <a:ext cx="8686800" cy="53340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Calibri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Calibri" pitchFamily="34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chemeClr val="tx1"/>
                </a:solidFill>
                <a:latin typeface="Calibri" pitchFamily="34" charset="0"/>
              </a:rPr>
              <a:t>Koraci</a:t>
            </a:r>
            <a:r>
              <a:rPr lang="en-US" dirty="0">
                <a:solidFill>
                  <a:schemeClr val="tx1"/>
                </a:solidFill>
                <a:latin typeface="Calibri" pitchFamily="34" charset="0"/>
              </a:rPr>
              <a:t> 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Calibri" pitchFamily="34" charset="0"/>
            </a:endParaRPr>
          </a:p>
          <a:p>
            <a:pPr marL="342900" lvl="1" indent="0">
              <a:buNone/>
            </a:pPr>
            <a:r>
              <a:rPr lang="en-US" dirty="0">
                <a:solidFill>
                  <a:schemeClr val="tx1"/>
                </a:solidFill>
                <a:latin typeface="Calibri" pitchFamily="34" charset="0"/>
              </a:rPr>
              <a:t>1. </a:t>
            </a:r>
            <a:r>
              <a:rPr lang="en-US" dirty="0" err="1">
                <a:solidFill>
                  <a:schemeClr val="tx1"/>
                </a:solidFill>
                <a:latin typeface="Calibri" pitchFamily="34" charset="0"/>
              </a:rPr>
              <a:t>Moramo</a:t>
            </a:r>
            <a:r>
              <a:rPr lang="en-US" dirty="0">
                <a:solidFill>
                  <a:schemeClr val="tx1"/>
                </a:solidFill>
                <a:latin typeface="Calibri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alibri" pitchFamily="34" charset="0"/>
              </a:rPr>
              <a:t>koristiti</a:t>
            </a:r>
            <a:r>
              <a:rPr lang="en-US" dirty="0">
                <a:solidFill>
                  <a:schemeClr val="tx1"/>
                </a:solidFill>
                <a:latin typeface="Calibri" pitchFamily="34" charset="0"/>
              </a:rPr>
              <a:t> HTML 5 </a:t>
            </a:r>
            <a:r>
              <a:rPr lang="en-US" dirty="0" err="1">
                <a:solidFill>
                  <a:schemeClr val="tx1"/>
                </a:solidFill>
                <a:latin typeface="Calibri" pitchFamily="34" charset="0"/>
              </a:rPr>
              <a:t>doctype</a:t>
            </a:r>
            <a:r>
              <a:rPr lang="en-US" dirty="0">
                <a:solidFill>
                  <a:schemeClr val="tx1"/>
                </a:solidFill>
                <a:latin typeface="Calibri" pitchFamily="34" charset="0"/>
              </a:rPr>
              <a:t> </a:t>
            </a:r>
          </a:p>
          <a:p>
            <a:pPr marL="342900" lvl="1" indent="0">
              <a:buNone/>
            </a:pPr>
            <a:r>
              <a:rPr lang="en-US" dirty="0">
                <a:solidFill>
                  <a:schemeClr val="tx1"/>
                </a:solidFill>
                <a:latin typeface="Calibri" pitchFamily="34" charset="0"/>
              </a:rPr>
              <a:t>2. </a:t>
            </a:r>
            <a:r>
              <a:rPr lang="en-US" dirty="0" err="1">
                <a:solidFill>
                  <a:schemeClr val="tx1"/>
                </a:solidFill>
                <a:latin typeface="Calibri" pitchFamily="34" charset="0"/>
              </a:rPr>
              <a:t>Podesiti</a:t>
            </a:r>
            <a:r>
              <a:rPr lang="en-US" dirty="0">
                <a:solidFill>
                  <a:schemeClr val="tx1"/>
                </a:solidFill>
                <a:latin typeface="Calibri" pitchFamily="34" charset="0"/>
              </a:rPr>
              <a:t> responsive </a:t>
            </a:r>
            <a:r>
              <a:rPr lang="en-US" dirty="0" err="1">
                <a:solidFill>
                  <a:schemeClr val="tx1"/>
                </a:solidFill>
                <a:latin typeface="Calibri" pitchFamily="34" charset="0"/>
              </a:rPr>
              <a:t>za</a:t>
            </a:r>
            <a:r>
              <a:rPr lang="en-US" dirty="0">
                <a:solidFill>
                  <a:schemeClr val="tx1"/>
                </a:solidFill>
                <a:latin typeface="Calibri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alibri" pitchFamily="34" charset="0"/>
              </a:rPr>
              <a:t>mobilne</a:t>
            </a:r>
            <a:r>
              <a:rPr lang="en-US" dirty="0">
                <a:solidFill>
                  <a:schemeClr val="tx1"/>
                </a:solidFill>
                <a:latin typeface="Calibri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alibri" pitchFamily="34" charset="0"/>
              </a:rPr>
              <a:t>ure</a:t>
            </a:r>
            <a:r>
              <a:rPr lang="sr-Latn-RS" dirty="0">
                <a:solidFill>
                  <a:schemeClr val="tx1"/>
                </a:solidFill>
                <a:latin typeface="Calibri" pitchFamily="34" charset="0"/>
              </a:rPr>
              <a:t>đaje u meta tagu</a:t>
            </a:r>
          </a:p>
          <a:p>
            <a:pPr lvl="2"/>
            <a:r>
              <a:rPr lang="en-US" dirty="0">
                <a:latin typeface="Calibri" pitchFamily="34" charset="0"/>
              </a:rPr>
              <a:t>S</a:t>
            </a:r>
            <a:r>
              <a:rPr lang="sr-Latn-RS" dirty="0">
                <a:latin typeface="Calibri" pitchFamily="34" charset="0"/>
              </a:rPr>
              <a:t>a </a:t>
            </a:r>
            <a:r>
              <a:rPr lang="sr-Latn-RS" dirty="0">
                <a:solidFill>
                  <a:srgbClr val="FF0000"/>
                </a:solidFill>
                <a:latin typeface="Calibri" pitchFamily="34" charset="0"/>
              </a:rPr>
              <a:t>width=device-width </a:t>
            </a:r>
            <a:r>
              <a:rPr lang="sr-Latn-RS" dirty="0">
                <a:latin typeface="Calibri" pitchFamily="34" charset="0"/>
              </a:rPr>
              <a:t>delom podešavamo širinu stranice da prati širinu ekrana uređaja</a:t>
            </a:r>
          </a:p>
          <a:p>
            <a:pPr lvl="2"/>
            <a:r>
              <a:rPr lang="en-US" dirty="0">
                <a:solidFill>
                  <a:schemeClr val="tx1"/>
                </a:solidFill>
                <a:latin typeface="Calibri" pitchFamily="34" charset="0"/>
              </a:rPr>
              <a:t>S</a:t>
            </a:r>
            <a:r>
              <a:rPr lang="sr-Latn-RS" dirty="0">
                <a:solidFill>
                  <a:schemeClr val="tx1"/>
                </a:solidFill>
                <a:latin typeface="Calibri" pitchFamily="34" charset="0"/>
              </a:rPr>
              <a:t>a </a:t>
            </a:r>
            <a:r>
              <a:rPr lang="sr-Latn-RS" dirty="0">
                <a:solidFill>
                  <a:srgbClr val="FF0000"/>
                </a:solidFill>
                <a:latin typeface="Calibri" pitchFamily="34" charset="0"/>
              </a:rPr>
              <a:t>initial-scale=1</a:t>
            </a:r>
            <a:r>
              <a:rPr lang="sr-Latn-RS" dirty="0">
                <a:solidFill>
                  <a:srgbClr val="FFFF00"/>
                </a:solidFill>
                <a:latin typeface="Calibri" pitchFamily="34" charset="0"/>
              </a:rPr>
              <a:t> </a:t>
            </a:r>
            <a:r>
              <a:rPr lang="sr-Latn-RS" dirty="0">
                <a:solidFill>
                  <a:schemeClr val="tx1"/>
                </a:solidFill>
                <a:latin typeface="Calibri" pitchFamily="34" charset="0"/>
              </a:rPr>
              <a:t>delom podešavamo inicijalni zoom nivo kada</a:t>
            </a:r>
            <a:r>
              <a:rPr lang="en-US" dirty="0">
                <a:solidFill>
                  <a:schemeClr val="tx1"/>
                </a:solidFill>
                <a:latin typeface="Calibri" pitchFamily="34" charset="0"/>
              </a:rPr>
              <a:t> </a:t>
            </a:r>
            <a:r>
              <a:rPr lang="sr-Latn-RS" dirty="0">
                <a:solidFill>
                  <a:schemeClr val="tx1"/>
                </a:solidFill>
                <a:latin typeface="Calibri" pitchFamily="34" charset="0"/>
              </a:rPr>
              <a:t>se učita stranica.</a:t>
            </a:r>
            <a:endParaRPr lang="en-US" dirty="0">
              <a:solidFill>
                <a:schemeClr val="tx1"/>
              </a:solidFill>
              <a:latin typeface="Calibri" pitchFamily="34" charset="0"/>
            </a:endParaRPr>
          </a:p>
          <a:p>
            <a:pPr marL="685800" lvl="2" indent="0">
              <a:buNone/>
            </a:pPr>
            <a:endParaRPr lang="sr-Latn-RS" dirty="0">
              <a:solidFill>
                <a:schemeClr val="tx1"/>
              </a:solidFill>
              <a:latin typeface="Calibri" pitchFamily="34" charset="0"/>
            </a:endParaRPr>
          </a:p>
          <a:p>
            <a:pPr marL="342900" lvl="1" indent="0">
              <a:buNone/>
            </a:pPr>
            <a:r>
              <a:rPr lang="sr-Latn-RS" dirty="0">
                <a:solidFill>
                  <a:schemeClr val="tx1"/>
                </a:solidFill>
                <a:latin typeface="Calibri" pitchFamily="34" charset="0"/>
              </a:rPr>
              <a:t>3. Koristiti kontejnere </a:t>
            </a:r>
          </a:p>
          <a:p>
            <a:pPr lvl="2"/>
            <a:r>
              <a:rPr lang="en-US" dirty="0">
                <a:latin typeface="Calibri" pitchFamily="34" charset="0"/>
              </a:rPr>
              <a:t>I</a:t>
            </a:r>
            <a:r>
              <a:rPr lang="sr-Latn-RS" dirty="0">
                <a:latin typeface="Calibri" pitchFamily="34" charset="0"/>
              </a:rPr>
              <a:t>li klasu </a:t>
            </a:r>
            <a:r>
              <a:rPr lang="sr-Latn-RS" dirty="0">
                <a:solidFill>
                  <a:srgbClr val="FF0000"/>
                </a:solidFill>
                <a:latin typeface="Calibri" pitchFamily="34" charset="0"/>
              </a:rPr>
              <a:t>.container </a:t>
            </a:r>
            <a:r>
              <a:rPr lang="sr-Latn-RS" dirty="0">
                <a:latin typeface="Calibri" pitchFamily="34" charset="0"/>
              </a:rPr>
              <a:t>(omogućava fiksnu kontejnera)</a:t>
            </a:r>
          </a:p>
          <a:p>
            <a:pPr lvl="2"/>
            <a:r>
              <a:rPr lang="en-US" dirty="0">
                <a:solidFill>
                  <a:schemeClr val="tx1"/>
                </a:solidFill>
                <a:latin typeface="Calibri" pitchFamily="34" charset="0"/>
              </a:rPr>
              <a:t>I</a:t>
            </a:r>
            <a:r>
              <a:rPr lang="sr-Latn-RS" dirty="0">
                <a:solidFill>
                  <a:schemeClr val="tx1"/>
                </a:solidFill>
                <a:latin typeface="Calibri" pitchFamily="34" charset="0"/>
              </a:rPr>
              <a:t>li klasu </a:t>
            </a:r>
            <a:r>
              <a:rPr lang="sr-Latn-RS" dirty="0">
                <a:solidFill>
                  <a:srgbClr val="FFFF00"/>
                </a:solidFill>
                <a:latin typeface="Calibri" pitchFamily="34" charset="0"/>
              </a:rPr>
              <a:t>.</a:t>
            </a:r>
            <a:r>
              <a:rPr lang="sr-Latn-RS" dirty="0">
                <a:solidFill>
                  <a:srgbClr val="FF0000"/>
                </a:solidFill>
                <a:latin typeface="Calibri" pitchFamily="34" charset="0"/>
              </a:rPr>
              <a:t>container-fluid </a:t>
            </a:r>
            <a:r>
              <a:rPr lang="sr-Latn-RS" dirty="0">
                <a:solidFill>
                  <a:schemeClr val="tx1"/>
                </a:solidFill>
                <a:latin typeface="Calibri" pitchFamily="34" charset="0"/>
              </a:rPr>
              <a:t>(omogućava punu širinu kontejera u ekranu)</a:t>
            </a:r>
            <a:endParaRPr lang="en-US" dirty="0">
              <a:solidFill>
                <a:schemeClr val="tx1"/>
              </a:solidFill>
              <a:latin typeface="Calibri" pitchFamily="34" charset="0"/>
            </a:endParaRPr>
          </a:p>
          <a:p>
            <a:pPr lvl="2"/>
            <a:endParaRPr lang="sr-Latn-RS" dirty="0">
              <a:latin typeface="Calibri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981200" y="1"/>
            <a:ext cx="7886700" cy="1325563"/>
          </a:xfrm>
        </p:spPr>
        <p:txBody>
          <a:bodyPr>
            <a:normAutofit/>
          </a:bodyPr>
          <a:lstStyle/>
          <a:p>
            <a:r>
              <a:rPr dirty="0">
                <a:latin typeface="Calibri" pitchFamily="34" charset="0"/>
              </a:rPr>
              <a:t>1 </a:t>
            </a:r>
            <a:r>
              <a:rPr lang="sr-Latn-RS" dirty="0">
                <a:latin typeface="Calibri" pitchFamily="34" charset="0"/>
              </a:rPr>
              <a:t>DAN –</a:t>
            </a:r>
            <a:r>
              <a:rPr dirty="0">
                <a:latin typeface="Calibri" pitchFamily="34" charset="0"/>
              </a:rPr>
              <a:t> Bootstrap 3</a:t>
            </a:r>
            <a:br>
              <a:rPr dirty="0">
                <a:latin typeface="Calibri" pitchFamily="34" charset="0"/>
              </a:rPr>
            </a:br>
            <a:r>
              <a:rPr dirty="0">
                <a:latin typeface="Calibri" pitchFamily="34" charset="0"/>
              </a:rPr>
              <a:t>Prva web </a:t>
            </a:r>
            <a:r>
              <a:rPr dirty="0" err="1">
                <a:latin typeface="Calibri" pitchFamily="34" charset="0"/>
              </a:rPr>
              <a:t>stranica</a:t>
            </a:r>
            <a:r>
              <a:rPr dirty="0">
                <a:latin typeface="Calibri" pitchFamily="34" charset="0"/>
              </a:rPr>
              <a:t> </a:t>
            </a:r>
            <a:endParaRPr lang="en-US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3084" y="273627"/>
            <a:ext cx="3733800" cy="2743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273627"/>
            <a:ext cx="3667874" cy="2590800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V="1">
            <a:off x="4191000" y="838200"/>
            <a:ext cx="1219200" cy="533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0" y="4191001"/>
            <a:ext cx="9209638" cy="1936173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2057400" y="2362200"/>
            <a:ext cx="0" cy="2209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2286000" y="1828800"/>
            <a:ext cx="457200" cy="2667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581400" y="1600200"/>
            <a:ext cx="2133600" cy="2971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00643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9400" y="1066800"/>
            <a:ext cx="3913909" cy="2286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400" y="1039091"/>
            <a:ext cx="3455420" cy="2466109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V="1">
            <a:off x="4572000" y="1752600"/>
            <a:ext cx="228600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3047" y="4232564"/>
            <a:ext cx="8905852" cy="1863436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2590800" y="3048000"/>
            <a:ext cx="76200" cy="1981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2971800" y="2514600"/>
            <a:ext cx="152400" cy="2438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886200" y="2362200"/>
            <a:ext cx="1828800" cy="2667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76371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201" y="1151467"/>
            <a:ext cx="4050505" cy="13716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914401"/>
            <a:ext cx="3215216" cy="2296583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V="1">
            <a:off x="4267200" y="2062692"/>
            <a:ext cx="1905000" cy="2995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3601" y="4101426"/>
            <a:ext cx="7786527" cy="2049993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>
            <a:off x="4114800" y="2362200"/>
            <a:ext cx="0" cy="2209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886200" y="2062692"/>
            <a:ext cx="3124200" cy="2814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438400" y="2593108"/>
            <a:ext cx="1371600" cy="2357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78125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52600" y="2895600"/>
            <a:ext cx="85344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2" defTabSz="914400"/>
            <a:r>
              <a:rPr lang="sr-Latn-RS" sz="2400" dirty="0">
                <a:solidFill>
                  <a:prstClr val="black"/>
                </a:solidFill>
                <a:latin typeface="Calibri" pitchFamily="34" charset="0"/>
              </a:rPr>
              <a:t>PRIMER : </a:t>
            </a:r>
            <a:r>
              <a:rPr lang="sr-Latn-RS" sz="2400" i="1" dirty="0">
                <a:solidFill>
                  <a:srgbClr val="FF0000"/>
                </a:solidFill>
                <a:latin typeface="Calibri" pitchFamily="34" charset="0"/>
              </a:rPr>
              <a:t>bootstrap</a:t>
            </a:r>
            <a:r>
              <a:rPr lang="en-US" sz="2400" i="1" dirty="0">
                <a:solidFill>
                  <a:srgbClr val="FF0000"/>
                </a:solidFill>
                <a:latin typeface="Calibri" pitchFamily="34" charset="0"/>
              </a:rPr>
              <a:t>-container</a:t>
            </a:r>
            <a:r>
              <a:rPr lang="sr-Latn-RS" sz="2400" i="1" dirty="0">
                <a:solidFill>
                  <a:srgbClr val="FF0000"/>
                </a:solidFill>
                <a:latin typeface="Calibri" pitchFamily="34" charset="0"/>
              </a:rPr>
              <a:t>.html</a:t>
            </a:r>
            <a:r>
              <a:rPr lang="en-US" sz="2400" i="1" dirty="0">
                <a:solidFill>
                  <a:srgbClr val="FF0000"/>
                </a:solidFill>
                <a:latin typeface="Calibri" pitchFamily="34" charset="0"/>
              </a:rPr>
              <a:t> I </a:t>
            </a:r>
            <a:r>
              <a:rPr lang="sr-Latn-RS" sz="2400" i="1" dirty="0">
                <a:solidFill>
                  <a:srgbClr val="FF0000"/>
                </a:solidFill>
                <a:latin typeface="Calibri" pitchFamily="34" charset="0"/>
              </a:rPr>
              <a:t>bootstrap</a:t>
            </a:r>
            <a:r>
              <a:rPr lang="en-US" sz="2400" i="1" dirty="0">
                <a:solidFill>
                  <a:srgbClr val="FF0000"/>
                </a:solidFill>
                <a:latin typeface="Calibri" pitchFamily="34" charset="0"/>
              </a:rPr>
              <a:t>-container-fluid</a:t>
            </a:r>
            <a:r>
              <a:rPr lang="sr-Latn-RS" sz="2400" i="1" dirty="0">
                <a:solidFill>
                  <a:srgbClr val="FF0000"/>
                </a:solidFill>
                <a:latin typeface="Calibri" pitchFamily="34" charset="0"/>
              </a:rPr>
              <a:t>.html</a:t>
            </a:r>
            <a:r>
              <a:rPr lang="en-US" sz="2400" i="1" dirty="0">
                <a:solidFill>
                  <a:srgbClr val="FF0000"/>
                </a:solidFill>
                <a:latin typeface="Calibri" pitchFamily="34" charset="0"/>
              </a:rPr>
              <a:t> </a:t>
            </a:r>
            <a:endParaRPr lang="sr-Latn-RS" sz="2400" i="1" dirty="0">
              <a:solidFill>
                <a:srgbClr val="FF0000"/>
              </a:solidFill>
              <a:latin typeface="Calibri" pitchFamily="34" charset="0"/>
            </a:endParaRPr>
          </a:p>
          <a:p>
            <a:pPr defTabSz="914400"/>
            <a:endParaRPr lang="en-US" dirty="0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9591780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0" y="1295400"/>
            <a:ext cx="8686800" cy="3429000"/>
          </a:xfrm>
        </p:spPr>
        <p:txBody>
          <a:bodyPr>
            <a:normAutofit/>
          </a:bodyPr>
          <a:lstStyle/>
          <a:p>
            <a:r>
              <a:rPr lang="sr-Latn-RS" dirty="0">
                <a:latin typeface="Calibri" pitchFamily="34" charset="0"/>
              </a:rPr>
              <a:t>Bootstrap grid sistem dozvoljava </a:t>
            </a:r>
            <a:r>
              <a:rPr lang="sr-Latn-RS" dirty="0">
                <a:solidFill>
                  <a:srgbClr val="FF0000"/>
                </a:solidFill>
                <a:latin typeface="Calibri" pitchFamily="34" charset="0"/>
              </a:rPr>
              <a:t>max. do 12 kolona </a:t>
            </a:r>
            <a:r>
              <a:rPr lang="sr-Latn-RS" dirty="0">
                <a:latin typeface="Calibri" pitchFamily="34" charset="0"/>
              </a:rPr>
              <a:t>u okviru jednog reda</a:t>
            </a:r>
          </a:p>
          <a:p>
            <a:r>
              <a:rPr lang="sr-Latn-RS" dirty="0">
                <a:latin typeface="Calibri" pitchFamily="34" charset="0"/>
              </a:rPr>
              <a:t>Možemo da grupišemo kolone u grupu kolona kako bi napravili šire kolone</a:t>
            </a:r>
          </a:p>
          <a:p>
            <a:r>
              <a:rPr lang="sr-Latn-RS" dirty="0">
                <a:latin typeface="Calibri" pitchFamily="34" charset="0"/>
              </a:rPr>
              <a:t>Grid sistem je responsive i automatski se radi reorganizacija kolona</a:t>
            </a:r>
          </a:p>
          <a:p>
            <a:r>
              <a:rPr lang="sr-Latn-RS" dirty="0">
                <a:latin typeface="Calibri" pitchFamily="34" charset="0"/>
              </a:rPr>
              <a:t>Grid sistem ima 4 klase :</a:t>
            </a:r>
          </a:p>
          <a:p>
            <a:pPr lvl="1"/>
            <a:r>
              <a:rPr lang="sr-Latn-RS" dirty="0">
                <a:solidFill>
                  <a:srgbClr val="FF0000"/>
                </a:solidFill>
                <a:latin typeface="Calibri" pitchFamily="34" charset="0"/>
              </a:rPr>
              <a:t>xs</a:t>
            </a:r>
            <a:r>
              <a:rPr lang="sr-Latn-RS" dirty="0">
                <a:solidFill>
                  <a:srgbClr val="FFFF00"/>
                </a:solidFill>
                <a:latin typeface="Calibri" pitchFamily="34" charset="0"/>
              </a:rPr>
              <a:t> </a:t>
            </a:r>
            <a:r>
              <a:rPr lang="sr-Latn-RS" dirty="0">
                <a:solidFill>
                  <a:schemeClr val="tx1"/>
                </a:solidFill>
                <a:latin typeface="Calibri" pitchFamily="34" charset="0"/>
              </a:rPr>
              <a:t>(za mobilne telephone</a:t>
            </a:r>
            <a:r>
              <a:rPr lang="en-US" dirty="0">
                <a:solidFill>
                  <a:schemeClr val="tx1"/>
                </a:solidFill>
                <a:latin typeface="Calibri" pitchFamily="34" charset="0"/>
              </a:rPr>
              <a:t> &lt;768px</a:t>
            </a:r>
            <a:r>
              <a:rPr lang="sr-Latn-RS" dirty="0">
                <a:solidFill>
                  <a:schemeClr val="tx1"/>
                </a:solidFill>
                <a:latin typeface="Calibri" pitchFamily="34" charset="0"/>
              </a:rPr>
              <a:t>)</a:t>
            </a:r>
          </a:p>
          <a:p>
            <a:pPr lvl="1"/>
            <a:r>
              <a:rPr lang="sr-Latn-RS" dirty="0">
                <a:solidFill>
                  <a:srgbClr val="FF0000"/>
                </a:solidFill>
                <a:latin typeface="Calibri" pitchFamily="34" charset="0"/>
              </a:rPr>
              <a:t>sm</a:t>
            </a:r>
            <a:r>
              <a:rPr lang="sr-Latn-RS" dirty="0">
                <a:solidFill>
                  <a:schemeClr val="tx1"/>
                </a:solidFill>
                <a:latin typeface="Calibri" pitchFamily="34" charset="0"/>
              </a:rPr>
              <a:t> (za tablet uređaje</a:t>
            </a:r>
            <a:r>
              <a:rPr lang="en-US" dirty="0">
                <a:solidFill>
                  <a:schemeClr val="tx1"/>
                </a:solidFill>
                <a:latin typeface="Calibri" pitchFamily="34" charset="0"/>
              </a:rPr>
              <a:t> &gt;=768px</a:t>
            </a:r>
            <a:r>
              <a:rPr lang="sr-Latn-RS" dirty="0">
                <a:solidFill>
                  <a:schemeClr val="tx1"/>
                </a:solidFill>
                <a:latin typeface="Calibri" pitchFamily="34" charset="0"/>
              </a:rPr>
              <a:t>)</a:t>
            </a:r>
          </a:p>
          <a:p>
            <a:pPr lvl="1"/>
            <a:r>
              <a:rPr lang="sr-Latn-RS" dirty="0">
                <a:solidFill>
                  <a:srgbClr val="FF0000"/>
                </a:solidFill>
                <a:latin typeface="Calibri" pitchFamily="34" charset="0"/>
              </a:rPr>
              <a:t>md </a:t>
            </a:r>
            <a:r>
              <a:rPr lang="sr-Latn-RS" dirty="0">
                <a:solidFill>
                  <a:schemeClr val="tx1"/>
                </a:solidFill>
                <a:latin typeface="Calibri" pitchFamily="34" charset="0"/>
              </a:rPr>
              <a:t>(za desktop uređaje</a:t>
            </a:r>
            <a:r>
              <a:rPr lang="en-US" dirty="0">
                <a:solidFill>
                  <a:schemeClr val="tx1"/>
                </a:solidFill>
                <a:latin typeface="Calibri" pitchFamily="34" charset="0"/>
              </a:rPr>
              <a:t> &gt;=992px</a:t>
            </a:r>
            <a:r>
              <a:rPr lang="sr-Latn-RS" dirty="0">
                <a:solidFill>
                  <a:schemeClr val="tx1"/>
                </a:solidFill>
                <a:latin typeface="Calibri" pitchFamily="34" charset="0"/>
              </a:rPr>
              <a:t>)</a:t>
            </a:r>
          </a:p>
          <a:p>
            <a:pPr lvl="1"/>
            <a:r>
              <a:rPr lang="sr-Latn-RS" dirty="0">
                <a:solidFill>
                  <a:srgbClr val="FF0000"/>
                </a:solidFill>
                <a:latin typeface="Calibri" pitchFamily="34" charset="0"/>
              </a:rPr>
              <a:t>lg</a:t>
            </a:r>
            <a:r>
              <a:rPr lang="sr-Latn-RS" dirty="0">
                <a:solidFill>
                  <a:schemeClr val="tx1"/>
                </a:solidFill>
                <a:latin typeface="Calibri" pitchFamily="34" charset="0"/>
              </a:rPr>
              <a:t> (za veće desktop uređaje</a:t>
            </a:r>
            <a:r>
              <a:rPr lang="en-US" dirty="0">
                <a:solidFill>
                  <a:schemeClr val="tx1"/>
                </a:solidFill>
                <a:latin typeface="Calibri" pitchFamily="34" charset="0"/>
              </a:rPr>
              <a:t> &gt;=1200px</a:t>
            </a:r>
            <a:r>
              <a:rPr lang="sr-Latn-RS" dirty="0">
                <a:solidFill>
                  <a:schemeClr val="tx1"/>
                </a:solidFill>
                <a:latin typeface="Calibri" pitchFamily="34" charset="0"/>
              </a:rPr>
              <a:t>)</a:t>
            </a:r>
          </a:p>
          <a:p>
            <a:pPr marL="9525" lvl="1" indent="-9525"/>
            <a:r>
              <a:rPr lang="sr-Latn-RS" dirty="0">
                <a:solidFill>
                  <a:schemeClr val="tx1"/>
                </a:solidFill>
                <a:latin typeface="Calibri" pitchFamily="34" charset="0"/>
              </a:rPr>
              <a:t>    Klase se međusobno mogu kombinovati </a:t>
            </a:r>
          </a:p>
          <a:p>
            <a:pPr lvl="1"/>
            <a:endParaRPr lang="sr-Latn-RS" dirty="0">
              <a:latin typeface="Calibri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4000" y="76201"/>
            <a:ext cx="8839200" cy="914400"/>
          </a:xfrm>
        </p:spPr>
        <p:txBody>
          <a:bodyPr>
            <a:normAutofit/>
          </a:bodyPr>
          <a:lstStyle/>
          <a:p>
            <a:r>
              <a:rPr dirty="0">
                <a:latin typeface="Calibri" pitchFamily="34" charset="0"/>
              </a:rPr>
              <a:t>1 </a:t>
            </a:r>
            <a:r>
              <a:rPr lang="sr-Latn-RS" dirty="0">
                <a:latin typeface="Calibri" pitchFamily="34" charset="0"/>
              </a:rPr>
              <a:t>DAN –</a:t>
            </a:r>
            <a:r>
              <a:rPr dirty="0">
                <a:latin typeface="Calibri" pitchFamily="34" charset="0"/>
              </a:rPr>
              <a:t> Bootstrap 3</a:t>
            </a:r>
            <a:r>
              <a:rPr lang="en-US" dirty="0">
                <a:latin typeface="Calibri" pitchFamily="34" charset="0"/>
              </a:rPr>
              <a:t> </a:t>
            </a:r>
            <a:r>
              <a:rPr lang="sr-Latn-RS" dirty="0">
                <a:solidFill>
                  <a:srgbClr val="FF0000"/>
                </a:solidFill>
                <a:latin typeface="Calibri" pitchFamily="34" charset="0"/>
              </a:rPr>
              <a:t>Grid</a:t>
            </a:r>
            <a:endParaRPr lang="en-US" dirty="0">
              <a:solidFill>
                <a:srgbClr val="FF0000"/>
              </a:solidFill>
              <a:latin typeface="Calibri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81200" y="4800600"/>
            <a:ext cx="82296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0" y="1295400"/>
            <a:ext cx="9067800" cy="5257800"/>
          </a:xfrm>
        </p:spPr>
        <p:txBody>
          <a:bodyPr>
            <a:normAutofit/>
          </a:bodyPr>
          <a:lstStyle/>
          <a:p>
            <a:r>
              <a:rPr lang="sr-Latn-RS" sz="2400" dirty="0">
                <a:latin typeface="Calibri" pitchFamily="34" charset="0"/>
                <a:cs typeface="Courier New" pitchFamily="49" charset="0"/>
              </a:rPr>
              <a:t>Grid struktura se definiše ovako:</a:t>
            </a:r>
          </a:p>
          <a:p>
            <a:pPr>
              <a:buNone/>
            </a:pPr>
            <a:endParaRPr lang="sr-Latn-RS" sz="2000" dirty="0">
              <a:latin typeface="Calibri" pitchFamily="34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&lt;div class="row"&gt;</a:t>
            </a:r>
            <a:r>
              <a:rPr lang="sr-Latn-R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sr-Latn-RS" sz="2000" b="1" dirty="0">
                <a:latin typeface="Courier New" pitchFamily="49" charset="0"/>
                <a:cs typeface="Courier New" pitchFamily="49" charset="0"/>
              </a:rPr>
              <a:t>- uvek prvo definišemo red</a:t>
            </a:r>
            <a:br>
              <a:rPr lang="en-US" sz="2000" b="1" dirty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 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 &lt;div class="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col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-*-*"&gt;&lt;/div&gt;</a:t>
            </a:r>
            <a:r>
              <a:rPr lang="sr-Latn-R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sr-Latn-RS" sz="2000" b="1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 zatim definisemo broj kolona</a:t>
            </a:r>
            <a:br>
              <a:rPr lang="en-US" sz="2000" b="1" dirty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&lt;/div&gt;</a:t>
            </a:r>
            <a:b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&lt;div class="row"&gt;</a:t>
            </a:r>
            <a:b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  &lt;div class="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col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-*-*"&gt;&lt;/div&gt;</a:t>
            </a:r>
            <a:b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  &lt;div class="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col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-*-*"&gt;&lt;/div&gt;</a:t>
            </a:r>
            <a:b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  &lt;div class="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col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-*-*"&gt;&lt;/div&gt;</a:t>
            </a:r>
            <a:b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&lt;/div&gt;</a:t>
            </a:r>
            <a:b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&lt;div class="row"&gt;</a:t>
            </a:r>
            <a:b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  ...</a:t>
            </a:r>
            <a:endParaRPr lang="sr-Latn-RS" sz="20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&lt;/div&gt;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00200" y="1"/>
            <a:ext cx="8439150" cy="1690689"/>
          </a:xfrm>
        </p:spPr>
        <p:txBody>
          <a:bodyPr>
            <a:normAutofit/>
          </a:bodyPr>
          <a:lstStyle/>
          <a:p>
            <a:r>
              <a:rPr dirty="0">
                <a:latin typeface="Calibri" pitchFamily="34" charset="0"/>
              </a:rPr>
              <a:t>1 </a:t>
            </a:r>
            <a:r>
              <a:rPr lang="sr-Latn-RS" dirty="0">
                <a:latin typeface="Calibri" pitchFamily="34" charset="0"/>
              </a:rPr>
              <a:t>DAN –</a:t>
            </a:r>
            <a:r>
              <a:rPr dirty="0">
                <a:latin typeface="Calibri" pitchFamily="34" charset="0"/>
              </a:rPr>
              <a:t> Bootstrap 3</a:t>
            </a:r>
            <a:br>
              <a:rPr dirty="0">
                <a:latin typeface="Calibri" pitchFamily="34" charset="0"/>
              </a:rPr>
            </a:br>
            <a:r>
              <a:rPr lang="sr-Latn-RS" dirty="0">
                <a:latin typeface="Calibri" pitchFamily="34" charset="0"/>
              </a:rPr>
              <a:t>Grid struktura</a:t>
            </a:r>
            <a:br>
              <a:rPr lang="en-US" dirty="0">
                <a:latin typeface="Calibri" pitchFamily="34" charset="0"/>
              </a:rPr>
            </a:br>
            <a:endParaRPr lang="en-US" dirty="0">
              <a:latin typeface="Calibri" pitchFamily="34" charset="0"/>
            </a:endParaRP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</TotalTime>
  <Words>1143</Words>
  <Application>Microsoft Office PowerPoint</Application>
  <PresentationFormat>Widescreen</PresentationFormat>
  <Paragraphs>199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Courier New</vt:lpstr>
      <vt:lpstr>Wingdings</vt:lpstr>
      <vt:lpstr>Office Theme</vt:lpstr>
      <vt:lpstr>1 DAN – Bootstrap 3 Uvod</vt:lpstr>
      <vt:lpstr>1 DAN – Bootstrap 3 Uvod (2)</vt:lpstr>
      <vt:lpstr>1 DAN – Bootstrap 3 Prva web stranica </vt:lpstr>
      <vt:lpstr>PowerPoint Presentation</vt:lpstr>
      <vt:lpstr>PowerPoint Presentation</vt:lpstr>
      <vt:lpstr>PowerPoint Presentation</vt:lpstr>
      <vt:lpstr>PowerPoint Presentation</vt:lpstr>
      <vt:lpstr>1 DAN – Bootstrap 3 Grid</vt:lpstr>
      <vt:lpstr>1 DAN – Bootstrap 3 Grid struktura </vt:lpstr>
      <vt:lpstr>1 DAN – Bootstrap 3 Grid struktura (2)</vt:lpstr>
      <vt:lpstr>PowerPoint Presentation</vt:lpstr>
      <vt:lpstr>1 DAN – Bootstrap 3 Tipografija</vt:lpstr>
      <vt:lpstr>1 DAN – Bootstrap 3 Tipografija (2)</vt:lpstr>
      <vt:lpstr>PowerPoint Presentation</vt:lpstr>
      <vt:lpstr>1 DAN – Bootstrap 3 Tipografija (3)</vt:lpstr>
      <vt:lpstr>1 DAN – Bootstrap 3 Tabele</vt:lpstr>
      <vt:lpstr>1 DAN – Bootstrap 3 Tabele (1)  </vt:lpstr>
      <vt:lpstr>1 DAN – Bootstrap 3 Slike</vt:lpstr>
      <vt:lpstr>1 DAN – Bootstrap 3 Slike (2)</vt:lpstr>
      <vt:lpstr>PowerPoint Presentation</vt:lpstr>
      <vt:lpstr>1 DAN – Bootstrap 3 Alerti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 DAN – Bootstrap 3 Uvod</dc:title>
  <dc:creator>Suzana</dc:creator>
  <cp:lastModifiedBy>Suzana</cp:lastModifiedBy>
  <cp:revision>1</cp:revision>
  <dcterms:created xsi:type="dcterms:W3CDTF">2018-11-26T20:29:27Z</dcterms:created>
  <dcterms:modified xsi:type="dcterms:W3CDTF">2018-11-26T20:30:48Z</dcterms:modified>
</cp:coreProperties>
</file>