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7" r:id="rId2"/>
    <p:sldId id="258" r:id="rId3"/>
    <p:sldId id="259" r:id="rId4"/>
    <p:sldId id="260" r:id="rId5"/>
    <p:sldId id="261" r:id="rId6"/>
    <p:sldId id="262" r:id="rId7"/>
    <p:sldId id="271" r:id="rId8"/>
    <p:sldId id="263" r:id="rId9"/>
    <p:sldId id="264" r:id="rId10"/>
    <p:sldId id="265" r:id="rId11"/>
    <p:sldId id="296" r:id="rId12"/>
    <p:sldId id="266" r:id="rId13"/>
    <p:sldId id="297" r:id="rId14"/>
    <p:sldId id="267" r:id="rId15"/>
    <p:sldId id="298" r:id="rId16"/>
    <p:sldId id="268" r:id="rId17"/>
    <p:sldId id="299" r:id="rId18"/>
    <p:sldId id="269" r:id="rId19"/>
    <p:sldId id="300" r:id="rId20"/>
    <p:sldId id="272" r:id="rId21"/>
    <p:sldId id="303" r:id="rId22"/>
    <p:sldId id="273" r:id="rId23"/>
    <p:sldId id="274" r:id="rId24"/>
    <p:sldId id="30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0BFCD-4EA3-4340-8BD1-92E09643583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6BA2A-80B1-43CA-87F8-EC992482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6971B9-FC87-4A4E-A408-7ED9B04FE4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367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6564-FD20-4250-A479-9F607DEC0873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10C1-7F7B-42D3-8C16-FBF2F22BDF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34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6564-FD20-4250-A479-9F607DEC0873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10C1-7F7B-42D3-8C16-FBF2F22BDF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4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6564-FD20-4250-A479-9F607DEC0873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10C1-7F7B-42D3-8C16-FBF2F22BDF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2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6564-FD20-4250-A479-9F607DEC0873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10C1-7F7B-42D3-8C16-FBF2F22BDF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2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6564-FD20-4250-A479-9F607DEC0873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10C1-7F7B-42D3-8C16-FBF2F22BDF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42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6564-FD20-4250-A479-9F607DEC0873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10C1-7F7B-42D3-8C16-FBF2F22BDF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6564-FD20-4250-A479-9F607DEC0873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10C1-7F7B-42D3-8C16-FBF2F22BDF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1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6564-FD20-4250-A479-9F607DEC0873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10C1-7F7B-42D3-8C16-FBF2F22BDF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6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6564-FD20-4250-A479-9F607DEC0873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10C1-7F7B-42D3-8C16-FBF2F22BDF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9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6564-FD20-4250-A479-9F607DEC0873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10C1-7F7B-42D3-8C16-FBF2F22BDF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7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6564-FD20-4250-A479-9F607DEC0873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FF0C10C1-7F7B-42D3-8C16-FBF2F22BDF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676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3C46564-FD20-4250-A479-9F607DEC0873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0C10C1-7F7B-42D3-8C16-FBF2F22BDFC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467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066800"/>
            <a:ext cx="7851648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JQUERY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438400"/>
            <a:ext cx="7854696" cy="254273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sr-Latn-RS" dirty="0"/>
              <a:t>Sadržaj kursa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U</a:t>
            </a:r>
            <a:r>
              <a:rPr lang="sr-Latn-RS" dirty="0"/>
              <a:t>vod u jQuery</a:t>
            </a:r>
          </a:p>
          <a:p>
            <a:pPr marL="514350" indent="-514350" algn="l">
              <a:buFont typeface="+mj-lt"/>
              <a:buAutoNum type="arabicPeriod"/>
            </a:pPr>
            <a:r>
              <a:rPr lang="sr-Latn-RS" dirty="0"/>
              <a:t>jQuery selektori</a:t>
            </a:r>
          </a:p>
          <a:p>
            <a:pPr marL="514350" indent="-514350" algn="l">
              <a:buFont typeface="+mj-lt"/>
              <a:buAutoNum type="arabicPeriod"/>
            </a:pPr>
            <a:r>
              <a:rPr lang="sr-Latn-RS" dirty="0"/>
              <a:t>Interakcija sa DOM </a:t>
            </a:r>
          </a:p>
          <a:p>
            <a:pPr marL="514350" indent="-514350" algn="l">
              <a:buFont typeface="+mj-lt"/>
              <a:buAutoNum type="arabicPeriod"/>
            </a:pPr>
            <a:r>
              <a:rPr lang="sr-Latn-RS" dirty="0"/>
              <a:t>Upravljanje događajima</a:t>
            </a:r>
          </a:p>
          <a:p>
            <a:pPr marL="514350" indent="-514350" algn="l">
              <a:buFont typeface="+mj-lt"/>
              <a:buAutoNum type="arabicPeriod"/>
            </a:pPr>
            <a:r>
              <a:rPr lang="sr-Latn-RS" dirty="0"/>
              <a:t>Uvod u animacije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09800" y="304800"/>
            <a:ext cx="7851648" cy="1600200"/>
          </a:xfrm>
        </p:spPr>
        <p:txBody>
          <a:bodyPr>
            <a:normAutofit/>
          </a:bodyPr>
          <a:lstStyle/>
          <a:p>
            <a:pPr algn="ctr"/>
            <a:r>
              <a:rPr lang="sr-Latn-RS" sz="3600" dirty="0"/>
              <a:t>2. jQuery selektori</a:t>
            </a:r>
            <a:r>
              <a:rPr lang="sr-Latn-RS" sz="4400" dirty="0"/>
              <a:t/>
            </a:r>
            <a:br>
              <a:rPr lang="sr-Latn-RS" sz="4400" dirty="0"/>
            </a:br>
            <a:r>
              <a:rPr lang="sr-Latn-RS" sz="4900" dirty="0"/>
              <a:t>Selektovanje po tag imenu</a:t>
            </a:r>
            <a:endParaRPr lang="en-US" sz="49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09800" y="2057400"/>
            <a:ext cx="7854696" cy="4343400"/>
          </a:xfrm>
        </p:spPr>
        <p:txBody>
          <a:bodyPr>
            <a:normAutofit lnSpcReduction="10000"/>
          </a:bodyPr>
          <a:lstStyle/>
          <a:p>
            <a:pPr algn="ctr"/>
            <a:r>
              <a:rPr lang="sr-Latn-RS" sz="3000" dirty="0">
                <a:solidFill>
                  <a:srgbClr val="FFFF00"/>
                </a:solidFill>
              </a:rPr>
              <a:t>$(‘p’) </a:t>
            </a:r>
          </a:p>
          <a:p>
            <a:pPr algn="ctr"/>
            <a:r>
              <a:rPr lang="sr-Latn-RS" dirty="0"/>
              <a:t>(selektuje sve &lt;p&gt; elemente)</a:t>
            </a:r>
          </a:p>
          <a:p>
            <a:pPr algn="ctr"/>
            <a:r>
              <a:rPr lang="sr-Latn-RS" sz="3000" dirty="0">
                <a:solidFill>
                  <a:srgbClr val="FFFF00"/>
                </a:solidFill>
              </a:rPr>
              <a:t>$(‘a’)</a:t>
            </a:r>
          </a:p>
          <a:p>
            <a:pPr algn="ctr"/>
            <a:r>
              <a:rPr lang="sr-Latn-RS" dirty="0"/>
              <a:t>(selektuje sve &lt;a&gt; elemente)</a:t>
            </a:r>
          </a:p>
          <a:p>
            <a:pPr algn="ctr"/>
            <a:r>
              <a:rPr lang="sr-Latn-RS" sz="3000" dirty="0">
                <a:solidFill>
                  <a:srgbClr val="FFFF00"/>
                </a:solidFill>
              </a:rPr>
              <a:t>$(‘p,a,span’)</a:t>
            </a:r>
          </a:p>
          <a:p>
            <a:pPr algn="ctr"/>
            <a:r>
              <a:rPr lang="sr-Latn-RS" dirty="0"/>
              <a:t>(selektuje sve &lt;p&gt;,&lt;a&gt; i &lt;span&gt; elemente)</a:t>
            </a:r>
          </a:p>
          <a:p>
            <a:pPr algn="ctr"/>
            <a:r>
              <a:rPr lang="sr-Latn-RS" sz="3200" dirty="0">
                <a:solidFill>
                  <a:srgbClr val="FFFF00"/>
                </a:solidFill>
              </a:rPr>
              <a:t>$(‘table tr’)</a:t>
            </a:r>
          </a:p>
          <a:p>
            <a:pPr algn="ctr"/>
            <a:r>
              <a:rPr lang="sr-Latn-RS" dirty="0"/>
              <a:t>(ovo je selektor roditelj dete i selektovaće sve &lt;tr&gt; elemente  u elementu &lt;table&gt;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61553" y="3152503"/>
            <a:ext cx="11621589" cy="2715064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Primer :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SelektovanjePoTagu.html</a:t>
            </a:r>
          </a:p>
          <a:p>
            <a:pPr algn="l"/>
            <a:endParaRPr lang="en-US" dirty="0">
              <a:solidFill>
                <a:srgbClr val="FFFF00"/>
              </a:solidFill>
            </a:endParaRPr>
          </a:p>
          <a:p>
            <a:pPr algn="l"/>
            <a:r>
              <a:rPr lang="en-US" dirty="0" err="1">
                <a:solidFill>
                  <a:srgbClr val="FFC000"/>
                </a:solidFill>
              </a:rPr>
              <a:t>Ve</a:t>
            </a:r>
            <a:r>
              <a:rPr lang="sr-Latn-RS" dirty="0">
                <a:solidFill>
                  <a:srgbClr val="FFC000"/>
                </a:solidFill>
              </a:rPr>
              <a:t>žba 1</a:t>
            </a:r>
            <a:r>
              <a:rPr lang="en-US" dirty="0">
                <a:solidFill>
                  <a:srgbClr val="FFC000"/>
                </a:solidFill>
              </a:rPr>
              <a:t>:</a:t>
            </a:r>
            <a:r>
              <a:rPr lang="sr-Latn-RS" dirty="0">
                <a:solidFill>
                  <a:srgbClr val="FFC000"/>
                </a:solidFill>
              </a:rPr>
              <a:t> </a:t>
            </a:r>
            <a:r>
              <a:rPr lang="en-US" dirty="0" err="1"/>
              <a:t>Izbroj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div </a:t>
            </a:r>
            <a:r>
              <a:rPr lang="en-US" dirty="0" err="1"/>
              <a:t>i</a:t>
            </a:r>
            <a:r>
              <a:rPr lang="en-US" dirty="0"/>
              <a:t> span </a:t>
            </a:r>
            <a:r>
              <a:rPr lang="en-US" dirty="0" err="1"/>
              <a:t>tagove</a:t>
            </a:r>
            <a:r>
              <a:rPr lang="sr-Latn-RS" dirty="0"/>
              <a:t> na strani  i prikaži koristeći alert metodu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209800" y="304800"/>
            <a:ext cx="7851648" cy="16002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 fontScale="92500" lnSpcReduction="2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sr-Latn-RS" sz="36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2. jQuery selektori</a:t>
            </a:r>
            <a:r>
              <a:rPr lang="sr-Latn-RS" sz="44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/>
            </a:r>
            <a:br>
              <a:rPr lang="sr-Latn-RS" sz="44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</a:br>
            <a:r>
              <a:rPr lang="sr-Latn-RS" sz="49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Selektovanje po tag imenu</a:t>
            </a:r>
            <a:endParaRPr lang="en-US" sz="4900" b="1" dirty="0">
              <a:solidFill>
                <a:srgbClr val="0BD0D9">
                  <a:tint val="90000"/>
                  <a:satMod val="120000"/>
                </a:srgb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Calibri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49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Primer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57400" y="3228536"/>
            <a:ext cx="7854696" cy="248646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- </a:t>
            </a:r>
            <a:r>
              <a:rPr lang="sr-Latn-RS" dirty="0"/>
              <a:t>Ovde koristimo # karakter kao što se koristi  za selektor u CSS-u</a:t>
            </a:r>
          </a:p>
          <a:p>
            <a:pPr algn="ctr"/>
            <a:r>
              <a:rPr lang="sr-Latn-RS" sz="3000" dirty="0">
                <a:solidFill>
                  <a:srgbClr val="FFFF00"/>
                </a:solidFill>
              </a:rPr>
              <a:t>$(‘#mojID’)</a:t>
            </a:r>
          </a:p>
          <a:p>
            <a:pPr algn="ctr"/>
            <a:r>
              <a:rPr lang="sr-Latn-RS" dirty="0"/>
              <a:t>(selektuje mojID u npr </a:t>
            </a:r>
            <a:r>
              <a:rPr lang="en-US" dirty="0"/>
              <a:t>)</a:t>
            </a:r>
            <a:endParaRPr lang="sr-Latn-RS" dirty="0"/>
          </a:p>
          <a:p>
            <a:pPr algn="ctr"/>
            <a:r>
              <a:rPr lang="sr-Latn-RS" dirty="0"/>
              <a:t>&lt;p id=“mojID&gt;Neki tekst&lt;</a:t>
            </a:r>
            <a:r>
              <a:rPr lang="en-US" dirty="0"/>
              <a:t>/p&gt;</a:t>
            </a:r>
          </a:p>
        </p:txBody>
      </p:sp>
      <p:sp>
        <p:nvSpPr>
          <p:cNvPr id="6" name="Title 3"/>
          <p:cNvSpPr>
            <a:spLocks noGrp="1"/>
          </p:cNvSpPr>
          <p:nvPr>
            <p:ph type="ctrTitle"/>
          </p:nvPr>
        </p:nvSpPr>
        <p:spPr>
          <a:xfrm>
            <a:off x="2057400" y="30480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sr-Latn-RS" sz="3600" dirty="0"/>
              <a:t>2. jQuery selektori</a:t>
            </a:r>
            <a:r>
              <a:rPr lang="sr-Latn-RS" sz="4400" dirty="0"/>
              <a:t/>
            </a:r>
            <a:br>
              <a:rPr lang="sr-Latn-RS" sz="4400" dirty="0"/>
            </a:br>
            <a:r>
              <a:rPr lang="sr-Latn-RS" sz="4900" dirty="0"/>
              <a:t>Selektovanje po ID </a:t>
            </a:r>
            <a:endParaRPr lang="en-US" sz="4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3600" y="2133600"/>
            <a:ext cx="7854696" cy="2715064"/>
          </a:xfrm>
        </p:spPr>
        <p:txBody>
          <a:bodyPr>
            <a:normAutofit lnSpcReduction="10000"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Primer :</a:t>
            </a:r>
          </a:p>
          <a:p>
            <a:pPr algn="l"/>
            <a:r>
              <a:rPr lang="en-US" dirty="0" err="1">
                <a:solidFill>
                  <a:srgbClr val="FFFF00"/>
                </a:solidFill>
              </a:rPr>
              <a:t>SelektovanjePo</a:t>
            </a:r>
            <a:r>
              <a:rPr lang="sr-Latn-RS" dirty="0">
                <a:solidFill>
                  <a:srgbClr val="FFFF00"/>
                </a:solidFill>
              </a:rPr>
              <a:t>ID</a:t>
            </a:r>
            <a:r>
              <a:rPr lang="en-US" dirty="0">
                <a:solidFill>
                  <a:srgbClr val="FFFF00"/>
                </a:solidFill>
              </a:rPr>
              <a:t>.html</a:t>
            </a:r>
          </a:p>
          <a:p>
            <a:pPr algn="l"/>
            <a:endParaRPr lang="en-US" dirty="0">
              <a:solidFill>
                <a:srgbClr val="FFFF00"/>
              </a:solidFill>
            </a:endParaRPr>
          </a:p>
          <a:p>
            <a:pPr algn="l"/>
            <a:r>
              <a:rPr lang="en-US" dirty="0" err="1">
                <a:solidFill>
                  <a:srgbClr val="FFC000"/>
                </a:solidFill>
              </a:rPr>
              <a:t>Ve</a:t>
            </a:r>
            <a:r>
              <a:rPr lang="sr-Latn-RS" dirty="0">
                <a:solidFill>
                  <a:srgbClr val="FFC000"/>
                </a:solidFill>
              </a:rPr>
              <a:t>žba 2</a:t>
            </a:r>
            <a:r>
              <a:rPr lang="en-US" dirty="0">
                <a:solidFill>
                  <a:srgbClr val="FFC000"/>
                </a:solidFill>
              </a:rPr>
              <a:t>:</a:t>
            </a:r>
            <a:r>
              <a:rPr lang="sr-Latn-RS" dirty="0">
                <a:solidFill>
                  <a:srgbClr val="FFC000"/>
                </a:solidFill>
              </a:rPr>
              <a:t> </a:t>
            </a:r>
            <a:r>
              <a:rPr lang="en-US" dirty="0" err="1"/>
              <a:t>Prikaži</a:t>
            </a:r>
            <a:r>
              <a:rPr lang="en-US" dirty="0"/>
              <a:t> </a:t>
            </a:r>
            <a:r>
              <a:rPr lang="en-US" dirty="0" err="1"/>
              <a:t>ceo</a:t>
            </a:r>
            <a:r>
              <a:rPr lang="en-US" dirty="0"/>
              <a:t> HTML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ID </a:t>
            </a:r>
            <a:r>
              <a:rPr lang="en-US" dirty="0" err="1"/>
              <a:t>CommentsTextBox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ofarbaj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 u </a:t>
            </a:r>
            <a:r>
              <a:rPr lang="en-US" dirty="0" err="1"/>
              <a:t>zelenu</a:t>
            </a:r>
            <a:r>
              <a:rPr lang="en-US" dirty="0"/>
              <a:t> </a:t>
            </a:r>
            <a:r>
              <a:rPr lang="en-US" dirty="0" err="1"/>
              <a:t>boju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209800" y="304800"/>
            <a:ext cx="7851648" cy="16002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 fontScale="92500" lnSpcReduction="2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algn="ctr">
              <a:spcBef>
                <a:spcPct val="0"/>
              </a:spcBef>
            </a:pPr>
            <a:r>
              <a:rPr lang="sr-Latn-RS" sz="36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2. jQuery selektori</a:t>
            </a:r>
            <a:r>
              <a:rPr lang="sr-Latn-RS" sz="44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/>
            </a:r>
            <a:br>
              <a:rPr lang="sr-Latn-RS" sz="44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</a:br>
            <a:r>
              <a:rPr lang="sr-Latn-RS" sz="49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Selektovanje po ID</a:t>
            </a:r>
            <a:endParaRPr lang="en-US" sz="4900" b="1" dirty="0">
              <a:solidFill>
                <a:srgbClr val="0BD0D9">
                  <a:tint val="90000"/>
                  <a:satMod val="120000"/>
                </a:srgb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Calibri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49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Primer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3600" y="1524000"/>
            <a:ext cx="7854696" cy="5334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- </a:t>
            </a:r>
            <a:r>
              <a:rPr lang="sr-Latn-RS" dirty="0"/>
              <a:t>Ovde koristimo </a:t>
            </a:r>
            <a:r>
              <a:rPr lang="en-US" dirty="0"/>
              <a:t>. (</a:t>
            </a:r>
            <a:r>
              <a:rPr lang="en-US" dirty="0" err="1"/>
              <a:t>ta</a:t>
            </a:r>
            <a:r>
              <a:rPr lang="sr-Latn-RS" dirty="0"/>
              <a:t>čku) karakter kao što se koristi  za selektor u CSS-u</a:t>
            </a:r>
          </a:p>
          <a:p>
            <a:pPr algn="ctr"/>
            <a:r>
              <a:rPr lang="sr-Latn-RS" sz="3000" dirty="0">
                <a:solidFill>
                  <a:srgbClr val="FFFF00"/>
                </a:solidFill>
              </a:rPr>
              <a:t>$(‘.mojaKlasa’)</a:t>
            </a:r>
          </a:p>
          <a:p>
            <a:pPr algn="ctr"/>
            <a:r>
              <a:rPr lang="sr-Latn-RS" dirty="0"/>
              <a:t>selektuje mojaKlasa u npr </a:t>
            </a:r>
          </a:p>
          <a:p>
            <a:pPr algn="ctr"/>
            <a:r>
              <a:rPr lang="sr-Latn-RS" dirty="0"/>
              <a:t>&lt;p class=“mojaKlasa&gt;Neki tekst&lt;</a:t>
            </a:r>
            <a:r>
              <a:rPr lang="en-US" dirty="0"/>
              <a:t>/p&gt;</a:t>
            </a:r>
            <a:endParaRPr lang="sr-Latn-RS" dirty="0"/>
          </a:p>
          <a:p>
            <a:pPr algn="ctr"/>
            <a:endParaRPr lang="sr-Latn-RS" dirty="0"/>
          </a:p>
          <a:p>
            <a:pPr algn="ctr"/>
            <a:r>
              <a:rPr lang="sr-Latn-RS" sz="3000" dirty="0">
                <a:solidFill>
                  <a:srgbClr val="FFFF00"/>
                </a:solidFill>
              </a:rPr>
              <a:t>$(‘.mojaKlasa1,.mojaKlasa2’)</a:t>
            </a:r>
          </a:p>
          <a:p>
            <a:pPr algn="ctr"/>
            <a:r>
              <a:rPr lang="sr-Latn-RS" dirty="0"/>
              <a:t>selektuje sve elemente koji imaju jednu od </a:t>
            </a:r>
            <a:r>
              <a:rPr lang="sr-Latn-RS"/>
              <a:t>ove dve </a:t>
            </a:r>
            <a:r>
              <a:rPr lang="sr-Latn-RS" dirty="0"/>
              <a:t>klase</a:t>
            </a:r>
          </a:p>
          <a:p>
            <a:pPr algn="ctr"/>
            <a:endParaRPr lang="sr-Latn-RS" dirty="0"/>
          </a:p>
          <a:p>
            <a:pPr algn="l"/>
            <a:r>
              <a:rPr lang="sr-Latn-RS" dirty="0"/>
              <a:t>-Možemo da kombinujemo tag imena i class imena :</a:t>
            </a:r>
          </a:p>
          <a:p>
            <a:pPr algn="ctr"/>
            <a:r>
              <a:rPr lang="sr-Latn-RS" sz="3000" dirty="0">
                <a:solidFill>
                  <a:srgbClr val="FFFF00"/>
                </a:solidFill>
              </a:rPr>
              <a:t>$(‘a.mojaKlasa’)</a:t>
            </a:r>
          </a:p>
          <a:p>
            <a:pPr algn="ctr"/>
            <a:r>
              <a:rPr lang="sr-Latn-RS" dirty="0"/>
              <a:t>selektuje samo &lt;a&gt; tagove koji imaju klasu Moja Klasa</a:t>
            </a:r>
          </a:p>
          <a:p>
            <a:pPr algn="l"/>
            <a:endParaRPr lang="sr-Latn-RS" dirty="0"/>
          </a:p>
          <a:p>
            <a:pPr algn="ctr"/>
            <a:endParaRPr lang="sr-Latn-R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ctrTitle"/>
          </p:nvPr>
        </p:nvSpPr>
        <p:spPr>
          <a:xfrm>
            <a:off x="2057400" y="0"/>
            <a:ext cx="7851648" cy="1447800"/>
          </a:xfrm>
        </p:spPr>
        <p:txBody>
          <a:bodyPr>
            <a:normAutofit/>
          </a:bodyPr>
          <a:lstStyle/>
          <a:p>
            <a:pPr algn="ctr"/>
            <a:r>
              <a:rPr lang="sr-Latn-RS" sz="3600" dirty="0"/>
              <a:t>2. jQuery selektori</a:t>
            </a:r>
            <a:r>
              <a:rPr lang="sr-Latn-RS" sz="4400" dirty="0"/>
              <a:t/>
            </a:r>
            <a:br>
              <a:rPr lang="sr-Latn-RS" sz="4400" dirty="0"/>
            </a:br>
            <a:r>
              <a:rPr lang="sr-Latn-RS" sz="4900" dirty="0"/>
              <a:t>Selektovanje po </a:t>
            </a:r>
            <a:r>
              <a:rPr lang="en-US" sz="4900" dirty="0"/>
              <a:t>class </a:t>
            </a:r>
            <a:r>
              <a:rPr lang="en-US" sz="4900" dirty="0" err="1"/>
              <a:t>imenu</a:t>
            </a:r>
            <a:r>
              <a:rPr lang="sr-Latn-RS" sz="4900" dirty="0"/>
              <a:t> </a:t>
            </a:r>
            <a:endParaRPr lang="en-US" sz="49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3600" y="2133600"/>
            <a:ext cx="7854696" cy="2715064"/>
          </a:xfrm>
        </p:spPr>
        <p:txBody>
          <a:bodyPr>
            <a:normAutofit fontScale="77500" lnSpcReduction="20000"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Primer :</a:t>
            </a:r>
          </a:p>
          <a:p>
            <a:pPr algn="l"/>
            <a:r>
              <a:rPr lang="en-US" dirty="0" err="1">
                <a:solidFill>
                  <a:srgbClr val="FFFF00"/>
                </a:solidFill>
              </a:rPr>
              <a:t>SelektovanjePo</a:t>
            </a:r>
            <a:r>
              <a:rPr lang="sr-Latn-RS" dirty="0">
                <a:solidFill>
                  <a:srgbClr val="FFFF00"/>
                </a:solidFill>
              </a:rPr>
              <a:t>Class</a:t>
            </a:r>
            <a:r>
              <a:rPr lang="en-US" dirty="0">
                <a:solidFill>
                  <a:srgbClr val="FFFF00"/>
                </a:solidFill>
              </a:rPr>
              <a:t>.html</a:t>
            </a:r>
          </a:p>
          <a:p>
            <a:pPr algn="l"/>
            <a:endParaRPr lang="en-US" dirty="0">
              <a:solidFill>
                <a:srgbClr val="FFFF00"/>
              </a:solidFill>
            </a:endParaRPr>
          </a:p>
          <a:p>
            <a:pPr algn="l"/>
            <a:r>
              <a:rPr lang="en-US" dirty="0" err="1">
                <a:solidFill>
                  <a:srgbClr val="FFC000"/>
                </a:solidFill>
              </a:rPr>
              <a:t>Ve</a:t>
            </a:r>
            <a:r>
              <a:rPr lang="sr-Latn-RS" dirty="0">
                <a:solidFill>
                  <a:srgbClr val="FFC000"/>
                </a:solidFill>
              </a:rPr>
              <a:t>žba 3</a:t>
            </a:r>
            <a:r>
              <a:rPr lang="en-US" dirty="0">
                <a:solidFill>
                  <a:srgbClr val="FFC000"/>
                </a:solidFill>
              </a:rPr>
              <a:t>:</a:t>
            </a:r>
            <a:r>
              <a:rPr lang="sr-Latn-RS" dirty="0">
                <a:solidFill>
                  <a:srgbClr val="FFC000"/>
                </a:solidFill>
              </a:rPr>
              <a:t> </a:t>
            </a:r>
            <a:r>
              <a:rPr lang="en-US" dirty="0"/>
              <a:t> </a:t>
            </a:r>
            <a:r>
              <a:rPr lang="sr-Latn-RS" dirty="0"/>
              <a:t>S</a:t>
            </a:r>
            <a:r>
              <a:rPr lang="en-US" dirty="0" err="1"/>
              <a:t>elektuj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imenu</a:t>
            </a:r>
            <a:r>
              <a:rPr lang="en-US" dirty="0"/>
              <a:t> </a:t>
            </a:r>
            <a:r>
              <a:rPr lang="en-US" dirty="0" err="1"/>
              <a:t>BlueDiv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RedDiv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promeni</a:t>
            </a:r>
            <a:r>
              <a:rPr lang="en-US" dirty="0"/>
              <a:t> </a:t>
            </a:r>
            <a:r>
              <a:rPr lang="en-US" dirty="0" err="1"/>
              <a:t>ivice</a:t>
            </a:r>
            <a:r>
              <a:rPr lang="en-US" dirty="0"/>
              <a:t> </a:t>
            </a:r>
            <a:r>
              <a:rPr lang="en-US" dirty="0" err="1"/>
              <a:t>ovih</a:t>
            </a:r>
            <a:r>
              <a:rPr lang="en-US" dirty="0"/>
              <a:t> </a:t>
            </a:r>
            <a:r>
              <a:rPr lang="en-US" dirty="0" err="1"/>
              <a:t>elemenata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veli</a:t>
            </a:r>
            <a:r>
              <a:rPr lang="sr-Latn-RS" dirty="0"/>
              <a:t>č</a:t>
            </a:r>
            <a:r>
              <a:rPr lang="en-US" dirty="0" err="1"/>
              <a:t>inu</a:t>
            </a:r>
            <a:r>
              <a:rPr lang="en-US" dirty="0"/>
              <a:t> 5 </a:t>
            </a:r>
            <a:r>
              <a:rPr lang="en-US" dirty="0" err="1"/>
              <a:t>px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double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sr-Latn-RS" dirty="0" err="1"/>
              <a:t>ž</a:t>
            </a:r>
            <a:r>
              <a:rPr lang="en-US" dirty="0" err="1"/>
              <a:t>ute</a:t>
            </a:r>
            <a:r>
              <a:rPr lang="en-US" dirty="0"/>
              <a:t> </a:t>
            </a:r>
            <a:r>
              <a:rPr lang="en-US" dirty="0" err="1"/>
              <a:t>boje.Zatim</a:t>
            </a:r>
            <a:r>
              <a:rPr lang="en-US" dirty="0"/>
              <a:t> </a:t>
            </a:r>
            <a:r>
              <a:rPr lang="en-US" dirty="0" err="1"/>
              <a:t>povećaj</a:t>
            </a:r>
            <a:r>
              <a:rPr lang="en-US" dirty="0"/>
              <a:t> font </a:t>
            </a:r>
            <a:r>
              <a:rPr lang="en-US" dirty="0" err="1"/>
              <a:t>na</a:t>
            </a:r>
            <a:r>
              <a:rPr lang="en-US" dirty="0"/>
              <a:t> 16pt</a:t>
            </a:r>
            <a:r>
              <a:rPr lang="sr-Latn-R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ofarbaj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 </a:t>
            </a:r>
            <a:r>
              <a:rPr lang="en-US" dirty="0" err="1"/>
              <a:t>ovih</a:t>
            </a:r>
            <a:r>
              <a:rPr lang="en-US" dirty="0"/>
              <a:t> </a:t>
            </a:r>
            <a:r>
              <a:rPr lang="en-US" dirty="0" err="1"/>
              <a:t>elemenata</a:t>
            </a:r>
            <a:r>
              <a:rPr lang="en-US" dirty="0"/>
              <a:t> u </a:t>
            </a:r>
            <a:r>
              <a:rPr lang="sr-Latn-RS" dirty="0" err="1"/>
              <a:t>ž</a:t>
            </a:r>
            <a:r>
              <a:rPr lang="en-US" dirty="0" err="1"/>
              <a:t>utu</a:t>
            </a:r>
            <a:r>
              <a:rPr lang="en-US" dirty="0"/>
              <a:t> </a:t>
            </a:r>
            <a:r>
              <a:rPr lang="en-US" dirty="0" err="1"/>
              <a:t>boju</a:t>
            </a:r>
            <a:endParaRPr lang="en-US" dirty="0"/>
          </a:p>
          <a:p>
            <a:pPr algn="l"/>
            <a:r>
              <a:rPr lang="en-US" dirty="0"/>
              <a:t> </a:t>
            </a:r>
          </a:p>
          <a:p>
            <a:pPr algn="l"/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209800" y="304800"/>
            <a:ext cx="7851648" cy="16002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 fontScale="92500" lnSpcReduction="2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algn="ctr">
              <a:spcBef>
                <a:spcPct val="0"/>
              </a:spcBef>
            </a:pPr>
            <a:r>
              <a:rPr lang="sr-Latn-RS" sz="36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2. jQuery selektori</a:t>
            </a:r>
            <a:r>
              <a:rPr lang="sr-Latn-RS" sz="44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/>
            </a:r>
            <a:br>
              <a:rPr lang="sr-Latn-RS" sz="44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</a:br>
            <a:r>
              <a:rPr lang="sr-Latn-RS" sz="49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Selektovanje po class imenu</a:t>
            </a:r>
            <a:endParaRPr lang="en-US" sz="4900" b="1" dirty="0">
              <a:solidFill>
                <a:srgbClr val="0BD0D9">
                  <a:tint val="90000"/>
                  <a:satMod val="120000"/>
                </a:srgb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Calibri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49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Primer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3600" y="228600"/>
            <a:ext cx="7851648" cy="19050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4000" dirty="0"/>
              <a:t>2. jQuery selektori</a:t>
            </a:r>
            <a:r>
              <a:rPr lang="sr-Latn-RS" sz="4800" dirty="0"/>
              <a:t/>
            </a:r>
            <a:br>
              <a:rPr lang="sr-Latn-RS" sz="4800" dirty="0"/>
            </a:br>
            <a:r>
              <a:rPr lang="sr-Latn-RS" sz="4900" dirty="0"/>
              <a:t>Selektovanje po vrednosti atributa </a:t>
            </a:r>
            <a:endParaRPr lang="en-US" sz="49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09800" y="2209800"/>
            <a:ext cx="7854696" cy="4419600"/>
          </a:xfrm>
        </p:spPr>
        <p:txBody>
          <a:bodyPr>
            <a:normAutofit/>
          </a:bodyPr>
          <a:lstStyle/>
          <a:p>
            <a:pPr algn="l"/>
            <a:r>
              <a:rPr lang="sr-Latn-RS" dirty="0"/>
              <a:t>Ovde koristimo zagrade </a:t>
            </a:r>
            <a:r>
              <a:rPr lang="en-US" dirty="0" err="1"/>
              <a:t>gde</a:t>
            </a:r>
            <a:r>
              <a:rPr lang="en-US" dirty="0"/>
              <a:t> </a:t>
            </a:r>
            <a:r>
              <a:rPr lang="en-US" dirty="0" err="1"/>
              <a:t>zad</a:t>
            </a:r>
            <a:r>
              <a:rPr lang="sr-Latn-RS" dirty="0"/>
              <a:t>a</a:t>
            </a:r>
            <a:r>
              <a:rPr lang="en-US" dirty="0" err="1"/>
              <a:t>jemo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trazimo</a:t>
            </a:r>
            <a:r>
              <a:rPr lang="en-US" dirty="0"/>
              <a:t> [</a:t>
            </a:r>
            <a:r>
              <a:rPr lang="en-US" dirty="0" err="1"/>
              <a:t>atribut</a:t>
            </a:r>
            <a:r>
              <a:rPr lang="en-US" dirty="0"/>
              <a:t>]</a:t>
            </a:r>
          </a:p>
          <a:p>
            <a:pPr algn="l"/>
            <a:endParaRPr lang="en-US" dirty="0"/>
          </a:p>
          <a:p>
            <a:pPr algn="ctr"/>
            <a:r>
              <a:rPr lang="sr-Latn-RS" sz="3000" dirty="0">
                <a:solidFill>
                  <a:srgbClr val="FFFF00"/>
                </a:solidFill>
              </a:rPr>
              <a:t>$(‘</a:t>
            </a:r>
            <a:r>
              <a:rPr lang="en-US" sz="3000" dirty="0">
                <a:solidFill>
                  <a:srgbClr val="FFFF00"/>
                </a:solidFill>
              </a:rPr>
              <a:t>a[title]</a:t>
            </a:r>
            <a:r>
              <a:rPr lang="sr-Latn-RS" sz="3000" dirty="0">
                <a:solidFill>
                  <a:srgbClr val="FFFF00"/>
                </a:solidFill>
              </a:rPr>
              <a:t>’)</a:t>
            </a:r>
          </a:p>
          <a:p>
            <a:pPr algn="ctr"/>
            <a:r>
              <a:rPr lang="sr-Latn-RS" dirty="0"/>
              <a:t>selektuje </a:t>
            </a:r>
            <a:r>
              <a:rPr lang="en-US" dirty="0" err="1"/>
              <a:t>sve</a:t>
            </a:r>
            <a:r>
              <a:rPr lang="en-US" dirty="0"/>
              <a:t> &lt;a&gt; </a:t>
            </a:r>
            <a:r>
              <a:rPr lang="en-US" dirty="0" err="1"/>
              <a:t>tagove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title</a:t>
            </a:r>
          </a:p>
          <a:p>
            <a:pPr algn="ctr"/>
            <a:endParaRPr lang="sr-Latn-RS" dirty="0"/>
          </a:p>
          <a:p>
            <a:pPr algn="ctr"/>
            <a:r>
              <a:rPr lang="sr-Latn-RS" sz="3000" dirty="0">
                <a:solidFill>
                  <a:srgbClr val="FFFF00"/>
                </a:solidFill>
              </a:rPr>
              <a:t>$(‘</a:t>
            </a:r>
            <a:r>
              <a:rPr lang="en-US" sz="3000" dirty="0">
                <a:solidFill>
                  <a:srgbClr val="FFFF00"/>
                </a:solidFill>
              </a:rPr>
              <a:t>a[title=“</a:t>
            </a:r>
            <a:r>
              <a:rPr lang="en-US" sz="3000" dirty="0" err="1">
                <a:solidFill>
                  <a:srgbClr val="FFFF00"/>
                </a:solidFill>
              </a:rPr>
              <a:t>Programiranje</a:t>
            </a:r>
            <a:r>
              <a:rPr lang="en-US" sz="3000" dirty="0">
                <a:solidFill>
                  <a:srgbClr val="FFFF00"/>
                </a:solidFill>
              </a:rPr>
              <a:t>”]</a:t>
            </a:r>
            <a:r>
              <a:rPr lang="sr-Latn-RS" sz="3000" dirty="0">
                <a:solidFill>
                  <a:srgbClr val="FFFF00"/>
                </a:solidFill>
              </a:rPr>
              <a:t>’)</a:t>
            </a:r>
          </a:p>
          <a:p>
            <a:pPr algn="ctr"/>
            <a:r>
              <a:rPr lang="sr-Latn-RS" dirty="0"/>
              <a:t>selektuje </a:t>
            </a:r>
            <a:r>
              <a:rPr lang="en-US" dirty="0" err="1"/>
              <a:t>sve</a:t>
            </a:r>
            <a:r>
              <a:rPr lang="en-US" dirty="0"/>
              <a:t> &lt;a&gt; </a:t>
            </a:r>
            <a:r>
              <a:rPr lang="en-US" dirty="0" err="1"/>
              <a:t>tagove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title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vrednoscu</a:t>
            </a:r>
            <a:r>
              <a:rPr lang="en-US" dirty="0"/>
              <a:t> </a:t>
            </a:r>
            <a:r>
              <a:rPr lang="en-US" dirty="0" err="1"/>
              <a:t>Programiranje</a:t>
            </a:r>
            <a:endParaRPr lang="sr-Latn-RS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3600" y="2133600"/>
            <a:ext cx="7854696" cy="2715064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Primer :</a:t>
            </a:r>
          </a:p>
          <a:p>
            <a:pPr algn="l"/>
            <a:r>
              <a:rPr lang="en-US" dirty="0" err="1">
                <a:solidFill>
                  <a:srgbClr val="FFFF00"/>
                </a:solidFill>
              </a:rPr>
              <a:t>Selektovanje</a:t>
            </a:r>
            <a:r>
              <a:rPr lang="sr-Latn-RS" dirty="0">
                <a:solidFill>
                  <a:srgbClr val="FFFF00"/>
                </a:solidFill>
              </a:rPr>
              <a:t>Atributa</a:t>
            </a:r>
            <a:r>
              <a:rPr lang="en-US" dirty="0">
                <a:solidFill>
                  <a:srgbClr val="FFFF00"/>
                </a:solidFill>
              </a:rPr>
              <a:t>.html</a:t>
            </a:r>
          </a:p>
          <a:p>
            <a:pPr algn="l"/>
            <a:endParaRPr lang="en-US" dirty="0">
              <a:solidFill>
                <a:srgbClr val="FFFF00"/>
              </a:solidFill>
            </a:endParaRPr>
          </a:p>
          <a:p>
            <a:pPr algn="l"/>
            <a:r>
              <a:rPr lang="en-US" dirty="0" err="1">
                <a:solidFill>
                  <a:srgbClr val="FFC000"/>
                </a:solidFill>
              </a:rPr>
              <a:t>Ve</a:t>
            </a:r>
            <a:r>
              <a:rPr lang="sr-Latn-RS" dirty="0">
                <a:solidFill>
                  <a:srgbClr val="FFC000"/>
                </a:solidFill>
              </a:rPr>
              <a:t>žba 4</a:t>
            </a:r>
            <a:r>
              <a:rPr lang="en-US" dirty="0">
                <a:solidFill>
                  <a:srgbClr val="FFC000"/>
                </a:solidFill>
              </a:rPr>
              <a:t>:</a:t>
            </a:r>
            <a:r>
              <a:rPr lang="sr-Latn-RS" dirty="0">
                <a:solidFill>
                  <a:srgbClr val="FFC000"/>
                </a:solidFill>
              </a:rPr>
              <a:t> </a:t>
            </a:r>
            <a:r>
              <a:rPr lang="en-US" dirty="0"/>
              <a:t> </a:t>
            </a:r>
            <a:r>
              <a:rPr lang="sr-Latn-RS" dirty="0"/>
              <a:t>N</a:t>
            </a:r>
            <a:r>
              <a:rPr lang="en-US" dirty="0" err="1"/>
              <a:t>adji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inpute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atributom</a:t>
            </a:r>
            <a:r>
              <a:rPr lang="en-US" dirty="0"/>
              <a:t> type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text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ofarbaj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u </a:t>
            </a:r>
            <a:r>
              <a:rPr lang="en-US" dirty="0" err="1"/>
              <a:t>zuto</a:t>
            </a:r>
            <a:endParaRPr lang="en-US" dirty="0"/>
          </a:p>
          <a:p>
            <a:pPr algn="l"/>
            <a:r>
              <a:rPr lang="en-US" dirty="0"/>
              <a:t> </a:t>
            </a:r>
          </a:p>
          <a:p>
            <a:pPr algn="l"/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209800" y="304800"/>
            <a:ext cx="7851648" cy="16002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 fontScale="85000"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algn="ctr">
              <a:spcBef>
                <a:spcPct val="0"/>
              </a:spcBef>
            </a:pPr>
            <a:r>
              <a:rPr lang="sr-Latn-RS" sz="36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2. jQuery selektori</a:t>
            </a:r>
            <a:r>
              <a:rPr lang="sr-Latn-RS" sz="44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/>
            </a:r>
            <a:br>
              <a:rPr lang="sr-Latn-RS" sz="44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</a:br>
            <a:r>
              <a:rPr lang="sr-Latn-RS" sz="49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Selektovanje po vrednosti atributa</a:t>
            </a:r>
            <a:endParaRPr lang="en-US" sz="4900" b="1" dirty="0">
              <a:solidFill>
                <a:srgbClr val="0BD0D9">
                  <a:tint val="90000"/>
                  <a:satMod val="120000"/>
                </a:srgb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Calibri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49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Primer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57400" y="152400"/>
            <a:ext cx="7851648" cy="20574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4400" dirty="0"/>
              <a:t>2. jQuery selektori</a:t>
            </a:r>
            <a:r>
              <a:rPr lang="sr-Latn-RS" sz="5400" dirty="0"/>
              <a:t/>
            </a:r>
            <a:br>
              <a:rPr lang="sr-Latn-RS" sz="5400" dirty="0"/>
            </a:br>
            <a:r>
              <a:rPr lang="sr-Latn-RS" sz="6000" dirty="0"/>
              <a:t>Selektovanje </a:t>
            </a:r>
            <a:r>
              <a:rPr lang="en-US" sz="6000" dirty="0"/>
              <a:t>input </a:t>
            </a:r>
            <a:r>
              <a:rPr lang="en-US" sz="6000" dirty="0" err="1"/>
              <a:t>elemenata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57400" y="2362200"/>
            <a:ext cx="7854696" cy="4038600"/>
          </a:xfrm>
        </p:spPr>
        <p:txBody>
          <a:bodyPr>
            <a:normAutofit/>
          </a:bodyPr>
          <a:lstStyle/>
          <a:p>
            <a:r>
              <a:rPr lang="en-US" dirty="0"/>
              <a:t>U jQuery-</a:t>
            </a:r>
            <a:r>
              <a:rPr lang="en-US" dirty="0" err="1"/>
              <a:t>ju</a:t>
            </a:r>
            <a:r>
              <a:rPr lang="en-US" dirty="0"/>
              <a:t> </a:t>
            </a:r>
            <a:r>
              <a:rPr lang="en-US" dirty="0" err="1"/>
              <a:t>selektovanje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input </a:t>
            </a:r>
            <a:r>
              <a:rPr lang="en-US" dirty="0" err="1"/>
              <a:t>elemenata</a:t>
            </a:r>
            <a:endParaRPr lang="sr-Latn-RS" dirty="0"/>
          </a:p>
          <a:p>
            <a:pPr algn="ctr"/>
            <a:r>
              <a:rPr lang="sr-Latn-RS" sz="3000" dirty="0">
                <a:solidFill>
                  <a:srgbClr val="FFFF00"/>
                </a:solidFill>
              </a:rPr>
              <a:t>$(‘input’)</a:t>
            </a:r>
          </a:p>
          <a:p>
            <a:pPr algn="ctr"/>
            <a:r>
              <a:rPr lang="sr-Latn-RS" sz="3000" dirty="0">
                <a:solidFill>
                  <a:srgbClr val="FFFF00"/>
                </a:solidFill>
              </a:rPr>
              <a:t>$(‘input</a:t>
            </a:r>
            <a:r>
              <a:rPr lang="en-US" sz="3000" dirty="0">
                <a:solidFill>
                  <a:srgbClr val="FFFF00"/>
                </a:solidFill>
              </a:rPr>
              <a:t>[type=“radio”]</a:t>
            </a:r>
            <a:r>
              <a:rPr lang="sr-Latn-RS" sz="3000" dirty="0">
                <a:solidFill>
                  <a:srgbClr val="FFFF00"/>
                </a:solidFill>
              </a:rPr>
              <a:t>’)</a:t>
            </a:r>
          </a:p>
          <a:p>
            <a:pPr algn="ctr"/>
            <a:r>
              <a:rPr lang="sr-Latn-RS" dirty="0"/>
              <a:t>selektuje </a:t>
            </a:r>
            <a:r>
              <a:rPr lang="en-US" dirty="0" err="1"/>
              <a:t>samo</a:t>
            </a:r>
            <a:r>
              <a:rPr lang="en-US" dirty="0"/>
              <a:t> radio </a:t>
            </a:r>
            <a:r>
              <a:rPr lang="en-US" dirty="0" err="1"/>
              <a:t>buttone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stranici</a:t>
            </a:r>
            <a:endParaRPr lang="sr-Latn-RS" dirty="0"/>
          </a:p>
          <a:p>
            <a:pPr algn="l"/>
            <a:r>
              <a:rPr lang="sr-Latn-RS" dirty="0"/>
              <a:t>Koristimo </a:t>
            </a:r>
            <a:r>
              <a:rPr lang="sr-Latn-RS" dirty="0">
                <a:solidFill>
                  <a:srgbClr val="FFC000"/>
                </a:solidFill>
              </a:rPr>
              <a:t>each() </a:t>
            </a:r>
            <a:r>
              <a:rPr lang="sr-Latn-RS" dirty="0"/>
              <a:t>funkciju koja radi vrlo jednostavno kao for petlja </a:t>
            </a:r>
            <a:endParaRPr lang="en-US" dirty="0"/>
          </a:p>
          <a:p>
            <a:pPr algn="ctr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3600" y="2133600"/>
            <a:ext cx="7854696" cy="2715064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Primer :</a:t>
            </a:r>
          </a:p>
          <a:p>
            <a:pPr algn="l"/>
            <a:r>
              <a:rPr lang="sr-Latn-RS" dirty="0">
                <a:solidFill>
                  <a:srgbClr val="FFFF00"/>
                </a:solidFill>
              </a:rPr>
              <a:t>InputSelektori</a:t>
            </a:r>
            <a:r>
              <a:rPr lang="en-US" dirty="0">
                <a:solidFill>
                  <a:srgbClr val="FFFF00"/>
                </a:solidFill>
              </a:rPr>
              <a:t>.html</a:t>
            </a:r>
          </a:p>
          <a:p>
            <a:pPr algn="l"/>
            <a:endParaRPr lang="en-US" dirty="0">
              <a:solidFill>
                <a:srgbClr val="FFFF00"/>
              </a:solidFill>
            </a:endParaRPr>
          </a:p>
          <a:p>
            <a:pPr algn="l"/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209800" y="304800"/>
            <a:ext cx="7851648" cy="16002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 fontScale="92500" lnSpcReduction="2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algn="ctr">
              <a:spcBef>
                <a:spcPct val="0"/>
              </a:spcBef>
            </a:pPr>
            <a:r>
              <a:rPr lang="sr-Latn-RS" sz="36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2. jQuery selektori</a:t>
            </a:r>
            <a:r>
              <a:rPr lang="sr-Latn-RS" sz="44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/>
            </a:r>
            <a:br>
              <a:rPr lang="sr-Latn-RS" sz="44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</a:br>
            <a:r>
              <a:rPr lang="sr-Latn-RS" sz="49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Selektovanje input elemenata</a:t>
            </a:r>
            <a:endParaRPr lang="en-US" sz="4900" b="1" dirty="0">
              <a:solidFill>
                <a:srgbClr val="0BD0D9">
                  <a:tint val="90000"/>
                  <a:satMod val="120000"/>
                </a:srgb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Calibri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49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Primer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8452" y="0"/>
            <a:ext cx="7851648" cy="1828800"/>
          </a:xfrm>
        </p:spPr>
        <p:txBody>
          <a:bodyPr/>
          <a:lstStyle/>
          <a:p>
            <a:pPr algn="ctr"/>
            <a:r>
              <a:rPr lang="sr-Latn-RS" sz="3600" dirty="0"/>
              <a:t>1. Uvod u JQUERY</a:t>
            </a:r>
            <a:r>
              <a:rPr lang="sr-Latn-RS" dirty="0"/>
              <a:t/>
            </a:r>
            <a:br>
              <a:rPr lang="sr-Latn-RS" dirty="0"/>
            </a:br>
            <a:r>
              <a:rPr lang="sr-Latn-RS" sz="4800" dirty="0"/>
              <a:t>Šta je jQuery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0999" y="2512423"/>
            <a:ext cx="11636829" cy="3505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sr-Latn-RS" dirty="0"/>
              <a:t>jQuery je ustvari jedna JavaScript biblioteka </a:t>
            </a:r>
          </a:p>
          <a:p>
            <a:pPr algn="l">
              <a:buFont typeface="Arial" pitchFamily="34" charset="0"/>
              <a:buChar char="•"/>
            </a:pPr>
            <a:r>
              <a:rPr lang="sr-Latn-RS" dirty="0"/>
              <a:t>Omogućuje manipulaciju HTML elementima, upravljanje događajima</a:t>
            </a:r>
            <a:r>
              <a:rPr lang="en-US" dirty="0"/>
              <a:t> </a:t>
            </a:r>
            <a:r>
              <a:rPr lang="sr-Latn-RS" dirty="0"/>
              <a:t>na mnogo jednostavniji način</a:t>
            </a:r>
          </a:p>
          <a:p>
            <a:pPr algn="l">
              <a:buFont typeface="Arial" pitchFamily="34" charset="0"/>
              <a:buChar char="•"/>
            </a:pPr>
            <a:r>
              <a:rPr lang="sr-Latn-RS" dirty="0"/>
              <a:t>Kompatibilna je sa svim browserima što mu je najveća prednost</a:t>
            </a:r>
          </a:p>
          <a:p>
            <a:pPr algn="l">
              <a:buFont typeface="Arial" pitchFamily="34" charset="0"/>
              <a:buChar char="•"/>
            </a:pPr>
            <a:r>
              <a:rPr lang="sr-Latn-RS" dirty="0"/>
              <a:t>Jednostavna je za korišćenje  (pristup elementima u jednom redu, lakše upravljanje događajima itd)</a:t>
            </a:r>
          </a:p>
          <a:p>
            <a:pPr algn="l">
              <a:buFont typeface="Arial" pitchFamily="34" charset="0"/>
              <a:buChar char="•"/>
            </a:pPr>
            <a:endParaRPr lang="sr-Latn-R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34440" y="0"/>
            <a:ext cx="7851648" cy="1447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3</a:t>
            </a:r>
            <a:r>
              <a:rPr lang="sr-Latn-RS" sz="3600" dirty="0"/>
              <a:t>. </a:t>
            </a:r>
            <a:r>
              <a:rPr lang="en-US" sz="3600" dirty="0" err="1"/>
              <a:t>Interakcija</a:t>
            </a:r>
            <a:r>
              <a:rPr lang="en-US" sz="3600" dirty="0"/>
              <a:t> </a:t>
            </a:r>
            <a:r>
              <a:rPr lang="en-US" sz="3600" dirty="0" err="1"/>
              <a:t>sa</a:t>
            </a:r>
            <a:r>
              <a:rPr lang="en-US" sz="3600" dirty="0"/>
              <a:t> DOM</a:t>
            </a:r>
            <a:r>
              <a:rPr lang="sr-Latn-RS" sz="6000" dirty="0"/>
              <a:t/>
            </a:r>
            <a:br>
              <a:rPr lang="sr-Latn-RS" sz="6000" dirty="0"/>
            </a:br>
            <a:r>
              <a:rPr lang="sr-Latn-RS" sz="4400" dirty="0"/>
              <a:t>K</a:t>
            </a:r>
            <a:r>
              <a:rPr lang="en-US" sz="4400" dirty="0" err="1"/>
              <a:t>ako</a:t>
            </a:r>
            <a:r>
              <a:rPr lang="en-US" sz="4400" dirty="0"/>
              <a:t> se </a:t>
            </a:r>
            <a:r>
              <a:rPr lang="en-US" sz="4400" dirty="0" err="1"/>
              <a:t>iterira</a:t>
            </a:r>
            <a:r>
              <a:rPr lang="en-US" sz="4400" dirty="0"/>
              <a:t> </a:t>
            </a:r>
            <a:r>
              <a:rPr lang="en-US" sz="4400" dirty="0" err="1"/>
              <a:t>kroz</a:t>
            </a:r>
            <a:r>
              <a:rPr lang="en-US" sz="4400" dirty="0"/>
              <a:t> </a:t>
            </a:r>
            <a:r>
              <a:rPr lang="en-US" sz="4400" dirty="0" err="1"/>
              <a:t>listu</a:t>
            </a:r>
            <a:r>
              <a:rPr lang="en-US" sz="4400" dirty="0"/>
              <a:t> </a:t>
            </a:r>
            <a:r>
              <a:rPr lang="en-US" sz="4400" dirty="0" err="1"/>
              <a:t>elemenata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34439" y="1905000"/>
            <a:ext cx="10731137" cy="4953000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Ako</a:t>
            </a:r>
            <a:r>
              <a:rPr lang="en-US" dirty="0"/>
              <a:t> ho</a:t>
            </a:r>
            <a:r>
              <a:rPr lang="sr-Latn-RS" dirty="0"/>
              <a:t>ćemo da prođemo kroz listu elemenata to možemo da uradimo sa funkcijom </a:t>
            </a:r>
          </a:p>
          <a:p>
            <a:pPr algn="l"/>
            <a:r>
              <a:rPr lang="sr-Latn-RS" dirty="0"/>
              <a:t>Kako radi ?</a:t>
            </a:r>
          </a:p>
          <a:p>
            <a:pPr algn="l"/>
            <a:r>
              <a:rPr lang="sr-Latn-RS" sz="22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$(‘div’).each(function(index)</a:t>
            </a:r>
            <a:r>
              <a:rPr lang="en-US" sz="22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/>
            <a:r>
              <a:rPr lang="en-US" sz="22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	alert(index+’=‘+$(this).text());</a:t>
            </a:r>
          </a:p>
          <a:p>
            <a:pPr algn="l"/>
            <a:r>
              <a:rPr lang="en-US" sz="22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algn="l"/>
            <a:r>
              <a:rPr lang="en-US" sz="22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Index </a:t>
            </a:r>
            <a:r>
              <a:rPr lang="en-US" sz="22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moze</a:t>
            </a:r>
            <a:r>
              <a:rPr lang="en-US" sz="22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biti</a:t>
            </a:r>
            <a:r>
              <a:rPr lang="en-US" sz="22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bilo</a:t>
            </a:r>
            <a:r>
              <a:rPr lang="en-US" sz="22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koji</a:t>
            </a:r>
            <a:r>
              <a:rPr lang="en-US" sz="22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naziv</a:t>
            </a:r>
            <a:r>
              <a:rPr lang="en-US" sz="22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- u </a:t>
            </a:r>
            <a:r>
              <a:rPr lang="en-US" sz="22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njega</a:t>
            </a:r>
            <a:r>
              <a:rPr lang="en-US" sz="22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se </a:t>
            </a:r>
            <a:r>
              <a:rPr lang="en-US" sz="22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smesta</a:t>
            </a:r>
            <a:r>
              <a:rPr lang="en-US" sz="22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indeks</a:t>
            </a:r>
            <a:r>
              <a:rPr lang="en-US" sz="22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niza</a:t>
            </a:r>
            <a:endParaRPr lang="en-US" sz="2200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2200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2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This </a:t>
            </a:r>
            <a:r>
              <a:rPr lang="en-US" sz="22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cuva</a:t>
            </a:r>
            <a:r>
              <a:rPr lang="en-US" sz="22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ceo</a:t>
            </a:r>
            <a:r>
              <a:rPr lang="en-US" sz="22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element, </a:t>
            </a:r>
            <a:r>
              <a:rPr lang="en-US" sz="22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ali</a:t>
            </a:r>
            <a:r>
              <a:rPr lang="en-US" sz="22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ako</a:t>
            </a:r>
            <a:r>
              <a:rPr lang="en-US" sz="22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smo</a:t>
            </a:r>
            <a:r>
              <a:rPr lang="en-US" sz="22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naveli</a:t>
            </a:r>
            <a:r>
              <a:rPr lang="en-US" sz="22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.text() </a:t>
            </a:r>
            <a:r>
              <a:rPr lang="en-US" sz="22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onda</a:t>
            </a:r>
            <a:r>
              <a:rPr lang="en-US" sz="22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nam</a:t>
            </a:r>
            <a:r>
              <a:rPr lang="en-US" sz="22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izvuce</a:t>
            </a:r>
            <a:r>
              <a:rPr lang="en-US" sz="22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samo</a:t>
            </a:r>
            <a:r>
              <a:rPr lang="en-US" sz="22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tekst</a:t>
            </a:r>
            <a:endParaRPr lang="en-US" sz="2200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dirty="0"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3600" y="2133600"/>
            <a:ext cx="7854696" cy="2715064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Primer :</a:t>
            </a:r>
          </a:p>
          <a:p>
            <a:pPr algn="l"/>
            <a:r>
              <a:rPr lang="sr-Latn-RS" dirty="0">
                <a:solidFill>
                  <a:srgbClr val="FFFF00"/>
                </a:solidFill>
              </a:rPr>
              <a:t>IteracijaKrozNodove</a:t>
            </a:r>
            <a:r>
              <a:rPr lang="en-US" dirty="0">
                <a:solidFill>
                  <a:srgbClr val="FFFF00"/>
                </a:solidFill>
              </a:rPr>
              <a:t>.html</a:t>
            </a:r>
          </a:p>
          <a:p>
            <a:pPr algn="l"/>
            <a:endParaRPr lang="en-US" dirty="0">
              <a:solidFill>
                <a:srgbClr val="FFFF00"/>
              </a:solidFill>
            </a:endParaRPr>
          </a:p>
          <a:p>
            <a:pPr algn="l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57400" y="685800"/>
            <a:ext cx="7851648" cy="1447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3</a:t>
            </a:r>
            <a:r>
              <a:rPr lang="sr-Latn-RS" sz="3600" dirty="0"/>
              <a:t>. </a:t>
            </a:r>
            <a:r>
              <a:rPr lang="en-US" sz="3600" dirty="0" err="1"/>
              <a:t>Interakcija</a:t>
            </a:r>
            <a:r>
              <a:rPr lang="en-US" sz="3600" dirty="0"/>
              <a:t> </a:t>
            </a:r>
            <a:r>
              <a:rPr lang="en-US" sz="3600" dirty="0" err="1"/>
              <a:t>sa</a:t>
            </a:r>
            <a:r>
              <a:rPr lang="en-US" sz="3600" dirty="0"/>
              <a:t> DOM</a:t>
            </a:r>
            <a:r>
              <a:rPr lang="sr-Latn-RS" sz="6000" dirty="0"/>
              <a:t/>
            </a:r>
            <a:br>
              <a:rPr lang="sr-Latn-RS" sz="6000" dirty="0"/>
            </a:br>
            <a:r>
              <a:rPr lang="sr-Latn-RS" sz="4400" dirty="0"/>
              <a:t>K</a:t>
            </a:r>
            <a:r>
              <a:rPr lang="en-US" sz="4400" dirty="0" err="1"/>
              <a:t>ako</a:t>
            </a:r>
            <a:r>
              <a:rPr lang="en-US" sz="4400" dirty="0"/>
              <a:t> se </a:t>
            </a:r>
            <a:r>
              <a:rPr lang="en-US" sz="4400" dirty="0" err="1"/>
              <a:t>iterira</a:t>
            </a:r>
            <a:r>
              <a:rPr lang="en-US" sz="4400" dirty="0"/>
              <a:t> </a:t>
            </a:r>
            <a:r>
              <a:rPr lang="en-US" sz="4400" dirty="0" err="1"/>
              <a:t>kroz</a:t>
            </a:r>
            <a:r>
              <a:rPr lang="en-US" sz="4400" dirty="0"/>
              <a:t> </a:t>
            </a:r>
            <a:r>
              <a:rPr lang="en-US" sz="4400" dirty="0" err="1"/>
              <a:t>listu</a:t>
            </a:r>
            <a:r>
              <a:rPr lang="en-US" sz="4400" dirty="0"/>
              <a:t> </a:t>
            </a:r>
            <a:r>
              <a:rPr lang="en-US" sz="4400" dirty="0" err="1"/>
              <a:t>elemenata</a:t>
            </a:r>
            <a:r>
              <a:rPr lang="sr-Latn-RS" sz="4400" dirty="0"/>
              <a:t/>
            </a:r>
            <a:br>
              <a:rPr lang="sr-Latn-RS" sz="4400" dirty="0"/>
            </a:br>
            <a:r>
              <a:rPr lang="sr-Latn-RS" sz="4400" dirty="0"/>
              <a:t>Primer</a:t>
            </a:r>
            <a:endParaRPr lang="en-US" sz="4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57400" y="533400"/>
            <a:ext cx="7851648" cy="1828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3</a:t>
            </a:r>
            <a:r>
              <a:rPr lang="sr-Latn-RS" sz="4000" dirty="0"/>
              <a:t>. </a:t>
            </a:r>
            <a:r>
              <a:rPr lang="en-US" sz="4000" dirty="0" err="1"/>
              <a:t>Interakcija</a:t>
            </a:r>
            <a:r>
              <a:rPr lang="en-US" sz="4000" dirty="0"/>
              <a:t> </a:t>
            </a:r>
            <a:r>
              <a:rPr lang="en-US" sz="4000" dirty="0" err="1"/>
              <a:t>sa</a:t>
            </a:r>
            <a:r>
              <a:rPr lang="en-US" sz="4000" dirty="0"/>
              <a:t> DOM</a:t>
            </a:r>
            <a:r>
              <a:rPr lang="sr-Latn-RS" sz="8000" dirty="0"/>
              <a:t/>
            </a:r>
            <a:br>
              <a:rPr lang="sr-Latn-RS" sz="8000" dirty="0"/>
            </a:br>
            <a:r>
              <a:rPr lang="sr-Latn-RS" sz="4900" dirty="0"/>
              <a:t>Kako pristupiti atributu elementa?</a:t>
            </a:r>
            <a:endParaRPr lang="en-US" sz="49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57400" y="3276600"/>
            <a:ext cx="7854696" cy="2971800"/>
          </a:xfrm>
        </p:spPr>
        <p:txBody>
          <a:bodyPr>
            <a:normAutofit/>
          </a:bodyPr>
          <a:lstStyle/>
          <a:p>
            <a:pPr algn="l"/>
            <a:r>
              <a:rPr lang="sr-Latn-RS" dirty="0"/>
              <a:t>Atributu nekog elementa se pristupa koristeći attr() funckiju </a:t>
            </a:r>
          </a:p>
          <a:p>
            <a:pPr algn="ctr"/>
            <a:r>
              <a:rPr lang="sr-Latn-RS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var x = $(‘#mojDiv’).attr(‘title’);</a:t>
            </a:r>
          </a:p>
          <a:p>
            <a:pPr algn="ctr"/>
            <a:r>
              <a:rPr lang="sr-Latn-RS" dirty="0"/>
              <a:t>(u promenljivu x će se smestiti vrednost atributa title)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2475" y="93617"/>
            <a:ext cx="7851648" cy="1828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3</a:t>
            </a:r>
            <a:r>
              <a:rPr lang="sr-Latn-RS" sz="4000" dirty="0"/>
              <a:t>. </a:t>
            </a:r>
            <a:r>
              <a:rPr lang="en-US" sz="4000" dirty="0" err="1"/>
              <a:t>Interakcija</a:t>
            </a:r>
            <a:r>
              <a:rPr lang="en-US" sz="4000" dirty="0"/>
              <a:t> </a:t>
            </a:r>
            <a:r>
              <a:rPr lang="en-US" sz="4000" dirty="0" err="1"/>
              <a:t>sa</a:t>
            </a:r>
            <a:r>
              <a:rPr lang="en-US" sz="4000" dirty="0"/>
              <a:t> DOM</a:t>
            </a:r>
            <a:r>
              <a:rPr lang="sr-Latn-RS" sz="8800" dirty="0"/>
              <a:t/>
            </a:r>
            <a:br>
              <a:rPr lang="sr-Latn-RS" sz="8800" dirty="0"/>
            </a:br>
            <a:r>
              <a:rPr lang="sr-Latn-RS" sz="4900" dirty="0"/>
              <a:t>Kako modifikovati atribut elementa?</a:t>
            </a:r>
            <a:endParaRPr lang="en-US" sz="4900" dirty="0"/>
          </a:p>
        </p:txBody>
      </p:sp>
      <p:sp>
        <p:nvSpPr>
          <p:cNvPr id="6" name="Subtitle 4"/>
          <p:cNvSpPr>
            <a:spLocks noGrp="1"/>
          </p:cNvSpPr>
          <p:nvPr>
            <p:ph type="subTitle" idx="1"/>
          </p:nvPr>
        </p:nvSpPr>
        <p:spPr>
          <a:xfrm>
            <a:off x="489856" y="2710543"/>
            <a:ext cx="11305903" cy="3962400"/>
          </a:xfrm>
        </p:spPr>
        <p:txBody>
          <a:bodyPr>
            <a:normAutofit/>
          </a:bodyPr>
          <a:lstStyle/>
          <a:p>
            <a:pPr algn="l"/>
            <a:r>
              <a:rPr lang="sr-Latn-RS" dirty="0">
                <a:cs typeface="Courier New" pitchFamily="49" charset="0"/>
              </a:rPr>
              <a:t>Modifikaciju atributa nekog elementa radimo preko drugog parametra vrednostfunkcije .attr(imeAtributa,vrednost)</a:t>
            </a:r>
          </a:p>
          <a:p>
            <a:pPr algn="ctr"/>
            <a:r>
              <a:rPr lang="sr-Latn-RS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$(‘img’).attr(‘title’,’Moj naslov slike’);</a:t>
            </a:r>
          </a:p>
          <a:p>
            <a:pPr algn="ctr"/>
            <a:r>
              <a:rPr lang="sr-Latn-RS" dirty="0"/>
              <a:t>(menjamo vrednost atributa title u Moj naslov slike)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3600" y="2133600"/>
            <a:ext cx="7854696" cy="2715064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Primer :</a:t>
            </a:r>
          </a:p>
          <a:p>
            <a:pPr algn="l"/>
            <a:r>
              <a:rPr lang="sr-Latn-RS" dirty="0">
                <a:solidFill>
                  <a:srgbClr val="FFFF00"/>
                </a:solidFill>
              </a:rPr>
              <a:t>ModifikovanjeAtributa</a:t>
            </a:r>
            <a:r>
              <a:rPr lang="en-US" dirty="0">
                <a:solidFill>
                  <a:srgbClr val="FFFF00"/>
                </a:solidFill>
              </a:rPr>
              <a:t>.html</a:t>
            </a:r>
          </a:p>
          <a:p>
            <a:pPr algn="l"/>
            <a:endParaRPr lang="en-US" dirty="0">
              <a:solidFill>
                <a:srgbClr val="FFFF00"/>
              </a:solidFill>
            </a:endParaRPr>
          </a:p>
          <a:p>
            <a:pPr algn="l"/>
            <a:r>
              <a:rPr lang="en-US" dirty="0" err="1">
                <a:solidFill>
                  <a:srgbClr val="FFC000"/>
                </a:solidFill>
              </a:rPr>
              <a:t>Ve</a:t>
            </a:r>
            <a:r>
              <a:rPr lang="sr-Latn-RS" dirty="0">
                <a:solidFill>
                  <a:srgbClr val="FFC000"/>
                </a:solidFill>
              </a:rPr>
              <a:t>žba 8</a:t>
            </a:r>
            <a:r>
              <a:rPr lang="en-US" dirty="0">
                <a:solidFill>
                  <a:srgbClr val="FFC000"/>
                </a:solidFill>
              </a:rPr>
              <a:t>:</a:t>
            </a:r>
            <a:r>
              <a:rPr lang="sr-Latn-RS" dirty="0">
                <a:solidFill>
                  <a:srgbClr val="FFC000"/>
                </a:solidFill>
              </a:rPr>
              <a:t> </a:t>
            </a:r>
            <a:r>
              <a:rPr lang="en-US" dirty="0"/>
              <a:t> </a:t>
            </a:r>
            <a:r>
              <a:rPr lang="en-US" dirty="0" err="1"/>
              <a:t>Promeniti</a:t>
            </a:r>
            <a:r>
              <a:rPr lang="en-US" dirty="0"/>
              <a:t> </a:t>
            </a:r>
            <a:r>
              <a:rPr lang="en-US" dirty="0" err="1"/>
              <a:t>atribute</a:t>
            </a:r>
            <a:r>
              <a:rPr lang="en-US" dirty="0"/>
              <a:t> title </a:t>
            </a:r>
            <a:r>
              <a:rPr lang="en-US" dirty="0" err="1"/>
              <a:t>zatim</a:t>
            </a:r>
            <a:r>
              <a:rPr lang="en-US" dirty="0"/>
              <a:t>, </a:t>
            </a:r>
            <a:r>
              <a:rPr lang="en-US" dirty="0" err="1"/>
              <a:t>veličinu</a:t>
            </a:r>
            <a:r>
              <a:rPr lang="en-US" dirty="0"/>
              <a:t> , </a:t>
            </a:r>
            <a:r>
              <a:rPr lang="en-US" dirty="0" err="1"/>
              <a:t>boju</a:t>
            </a:r>
            <a:r>
              <a:rPr lang="en-US" dirty="0"/>
              <a:t> , font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divovima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klasama</a:t>
            </a:r>
            <a:r>
              <a:rPr lang="en-US" dirty="0"/>
              <a:t> </a:t>
            </a:r>
            <a:r>
              <a:rPr lang="en-US" dirty="0" err="1"/>
              <a:t>BlueDiv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RedDiv</a:t>
            </a:r>
            <a:endParaRPr lang="en-US" dirty="0"/>
          </a:p>
          <a:p>
            <a:pPr algn="l"/>
            <a:r>
              <a:rPr lang="en-US" dirty="0"/>
              <a:t> </a:t>
            </a:r>
          </a:p>
          <a:p>
            <a:pPr algn="l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57400" y="685800"/>
            <a:ext cx="7851648" cy="1447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3</a:t>
            </a:r>
            <a:r>
              <a:rPr lang="sr-Latn-RS" sz="3600" dirty="0"/>
              <a:t>. </a:t>
            </a:r>
            <a:r>
              <a:rPr lang="en-US" sz="3600" dirty="0" err="1"/>
              <a:t>Interakcija</a:t>
            </a:r>
            <a:r>
              <a:rPr lang="en-US" sz="3600" dirty="0"/>
              <a:t> </a:t>
            </a:r>
            <a:r>
              <a:rPr lang="en-US" sz="3600" dirty="0" err="1"/>
              <a:t>sa</a:t>
            </a:r>
            <a:r>
              <a:rPr lang="en-US" sz="3600" dirty="0"/>
              <a:t> DOM</a:t>
            </a:r>
            <a:r>
              <a:rPr lang="sr-Latn-RS" sz="6000" dirty="0"/>
              <a:t/>
            </a:r>
            <a:br>
              <a:rPr lang="sr-Latn-RS" sz="6000" dirty="0"/>
            </a:br>
            <a:r>
              <a:rPr lang="sr-Latn-RS" sz="4400" dirty="0"/>
              <a:t>K</a:t>
            </a:r>
            <a:r>
              <a:rPr lang="en-US" sz="4400" dirty="0" err="1"/>
              <a:t>ako</a:t>
            </a:r>
            <a:r>
              <a:rPr lang="en-US" sz="4400" dirty="0"/>
              <a:t> se </a:t>
            </a:r>
            <a:r>
              <a:rPr lang="en-US" sz="4400" dirty="0" err="1"/>
              <a:t>iterira</a:t>
            </a:r>
            <a:r>
              <a:rPr lang="en-US" sz="4400" dirty="0"/>
              <a:t> </a:t>
            </a:r>
            <a:r>
              <a:rPr lang="en-US" sz="4400" dirty="0" err="1"/>
              <a:t>kroz</a:t>
            </a:r>
            <a:r>
              <a:rPr lang="en-US" sz="4400" dirty="0"/>
              <a:t> </a:t>
            </a:r>
            <a:r>
              <a:rPr lang="en-US" sz="4400" dirty="0" err="1"/>
              <a:t>listu</a:t>
            </a:r>
            <a:r>
              <a:rPr lang="en-US" sz="4400" dirty="0"/>
              <a:t> </a:t>
            </a:r>
            <a:r>
              <a:rPr lang="en-US" sz="4400" dirty="0" err="1"/>
              <a:t>elemenata</a:t>
            </a:r>
            <a:r>
              <a:rPr lang="sr-Latn-RS" sz="4400" dirty="0"/>
              <a:t/>
            </a:r>
            <a:br>
              <a:rPr lang="sr-Latn-RS" sz="4400" dirty="0"/>
            </a:br>
            <a:r>
              <a:rPr lang="sr-Latn-RS" sz="4400" dirty="0"/>
              <a:t>Primer</a:t>
            </a:r>
            <a:endParaRPr lang="en-US" sz="4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69125" y="169816"/>
            <a:ext cx="9176657" cy="1352006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3</a:t>
            </a:r>
            <a:r>
              <a:rPr lang="sr-Latn-RS" sz="3600" dirty="0"/>
              <a:t>. </a:t>
            </a:r>
            <a:r>
              <a:rPr lang="en-US" sz="3600" dirty="0" err="1"/>
              <a:t>Interakcija</a:t>
            </a:r>
            <a:r>
              <a:rPr lang="en-US" sz="3600" dirty="0"/>
              <a:t> </a:t>
            </a:r>
            <a:r>
              <a:rPr lang="en-US" sz="3600" dirty="0" err="1"/>
              <a:t>sa</a:t>
            </a:r>
            <a:r>
              <a:rPr lang="en-US" sz="3600" dirty="0"/>
              <a:t> DOM</a:t>
            </a:r>
            <a:r>
              <a:rPr lang="sr-Latn-RS" sz="9600" dirty="0"/>
              <a:t/>
            </a:r>
            <a:br>
              <a:rPr lang="sr-Latn-RS" sz="9600" dirty="0"/>
            </a:br>
            <a:r>
              <a:rPr lang="sr-Latn-RS" sz="4400" dirty="0"/>
              <a:t>Kako </a:t>
            </a:r>
            <a:r>
              <a:rPr lang="en-US" sz="4400" dirty="0" err="1"/>
              <a:t>dodavati</a:t>
            </a:r>
            <a:r>
              <a:rPr lang="en-US" sz="4400" dirty="0"/>
              <a:t> </a:t>
            </a:r>
            <a:r>
              <a:rPr lang="en-US" sz="4400" dirty="0" err="1"/>
              <a:t>ili</a:t>
            </a:r>
            <a:r>
              <a:rPr lang="en-US" sz="4400" dirty="0"/>
              <a:t> </a:t>
            </a:r>
            <a:r>
              <a:rPr lang="en-US" sz="4400" dirty="0" err="1"/>
              <a:t>uklanjati</a:t>
            </a:r>
            <a:r>
              <a:rPr lang="en-US" sz="4400" dirty="0"/>
              <a:t> </a:t>
            </a:r>
            <a:r>
              <a:rPr lang="en-US" sz="4400" dirty="0" err="1"/>
              <a:t>nodove</a:t>
            </a:r>
            <a:r>
              <a:rPr lang="en-US" sz="4400" dirty="0"/>
              <a:t>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69125" y="2429692"/>
            <a:ext cx="7854696" cy="4114800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dodavanje</a:t>
            </a:r>
            <a:r>
              <a:rPr lang="en-US" dirty="0"/>
              <a:t>  </a:t>
            </a:r>
            <a:r>
              <a:rPr lang="en-US" dirty="0" err="1"/>
              <a:t>uklanjanje</a:t>
            </a:r>
            <a:r>
              <a:rPr lang="en-US" dirty="0"/>
              <a:t> </a:t>
            </a:r>
            <a:r>
              <a:rPr lang="en-US" dirty="0" err="1"/>
              <a:t>nodov</a:t>
            </a:r>
            <a:r>
              <a:rPr lang="en-US" dirty="0"/>
              <a:t> a </a:t>
            </a:r>
            <a:r>
              <a:rPr lang="en-US" dirty="0" err="1"/>
              <a:t>imamo</a:t>
            </a:r>
            <a:r>
              <a:rPr lang="en-US" dirty="0"/>
              <a:t> 2 </a:t>
            </a:r>
            <a:r>
              <a:rPr lang="en-US" dirty="0" err="1"/>
              <a:t>funkcije</a:t>
            </a:r>
            <a:r>
              <a:rPr lang="en-US" dirty="0"/>
              <a:t> u </a:t>
            </a:r>
            <a:r>
              <a:rPr lang="en-US" dirty="0" err="1"/>
              <a:t>jQuery</a:t>
            </a:r>
            <a:endParaRPr lang="en-US" dirty="0"/>
          </a:p>
          <a:p>
            <a:pPr marL="514350" indent="-514350" algn="ctr"/>
            <a:r>
              <a:rPr lang="en-US" dirty="0">
                <a:solidFill>
                  <a:srgbClr val="FFFF00"/>
                </a:solidFill>
              </a:rPr>
              <a:t>.append()</a:t>
            </a:r>
            <a:endParaRPr lang="sr-Latn-RS" dirty="0">
              <a:solidFill>
                <a:srgbClr val="FFFF00"/>
              </a:solidFill>
            </a:endParaRPr>
          </a:p>
          <a:p>
            <a:pPr marL="514350" indent="-514350" algn="ctr"/>
            <a:r>
              <a:rPr lang="sr-Latn-R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dodaje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iza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zadatog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noda</a:t>
            </a:r>
            <a:r>
              <a:rPr lang="sr-Latn-RS" dirty="0">
                <a:solidFill>
                  <a:srgbClr val="FFFF00"/>
                </a:solidFill>
              </a:rPr>
              <a:t>)</a:t>
            </a:r>
            <a:endParaRPr lang="en-US" dirty="0">
              <a:solidFill>
                <a:srgbClr val="FFFF00"/>
              </a:solidFill>
            </a:endParaRPr>
          </a:p>
          <a:p>
            <a:pPr marL="514350" indent="-514350" algn="ctr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prepend</a:t>
            </a:r>
            <a:r>
              <a:rPr lang="en-US" dirty="0">
                <a:solidFill>
                  <a:srgbClr val="FFFF00"/>
                </a:solidFill>
              </a:rPr>
              <a:t>()</a:t>
            </a:r>
            <a:endParaRPr lang="sr-Latn-RS" dirty="0">
              <a:solidFill>
                <a:srgbClr val="FFFF00"/>
              </a:solidFill>
            </a:endParaRPr>
          </a:p>
          <a:p>
            <a:pPr marL="514350" indent="-514350" algn="ctr"/>
            <a:r>
              <a:rPr lang="sr-Latn-R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dodaje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ispred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zadatog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noda</a:t>
            </a:r>
            <a:r>
              <a:rPr lang="sr-Latn-RS" dirty="0">
                <a:solidFill>
                  <a:srgbClr val="FFFF00"/>
                </a:solidFill>
              </a:rPr>
              <a:t>)</a:t>
            </a:r>
            <a:endParaRPr lang="en-US" dirty="0"/>
          </a:p>
          <a:p>
            <a:pPr marL="514350" indent="-514350" algn="l"/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uklanjanje</a:t>
            </a:r>
            <a:r>
              <a:rPr lang="en-US" dirty="0"/>
              <a:t> </a:t>
            </a:r>
            <a:r>
              <a:rPr lang="en-US" dirty="0" err="1"/>
              <a:t>nodova</a:t>
            </a:r>
            <a:r>
              <a:rPr lang="en-US" dirty="0"/>
              <a:t> </a:t>
            </a:r>
            <a:r>
              <a:rPr lang="en-US" dirty="0" err="1"/>
              <a:t>koristimo</a:t>
            </a:r>
            <a:r>
              <a:rPr lang="en-US" dirty="0"/>
              <a:t> </a:t>
            </a:r>
            <a:r>
              <a:rPr lang="en-US" dirty="0" err="1"/>
              <a:t>slede</a:t>
            </a:r>
            <a:r>
              <a:rPr lang="sr-Latn-RS" dirty="0"/>
              <a:t>ću funckiju</a:t>
            </a:r>
          </a:p>
          <a:p>
            <a:pPr marL="514350" indent="-514350" algn="ctr"/>
            <a:r>
              <a:rPr lang="sr-Latn-RS" dirty="0">
                <a:solidFill>
                  <a:srgbClr val="FFFF00"/>
                </a:solidFill>
              </a:rPr>
              <a:t>.remove()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81200" y="304800"/>
            <a:ext cx="7851648" cy="22098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3</a:t>
            </a:r>
            <a:r>
              <a:rPr lang="sr-Latn-RS" sz="3600" dirty="0"/>
              <a:t>. </a:t>
            </a:r>
            <a:r>
              <a:rPr lang="en-US" sz="3600" dirty="0" err="1"/>
              <a:t>Interakcija</a:t>
            </a:r>
            <a:r>
              <a:rPr lang="en-US" sz="3600" dirty="0"/>
              <a:t> </a:t>
            </a:r>
            <a:r>
              <a:rPr lang="en-US" sz="3600" dirty="0" err="1"/>
              <a:t>sa</a:t>
            </a:r>
            <a:r>
              <a:rPr lang="en-US" sz="3600" dirty="0"/>
              <a:t> DOM</a:t>
            </a:r>
            <a:r>
              <a:rPr lang="sr-Latn-RS" sz="12200" dirty="0"/>
              <a:t/>
            </a:r>
            <a:br>
              <a:rPr lang="sr-Latn-RS" sz="12200" dirty="0"/>
            </a:br>
            <a:r>
              <a:rPr lang="sr-Latn-RS" sz="4900" dirty="0"/>
              <a:t>Kako </a:t>
            </a:r>
            <a:r>
              <a:rPr lang="en-US" sz="4900" dirty="0" err="1"/>
              <a:t>dodavati</a:t>
            </a:r>
            <a:r>
              <a:rPr lang="en-US" sz="4900" dirty="0"/>
              <a:t> </a:t>
            </a:r>
            <a:r>
              <a:rPr lang="en-US" sz="4900" dirty="0" err="1"/>
              <a:t>ili</a:t>
            </a:r>
            <a:r>
              <a:rPr lang="en-US" sz="4900" dirty="0"/>
              <a:t> </a:t>
            </a:r>
            <a:r>
              <a:rPr lang="en-US" sz="4900" dirty="0" err="1"/>
              <a:t>uklanjati</a:t>
            </a:r>
            <a:r>
              <a:rPr lang="en-US" sz="4900" dirty="0"/>
              <a:t> </a:t>
            </a:r>
            <a:r>
              <a:rPr lang="en-US" sz="4900" dirty="0" err="1"/>
              <a:t>nodove</a:t>
            </a:r>
            <a:r>
              <a:rPr lang="en-US" sz="4900" dirty="0"/>
              <a:t>?</a:t>
            </a:r>
            <a:r>
              <a:rPr lang="sr-Latn-RS" sz="4900" dirty="0"/>
              <a:t> - Primeri</a:t>
            </a:r>
            <a:endParaRPr lang="en-US" sz="49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57400" y="2667000"/>
            <a:ext cx="7854696" cy="3429000"/>
          </a:xfrm>
        </p:spPr>
        <p:txBody>
          <a:bodyPr>
            <a:normAutofit/>
          </a:bodyPr>
          <a:lstStyle/>
          <a:p>
            <a:pPr algn="l"/>
            <a:r>
              <a:rPr lang="sr-Latn-RS" dirty="0"/>
              <a:t>Primer za dodavanje noda : </a:t>
            </a:r>
          </a:p>
          <a:p>
            <a:pPr algn="l"/>
            <a:r>
              <a:rPr lang="sr-Latn-RS" dirty="0">
                <a:solidFill>
                  <a:srgbClr val="FFFF00"/>
                </a:solidFill>
              </a:rPr>
              <a:t>AppendPrimer.html</a:t>
            </a:r>
          </a:p>
          <a:p>
            <a:pPr algn="l"/>
            <a:r>
              <a:rPr lang="sr-Latn-RS" dirty="0">
                <a:solidFill>
                  <a:srgbClr val="FFFF00"/>
                </a:solidFill>
              </a:rPr>
              <a:t>PrependPrimer.html</a:t>
            </a:r>
          </a:p>
          <a:p>
            <a:pPr algn="l"/>
            <a:r>
              <a:rPr lang="sr-Latn-RS" dirty="0"/>
              <a:t>Primer za uklanjanje noda: </a:t>
            </a:r>
          </a:p>
          <a:p>
            <a:pPr algn="l"/>
            <a:r>
              <a:rPr lang="sr-Latn-RS" dirty="0">
                <a:solidFill>
                  <a:srgbClr val="FFFF00"/>
                </a:solidFill>
              </a:rPr>
              <a:t>RemovePrimer.html </a:t>
            </a:r>
          </a:p>
          <a:p>
            <a:pPr algn="l"/>
            <a:r>
              <a:rPr lang="sr-Latn-RS" dirty="0"/>
              <a:t>Primer za “omotavanje” noda:</a:t>
            </a:r>
          </a:p>
          <a:p>
            <a:pPr algn="l"/>
            <a:r>
              <a:rPr lang="sr-Latn-RS" dirty="0">
                <a:solidFill>
                  <a:srgbClr val="FFFF00"/>
                </a:solidFill>
              </a:rPr>
              <a:t>WrapPrimer.html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57400" y="381000"/>
            <a:ext cx="7851648" cy="20574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3</a:t>
            </a:r>
            <a:r>
              <a:rPr lang="sr-Latn-RS" sz="3600" dirty="0"/>
              <a:t>. </a:t>
            </a:r>
            <a:r>
              <a:rPr lang="en-US" sz="3600" dirty="0" err="1"/>
              <a:t>Interakcija</a:t>
            </a:r>
            <a:r>
              <a:rPr lang="en-US" sz="3600" dirty="0"/>
              <a:t> </a:t>
            </a:r>
            <a:r>
              <a:rPr lang="en-US" sz="3600" dirty="0" err="1"/>
              <a:t>sa</a:t>
            </a:r>
            <a:r>
              <a:rPr lang="en-US" sz="3600" dirty="0"/>
              <a:t> DOM</a:t>
            </a:r>
            <a:r>
              <a:rPr lang="sr-Latn-RS" sz="13900" dirty="0"/>
              <a:t/>
            </a:r>
            <a:br>
              <a:rPr lang="sr-Latn-RS" sz="13900" dirty="0"/>
            </a:br>
            <a:r>
              <a:rPr lang="sr-Latn-RS" sz="4900" dirty="0"/>
              <a:t>Kako </a:t>
            </a:r>
            <a:r>
              <a:rPr lang="en-US" sz="4900" dirty="0" err="1"/>
              <a:t>dodavati</a:t>
            </a:r>
            <a:r>
              <a:rPr lang="en-US" sz="4900" dirty="0"/>
              <a:t> </a:t>
            </a:r>
            <a:r>
              <a:rPr lang="en-US" sz="4900" dirty="0" err="1"/>
              <a:t>ili</a:t>
            </a:r>
            <a:r>
              <a:rPr lang="en-US" sz="4900" dirty="0"/>
              <a:t> </a:t>
            </a:r>
            <a:r>
              <a:rPr lang="en-US" sz="4900" dirty="0" err="1"/>
              <a:t>uklanjati</a:t>
            </a:r>
            <a:r>
              <a:rPr lang="en-US" sz="4900" dirty="0"/>
              <a:t> </a:t>
            </a:r>
            <a:r>
              <a:rPr lang="en-US" sz="4900" dirty="0" err="1"/>
              <a:t>nodove</a:t>
            </a:r>
            <a:r>
              <a:rPr lang="en-US" sz="4900" dirty="0"/>
              <a:t>?</a:t>
            </a:r>
            <a:r>
              <a:rPr lang="sr-Latn-RS" sz="4900" dirty="0"/>
              <a:t> - Vežbanje</a:t>
            </a:r>
            <a:endParaRPr lang="en-US" sz="49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57400" y="2743200"/>
            <a:ext cx="7854696" cy="309606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sr-Latn-RS" dirty="0">
                <a:solidFill>
                  <a:srgbClr val="FFC000"/>
                </a:solidFill>
              </a:rPr>
              <a:t>Vežba 1: </a:t>
            </a:r>
            <a:r>
              <a:rPr lang="sr-Latn-RS" dirty="0"/>
              <a:t>U primeru Append.html koristeći JQ dodati div element koji ima tekst “Dodajem moj div iza”, ispod diva sa ID TestDiv</a:t>
            </a:r>
          </a:p>
          <a:p>
            <a:pPr algn="l"/>
            <a:r>
              <a:rPr lang="sr-Latn-RS" dirty="0">
                <a:solidFill>
                  <a:srgbClr val="FFC000"/>
                </a:solidFill>
              </a:rPr>
              <a:t>Vežba 2: </a:t>
            </a:r>
            <a:r>
              <a:rPr lang="sr-Latn-RS" dirty="0"/>
              <a:t>U primeruPrepend.html koristeći JQ dodati div element koji ima tekst “Dodajem moj div ispred”, iznad diva sa ID TestDiv</a:t>
            </a:r>
          </a:p>
          <a:p>
            <a:pPr algn="l"/>
            <a:r>
              <a:rPr lang="sr-Latn-RS" dirty="0">
                <a:solidFill>
                  <a:srgbClr val="FFC000"/>
                </a:solidFill>
              </a:rPr>
              <a:t>Vežba 3: </a:t>
            </a:r>
            <a:r>
              <a:rPr lang="sr-Latn-RS" dirty="0"/>
              <a:t>U primeru Wrap.html koristeći JQ “omotati” div sa ID OutputDiv i dodati &lt;span&gt; element sa klasom Klasa1</a:t>
            </a:r>
          </a:p>
          <a:p>
            <a:pPr algn="l"/>
            <a:endParaRPr lang="sr-Latn-RS" dirty="0"/>
          </a:p>
          <a:p>
            <a:pPr algn="l"/>
            <a:endParaRPr lang="sr-Latn-RS" dirty="0"/>
          </a:p>
          <a:p>
            <a:pPr algn="l"/>
            <a:endParaRPr lang="sr-Latn-R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57400" y="0"/>
            <a:ext cx="7851648" cy="14478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3</a:t>
            </a:r>
            <a:r>
              <a:rPr lang="sr-Latn-RS" sz="3600" dirty="0"/>
              <a:t>. </a:t>
            </a:r>
            <a:r>
              <a:rPr lang="en-US" sz="3600" dirty="0" err="1"/>
              <a:t>Interakcija</a:t>
            </a:r>
            <a:r>
              <a:rPr lang="en-US" sz="3600" dirty="0"/>
              <a:t> </a:t>
            </a:r>
            <a:r>
              <a:rPr lang="en-US" sz="3600" dirty="0" err="1"/>
              <a:t>sa</a:t>
            </a:r>
            <a:r>
              <a:rPr lang="en-US" sz="3600" dirty="0"/>
              <a:t> DOM</a:t>
            </a:r>
            <a:r>
              <a:rPr lang="sr-Latn-RS" sz="4900" dirty="0"/>
              <a:t/>
            </a:r>
            <a:br>
              <a:rPr lang="sr-Latn-RS" sz="4900" dirty="0"/>
            </a:br>
            <a:r>
              <a:rPr lang="sr-Latn-RS" sz="4900" dirty="0"/>
              <a:t>Kako modifikovati CSS klase?</a:t>
            </a:r>
            <a:endParaRPr lang="en-US" sz="49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57400" y="2057400"/>
            <a:ext cx="7854696" cy="43434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sr-Latn-RS" dirty="0"/>
              <a:t>Za modifikovanje CSS klasa jQuery poseduje posebne funkcije i to :</a:t>
            </a:r>
          </a:p>
          <a:p>
            <a:pPr algn="ctr"/>
            <a:r>
              <a:rPr lang="sr-Latn-RS" dirty="0">
                <a:solidFill>
                  <a:srgbClr val="FFFF00"/>
                </a:solidFill>
              </a:rPr>
              <a:t>.addClass()</a:t>
            </a:r>
          </a:p>
          <a:p>
            <a:pPr algn="ctr"/>
            <a:r>
              <a:rPr lang="sr-Latn-RS" dirty="0"/>
              <a:t>(dodaj klasu)</a:t>
            </a:r>
          </a:p>
          <a:p>
            <a:pPr algn="ctr"/>
            <a:r>
              <a:rPr lang="sr-Latn-RS" dirty="0">
                <a:solidFill>
                  <a:srgbClr val="FFFF00"/>
                </a:solidFill>
              </a:rPr>
              <a:t>.hasClass()</a:t>
            </a:r>
          </a:p>
          <a:p>
            <a:pPr algn="ctr"/>
            <a:r>
              <a:rPr lang="sr-Latn-RS" dirty="0"/>
              <a:t>(vraća true ako node poseduje klasu)</a:t>
            </a:r>
          </a:p>
          <a:p>
            <a:pPr algn="ctr"/>
            <a:r>
              <a:rPr lang="sr-Latn-RS" dirty="0">
                <a:solidFill>
                  <a:srgbClr val="FFFF00"/>
                </a:solidFill>
              </a:rPr>
              <a:t>.removeClass()</a:t>
            </a:r>
          </a:p>
          <a:p>
            <a:pPr algn="ctr"/>
            <a:r>
              <a:rPr lang="sr-Latn-RS" dirty="0"/>
              <a:t>(uklanja klasu iz noda)</a:t>
            </a:r>
          </a:p>
          <a:p>
            <a:pPr algn="ctr"/>
            <a:r>
              <a:rPr lang="sr-Latn-RS" dirty="0">
                <a:solidFill>
                  <a:srgbClr val="FFFF00"/>
                </a:solidFill>
              </a:rPr>
              <a:t>.toggleClass()</a:t>
            </a:r>
          </a:p>
          <a:p>
            <a:pPr algn="ctr"/>
            <a:r>
              <a:rPr lang="sr-Latn-RS" dirty="0"/>
              <a:t>(dodaje ili uklanja klasu – radi kao prekidač- ako postoji ukloni klasu ako ne postoji dodaje klasu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57400" y="609600"/>
            <a:ext cx="7851648" cy="1828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3</a:t>
            </a:r>
            <a:r>
              <a:rPr lang="sr-Latn-RS" sz="4000" dirty="0"/>
              <a:t>. </a:t>
            </a:r>
            <a:r>
              <a:rPr lang="en-US" sz="4000" dirty="0" err="1"/>
              <a:t>Interakcija</a:t>
            </a:r>
            <a:r>
              <a:rPr lang="en-US" sz="4000" dirty="0"/>
              <a:t> </a:t>
            </a:r>
            <a:r>
              <a:rPr lang="en-US" sz="4000" dirty="0" err="1"/>
              <a:t>sa</a:t>
            </a:r>
            <a:r>
              <a:rPr lang="en-US" sz="4000" dirty="0"/>
              <a:t> DOM</a:t>
            </a:r>
            <a:r>
              <a:rPr lang="sr-Latn-RS" sz="6000" dirty="0"/>
              <a:t/>
            </a:r>
            <a:br>
              <a:rPr lang="sr-Latn-RS" sz="6000" dirty="0"/>
            </a:br>
            <a:r>
              <a:rPr lang="sr-Latn-RS" sz="4900" dirty="0"/>
              <a:t>Kako modifikovati CSS klase?-Primeri</a:t>
            </a:r>
            <a:endParaRPr lang="en-US" sz="49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57400" y="2438400"/>
            <a:ext cx="7854696" cy="3962400"/>
          </a:xfrm>
        </p:spPr>
        <p:txBody>
          <a:bodyPr>
            <a:normAutofit/>
          </a:bodyPr>
          <a:lstStyle/>
          <a:p>
            <a:pPr algn="l"/>
            <a:r>
              <a:rPr lang="sr-Latn-RS" dirty="0"/>
              <a:t>Primer za dodavanje klase : </a:t>
            </a:r>
          </a:p>
          <a:p>
            <a:pPr algn="l"/>
            <a:r>
              <a:rPr lang="sr-Latn-RS" dirty="0">
                <a:solidFill>
                  <a:srgbClr val="FFFF00"/>
                </a:solidFill>
              </a:rPr>
              <a:t>AddClass.html</a:t>
            </a:r>
          </a:p>
          <a:p>
            <a:pPr algn="l"/>
            <a:r>
              <a:rPr lang="sr-Latn-RS" dirty="0"/>
              <a:t>Primer za uklanjanje klase: </a:t>
            </a:r>
          </a:p>
          <a:p>
            <a:pPr algn="l"/>
            <a:r>
              <a:rPr lang="sr-Latn-RS" dirty="0">
                <a:solidFill>
                  <a:srgbClr val="FFFF00"/>
                </a:solidFill>
              </a:rPr>
              <a:t>RemoveClass.html </a:t>
            </a:r>
          </a:p>
          <a:p>
            <a:pPr algn="l"/>
            <a:r>
              <a:rPr lang="sr-Latn-RS" dirty="0"/>
              <a:t>Primer za proveru da li klasa postoji:</a:t>
            </a:r>
          </a:p>
          <a:p>
            <a:pPr algn="l"/>
            <a:r>
              <a:rPr lang="sr-Latn-RS" dirty="0">
                <a:solidFill>
                  <a:srgbClr val="FFFF00"/>
                </a:solidFill>
              </a:rPr>
              <a:t>HasClass.html</a:t>
            </a:r>
          </a:p>
          <a:p>
            <a:pPr algn="l"/>
            <a:r>
              <a:rPr lang="sr-Latn-RS" dirty="0"/>
              <a:t>Primer za toggle klase:</a:t>
            </a:r>
          </a:p>
          <a:p>
            <a:pPr algn="l"/>
            <a:r>
              <a:rPr lang="sr-Latn-RS" dirty="0">
                <a:solidFill>
                  <a:srgbClr val="FFFF00"/>
                </a:solidFill>
              </a:rPr>
              <a:t>ToggleClass.html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57400" y="533400"/>
            <a:ext cx="7851648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dirty="0"/>
              <a:t>1. Uvod u JQUERY </a:t>
            </a:r>
            <a:r>
              <a:rPr lang="sr-Latn-RS" dirty="0"/>
              <a:t/>
            </a:r>
            <a:br>
              <a:rPr lang="sr-Latn-RS" dirty="0"/>
            </a:br>
            <a:r>
              <a:rPr lang="sr-Latn-RS" sz="4800" dirty="0"/>
              <a:t>Kako integrisati jQuery u HTML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57400" y="2286000"/>
            <a:ext cx="7854696" cy="3096064"/>
          </a:xfrm>
        </p:spPr>
        <p:txBody>
          <a:bodyPr>
            <a:normAutofit/>
          </a:bodyPr>
          <a:lstStyle/>
          <a:p>
            <a:pPr algn="l"/>
            <a:r>
              <a:rPr lang="sr-Latn-RS" dirty="0"/>
              <a:t>-Lokacija za download jQuery:</a:t>
            </a:r>
            <a:r>
              <a:rPr lang="en-US" dirty="0"/>
              <a:t> </a:t>
            </a:r>
            <a:endParaRPr lang="sr-Latn-RS" dirty="0"/>
          </a:p>
          <a:p>
            <a:pPr algn="l"/>
            <a:r>
              <a:rPr lang="sr-Latn-RS" dirty="0"/>
              <a:t>	</a:t>
            </a:r>
            <a:r>
              <a:rPr lang="en-US" dirty="0">
                <a:hlinkClick r:id="rId2"/>
              </a:rPr>
              <a:t>https://jquery.com/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sr-Latn-RS" dirty="0"/>
          </a:p>
          <a:p>
            <a:pPr algn="l"/>
            <a:r>
              <a:rPr lang="sr-Latn-RS" dirty="0"/>
              <a:t>- Integracija u HTML :</a:t>
            </a:r>
          </a:p>
          <a:p>
            <a:pPr algn="l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1" y="5715001"/>
            <a:ext cx="62198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57400" y="228600"/>
            <a:ext cx="7851648" cy="2438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3</a:t>
            </a:r>
            <a:r>
              <a:rPr lang="sr-Latn-RS" sz="4400" dirty="0"/>
              <a:t>. </a:t>
            </a:r>
            <a:r>
              <a:rPr lang="en-US" sz="4400" dirty="0" err="1"/>
              <a:t>Interakcija</a:t>
            </a:r>
            <a:r>
              <a:rPr lang="en-US" sz="4400" dirty="0"/>
              <a:t> </a:t>
            </a:r>
            <a:r>
              <a:rPr lang="en-US" sz="4400" dirty="0" err="1"/>
              <a:t>sa</a:t>
            </a:r>
            <a:r>
              <a:rPr lang="en-US" sz="4400" dirty="0"/>
              <a:t> DOM</a:t>
            </a:r>
            <a:r>
              <a:rPr lang="sr-Latn-RS" sz="6600" dirty="0"/>
              <a:t/>
            </a:r>
            <a:br>
              <a:rPr lang="sr-Latn-RS" sz="6600" dirty="0"/>
            </a:br>
            <a:r>
              <a:rPr lang="sr-Latn-RS" sz="6000" dirty="0"/>
              <a:t>Kako modifikovati CSS klase?-Vežbanje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57400" y="3228536"/>
            <a:ext cx="7854696" cy="2943664"/>
          </a:xfrm>
        </p:spPr>
        <p:txBody>
          <a:bodyPr>
            <a:normAutofit lnSpcReduction="10000"/>
          </a:bodyPr>
          <a:lstStyle/>
          <a:p>
            <a:pPr algn="l"/>
            <a:r>
              <a:rPr lang="sr-Latn-RS" dirty="0">
                <a:solidFill>
                  <a:srgbClr val="FFC000"/>
                </a:solidFill>
              </a:rPr>
              <a:t>Vežba 1: </a:t>
            </a:r>
            <a:r>
              <a:rPr lang="sr-Latn-RS" dirty="0"/>
              <a:t>U primeru AddClass.html koristeći JQ dodati klasu mojaKlasa1 na div element TestDiv</a:t>
            </a:r>
          </a:p>
          <a:p>
            <a:pPr algn="l"/>
            <a:r>
              <a:rPr lang="sr-Latn-RS" dirty="0">
                <a:solidFill>
                  <a:srgbClr val="FFC000"/>
                </a:solidFill>
              </a:rPr>
              <a:t>Vežba 2: </a:t>
            </a:r>
            <a:r>
              <a:rPr lang="sr-Latn-RS" dirty="0"/>
              <a:t>U primeru RemoveClass.html koristeći JQ ukloniti klasu mojaKlasa1 iz div-a sa ID TestDiv</a:t>
            </a:r>
          </a:p>
          <a:p>
            <a:pPr algn="l"/>
            <a:r>
              <a:rPr lang="sr-Latn-RS" dirty="0">
                <a:solidFill>
                  <a:srgbClr val="FFC000"/>
                </a:solidFill>
              </a:rPr>
              <a:t>Vežba 3: </a:t>
            </a:r>
            <a:r>
              <a:rPr lang="sr-Latn-RS" dirty="0"/>
              <a:t>U primeru HasClass.html koristeći JQ proveriti da li div sa ID TestDiv ima klasu mojaKlasa1 i ako ju ima da se zameni sa klasom mojaKlasa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3600" y="381000"/>
            <a:ext cx="7851648" cy="1524000"/>
          </a:xfrm>
        </p:spPr>
        <p:txBody>
          <a:bodyPr>
            <a:normAutofit/>
          </a:bodyPr>
          <a:lstStyle/>
          <a:p>
            <a:r>
              <a:rPr lang="sr-Latn-RS" sz="3600" dirty="0"/>
              <a:t>4. Upravljanje događajima</a:t>
            </a:r>
            <a:r>
              <a:rPr lang="sr-Latn-RS" sz="4000" dirty="0"/>
              <a:t/>
            </a:r>
            <a:br>
              <a:rPr lang="sr-Latn-RS" sz="4000" dirty="0"/>
            </a:br>
            <a:r>
              <a:rPr lang="sr-Latn-RS" sz="4900" dirty="0"/>
              <a:t>JQ događaji</a:t>
            </a:r>
            <a:endParaRPr lang="en-US" sz="49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81200" y="2362200"/>
            <a:ext cx="8458200" cy="4267200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jQuery ima veliki broj funkcija za upravljanje događajima: </a:t>
            </a:r>
          </a:p>
          <a:p>
            <a:pPr algn="ctr"/>
            <a:r>
              <a:rPr lang="sr-Latn-RS" dirty="0">
                <a:solidFill>
                  <a:srgbClr val="FFFF00"/>
                </a:solidFill>
              </a:rPr>
              <a:t>click()</a:t>
            </a:r>
          </a:p>
          <a:p>
            <a:pPr algn="ctr"/>
            <a:r>
              <a:rPr lang="sr-Latn-RS" dirty="0">
                <a:solidFill>
                  <a:srgbClr val="FFFF00"/>
                </a:solidFill>
              </a:rPr>
              <a:t>blur()</a:t>
            </a:r>
          </a:p>
          <a:p>
            <a:pPr algn="ctr"/>
            <a:r>
              <a:rPr lang="sr-Latn-RS" dirty="0">
                <a:solidFill>
                  <a:srgbClr val="FFFF00"/>
                </a:solidFill>
              </a:rPr>
              <a:t>focus()</a:t>
            </a:r>
          </a:p>
          <a:p>
            <a:pPr algn="ctr"/>
            <a:r>
              <a:rPr lang="sr-Latn-RS" dirty="0">
                <a:solidFill>
                  <a:srgbClr val="FFFF00"/>
                </a:solidFill>
              </a:rPr>
              <a:t>dblclick()</a:t>
            </a:r>
          </a:p>
          <a:p>
            <a:pPr algn="ctr"/>
            <a:r>
              <a:rPr lang="sr-Latn-RS" dirty="0">
                <a:solidFill>
                  <a:srgbClr val="FFFF00"/>
                </a:solidFill>
              </a:rPr>
              <a:t>mousedown()</a:t>
            </a:r>
          </a:p>
          <a:p>
            <a:pPr algn="ctr"/>
            <a:r>
              <a:rPr lang="sr-Latn-RS" dirty="0">
                <a:solidFill>
                  <a:srgbClr val="FFFF00"/>
                </a:solidFill>
              </a:rPr>
              <a:t>mouseover()</a:t>
            </a:r>
          </a:p>
          <a:p>
            <a:pPr algn="ctr"/>
            <a:r>
              <a:rPr lang="sr-Latn-RS" dirty="0">
                <a:solidFill>
                  <a:srgbClr val="FFFF00"/>
                </a:solidFill>
              </a:rPr>
              <a:t>keypress()</a:t>
            </a:r>
          </a:p>
          <a:p>
            <a:pPr algn="ctr"/>
            <a:r>
              <a:rPr lang="sr-Latn-RS" dirty="0">
                <a:solidFill>
                  <a:srgbClr val="FFFF00"/>
                </a:solidFill>
              </a:rPr>
              <a:t>...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57400" y="304800"/>
            <a:ext cx="7851648" cy="1600200"/>
          </a:xfrm>
        </p:spPr>
        <p:txBody>
          <a:bodyPr>
            <a:normAutofit/>
          </a:bodyPr>
          <a:lstStyle/>
          <a:p>
            <a:r>
              <a:rPr lang="sr-Latn-RS" sz="4000" dirty="0"/>
              <a:t>4. Upravljanje događajima</a:t>
            </a:r>
            <a:r>
              <a:rPr lang="sr-Latn-RS" sz="6600" dirty="0"/>
              <a:t/>
            </a:r>
            <a:br>
              <a:rPr lang="sr-Latn-RS" sz="6600" dirty="0"/>
            </a:br>
            <a:r>
              <a:rPr lang="sr-Latn-RS" sz="4900" dirty="0"/>
              <a:t>click() događaj-primer</a:t>
            </a:r>
            <a:endParaRPr lang="en-US" sz="49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57400" y="2438400"/>
            <a:ext cx="8001000" cy="3886200"/>
          </a:xfrm>
        </p:spPr>
        <p:txBody>
          <a:bodyPr>
            <a:normAutofit lnSpcReduction="10000"/>
          </a:bodyPr>
          <a:lstStyle/>
          <a:p>
            <a:pPr algn="l"/>
            <a:r>
              <a:rPr lang="sr-Latn-RS" u="sng" dirty="0"/>
              <a:t>Click.html</a:t>
            </a:r>
          </a:p>
          <a:p>
            <a:pPr algn="l"/>
            <a:r>
              <a:rPr lang="sr-Latn-RS" dirty="0"/>
              <a:t>Pogledajmo primer click() događaja :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$(document).ready(function () {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            $('#</a:t>
            </a:r>
            <a:r>
              <a:rPr lang="en-US" dirty="0" err="1">
                <a:solidFill>
                  <a:srgbClr val="FFFF00"/>
                </a:solidFill>
              </a:rPr>
              <a:t>OutputDiv</a:t>
            </a:r>
            <a:r>
              <a:rPr lang="en-US" dirty="0">
                <a:solidFill>
                  <a:srgbClr val="FFFF00"/>
                </a:solidFill>
              </a:rPr>
              <a:t>').click(function(){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                alert("</a:t>
            </a:r>
            <a:r>
              <a:rPr lang="en-US" dirty="0" err="1">
                <a:solidFill>
                  <a:srgbClr val="FFFF00"/>
                </a:solidFill>
              </a:rPr>
              <a:t>Neko</a:t>
            </a:r>
            <a:r>
              <a:rPr lang="en-US" dirty="0">
                <a:solidFill>
                  <a:srgbClr val="FFFF00"/>
                </a:solidFill>
              </a:rPr>
              <a:t> me je </a:t>
            </a:r>
            <a:r>
              <a:rPr lang="en-US" dirty="0" err="1">
                <a:solidFill>
                  <a:srgbClr val="FFFF00"/>
                </a:solidFill>
              </a:rPr>
              <a:t>kliknuo</a:t>
            </a:r>
            <a:r>
              <a:rPr lang="en-US" dirty="0">
                <a:solidFill>
                  <a:srgbClr val="FFFF00"/>
                </a:solidFill>
              </a:rPr>
              <a:t> !");                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            })</a:t>
            </a:r>
            <a:r>
              <a:rPr lang="sr-Latn-RS" dirty="0">
                <a:solidFill>
                  <a:srgbClr val="FFFF00"/>
                </a:solidFill>
              </a:rPr>
              <a:t>;</a:t>
            </a:r>
            <a:endParaRPr lang="en-US" dirty="0">
              <a:solidFill>
                <a:srgbClr val="FFFF00"/>
              </a:solidFill>
            </a:endParaRPr>
          </a:p>
          <a:p>
            <a:pPr algn="l"/>
            <a:r>
              <a:rPr lang="en-US" dirty="0">
                <a:solidFill>
                  <a:srgbClr val="FFFF00"/>
                </a:solidFill>
              </a:rPr>
              <a:t> });</a:t>
            </a:r>
            <a:endParaRPr lang="sr-Latn-RS" dirty="0">
              <a:solidFill>
                <a:srgbClr val="FFFF00"/>
              </a:solidFill>
            </a:endParaRPr>
          </a:p>
          <a:p>
            <a:pPr algn="l"/>
            <a:r>
              <a:rPr lang="sr-Latn-RS" dirty="0"/>
              <a:t>U ovom primeru će s nakon pritiska na ID OutputDiv  aktivirati click događaj i prikazaće se poruka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57400" y="381000"/>
            <a:ext cx="7851648" cy="1524000"/>
          </a:xfrm>
        </p:spPr>
        <p:txBody>
          <a:bodyPr>
            <a:normAutofit/>
          </a:bodyPr>
          <a:lstStyle/>
          <a:p>
            <a:r>
              <a:rPr lang="sr-Latn-RS" sz="3600" dirty="0"/>
              <a:t>4. Upravljanje događajima</a:t>
            </a:r>
            <a:r>
              <a:rPr lang="sr-Latn-RS" sz="9600" dirty="0"/>
              <a:t/>
            </a:r>
            <a:br>
              <a:rPr lang="sr-Latn-RS" sz="9600" dirty="0"/>
            </a:br>
            <a:r>
              <a:rPr lang="sr-Latn-RS" sz="4900" dirty="0"/>
              <a:t>click() događaj-vežbanje</a:t>
            </a:r>
            <a:endParaRPr lang="en-US" sz="49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sr-Latn-RS" dirty="0"/>
              <a:t>Vežba 1:U primeru Click.html potrebno je da se na klik događaj na div sa ID IspisDiv upiše tekst koji se nalazi u input polju sa ID tekst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94954" y="0"/>
            <a:ext cx="7851648" cy="1295400"/>
          </a:xfrm>
        </p:spPr>
        <p:txBody>
          <a:bodyPr>
            <a:normAutofit/>
          </a:bodyPr>
          <a:lstStyle/>
          <a:p>
            <a:pPr algn="ctr"/>
            <a:r>
              <a:rPr lang="sr-Latn-RS" sz="3600" dirty="0"/>
              <a:t>1. Uvod u JQUERY</a:t>
            </a:r>
            <a:br>
              <a:rPr lang="sr-Latn-RS" sz="3600" dirty="0"/>
            </a:br>
            <a:r>
              <a:rPr lang="sr-Latn-RS" sz="4800" dirty="0"/>
              <a:t>Šta je CDN ?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24988" y="1889760"/>
            <a:ext cx="10953205" cy="1752600"/>
          </a:xfrm>
        </p:spPr>
        <p:txBody>
          <a:bodyPr>
            <a:normAutofit lnSpcReduction="10000"/>
          </a:bodyPr>
          <a:lstStyle/>
          <a:p>
            <a:pPr algn="l"/>
            <a:r>
              <a:rPr lang="sr-Latn-RS" dirty="0"/>
              <a:t>-Ako želimo da koristimo online servere koji hostuju jQuery skripte tada ustvari koristimo CDN (Content Delivery Network) </a:t>
            </a:r>
          </a:p>
          <a:p>
            <a:pPr algn="l"/>
            <a:r>
              <a:rPr lang="sr-Latn-RS" dirty="0"/>
              <a:t>-Ovo je moguće raditi </a:t>
            </a:r>
            <a:r>
              <a:rPr lang="sr-Latn-RS" dirty="0">
                <a:solidFill>
                  <a:srgbClr val="FFFF00"/>
                </a:solidFill>
              </a:rPr>
              <a:t>samo ako smo online  </a:t>
            </a:r>
            <a:r>
              <a:rPr lang="sr-Latn-RS" dirty="0"/>
              <a:t>tj</a:t>
            </a:r>
            <a:r>
              <a:rPr lang="en-US" dirty="0"/>
              <a:t>.</a:t>
            </a:r>
            <a:r>
              <a:rPr lang="sr-Latn-RS" dirty="0"/>
              <a:t> stalno na mreži </a:t>
            </a:r>
          </a:p>
          <a:p>
            <a:pPr algn="l"/>
            <a:r>
              <a:rPr lang="sr-Latn-RS" dirty="0"/>
              <a:t>-Poznati CDN serveri su Microsoft i Google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4989" y="3940629"/>
            <a:ext cx="9019902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56211" y="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sr-Latn-RS" sz="3600" dirty="0"/>
              <a:t>1. Uvod u JQUERY</a:t>
            </a:r>
            <a:br>
              <a:rPr lang="sr-Latn-RS" sz="3600" dirty="0"/>
            </a:br>
            <a:r>
              <a:rPr lang="sr-Latn-RS" sz="4400" dirty="0"/>
              <a:t>Kako radi jQuery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9377" y="2142309"/>
            <a:ext cx="10382794" cy="4038600"/>
          </a:xfrm>
        </p:spPr>
        <p:txBody>
          <a:bodyPr>
            <a:normAutofit/>
          </a:bodyPr>
          <a:lstStyle/>
          <a:p>
            <a:pPr algn="l"/>
            <a:r>
              <a:rPr lang="sr-Latn-RS" dirty="0"/>
              <a:t>- $ ili jquery je objekat kojim se poziva document iz browsera u jQuery</a:t>
            </a:r>
            <a:r>
              <a:rPr lang="en-US" dirty="0"/>
              <a:t> </a:t>
            </a:r>
            <a:r>
              <a:rPr lang="sr-Latn-RS" dirty="0"/>
              <a:t> i nakon toga se pozove ready() funkcija koja se poziva tek kada je DOM učitan</a:t>
            </a:r>
          </a:p>
          <a:p>
            <a:pPr algn="l"/>
            <a:r>
              <a:rPr lang="en-US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$(document).ready(function(){</a:t>
            </a:r>
          </a:p>
          <a:p>
            <a:pPr algn="l"/>
            <a:r>
              <a:rPr lang="en-US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 alert('DOM </a:t>
            </a:r>
            <a:r>
              <a:rPr lang="sr-Latn-RS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učitan</a:t>
            </a:r>
            <a:r>
              <a:rPr lang="en-US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algn="l"/>
            <a:r>
              <a:rPr lang="en-US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});</a:t>
            </a:r>
            <a:endParaRPr lang="sr-Latn-RS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sr-Latn-RS" dirty="0">
                <a:cs typeface="Courier New" pitchFamily="49" charset="0"/>
              </a:rPr>
              <a:t>-</a:t>
            </a:r>
            <a:r>
              <a:rPr lang="sr-Latn-RS" dirty="0">
                <a:solidFill>
                  <a:srgbClr val="FFFF00"/>
                </a:solidFill>
                <a:cs typeface="Courier New" pitchFamily="49" charset="0"/>
              </a:rPr>
              <a:t> </a:t>
            </a:r>
            <a:r>
              <a:rPr lang="sr-Latn-RS" dirty="0">
                <a:cs typeface="Courier New" pitchFamily="49" charset="0"/>
              </a:rPr>
              <a:t>jQuery ne čeka da se učitaju slike , frejmovi ,CSS... </a:t>
            </a:r>
            <a:r>
              <a:rPr lang="en-US" dirty="0">
                <a:cs typeface="Courier New" pitchFamily="49" charset="0"/>
              </a:rPr>
              <a:t>I</a:t>
            </a:r>
            <a:r>
              <a:rPr lang="sr-Latn-RS" dirty="0">
                <a:cs typeface="Courier New" pitchFamily="49" charset="0"/>
              </a:rPr>
              <a:t> može odmah da počne sa manipulacijom DOM elemenata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96092" y="-13063"/>
            <a:ext cx="7851648" cy="1295400"/>
          </a:xfrm>
        </p:spPr>
        <p:txBody>
          <a:bodyPr/>
          <a:lstStyle/>
          <a:p>
            <a:pPr algn="ctr"/>
            <a:r>
              <a:rPr lang="sr-Latn-RS" sz="3600" dirty="0"/>
              <a:t>2. jQuery selektori</a:t>
            </a:r>
            <a:r>
              <a:rPr lang="sr-Latn-RS" dirty="0"/>
              <a:t/>
            </a:r>
            <a:br>
              <a:rPr lang="sr-Latn-RS" dirty="0"/>
            </a:br>
            <a:r>
              <a:rPr lang="sr-Latn-RS" sz="4400" dirty="0"/>
              <a:t>Prvi primer u JQ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96093" y="1689463"/>
            <a:ext cx="11421290" cy="4815840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algn="l"/>
            <a:r>
              <a:rPr lang="en-US" sz="20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algn="l"/>
            <a:r>
              <a:rPr lang="sr-Latn-RS" sz="20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script </a:t>
            </a:r>
            <a:r>
              <a:rPr lang="en-US" sz="20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="jquery-1.12.4.js"&gt;&lt;/</a:t>
            </a:r>
            <a:r>
              <a:rPr lang="en-US" sz="200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script</a:t>
            </a:r>
            <a:r>
              <a:rPr lang="en-US" sz="200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r-Latn-RS" sz="2000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sr-Latn-RS" sz="20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&lt;script&gt;</a:t>
            </a:r>
            <a:endParaRPr lang="en-US" sz="2000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0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$(document).ready(function(){</a:t>
            </a:r>
          </a:p>
          <a:p>
            <a:pPr algn="l"/>
            <a:r>
              <a:rPr lang="en-US" sz="20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 $('#</a:t>
            </a:r>
            <a:r>
              <a:rPr lang="en-US" sz="20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mojId</a:t>
            </a:r>
            <a:r>
              <a:rPr lang="en-US" sz="20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').html("</a:t>
            </a:r>
            <a:r>
              <a:rPr lang="en-US" sz="20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Zdravo</a:t>
            </a:r>
            <a:r>
              <a:rPr lang="en-US" sz="20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svima</a:t>
            </a:r>
            <a:r>
              <a:rPr lang="en-US" sz="20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!");</a:t>
            </a:r>
          </a:p>
          <a:p>
            <a:pPr algn="l"/>
            <a:r>
              <a:rPr lang="en-US" sz="20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});</a:t>
            </a:r>
          </a:p>
          <a:p>
            <a:pPr algn="l"/>
            <a:r>
              <a:rPr lang="en-US" sz="20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&lt;/script&gt;</a:t>
            </a:r>
          </a:p>
          <a:p>
            <a:pPr algn="l"/>
            <a:r>
              <a:rPr lang="en-US" sz="20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&lt;title&gt; </a:t>
            </a:r>
            <a:r>
              <a:rPr lang="en-US" sz="20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Uvod</a:t>
            </a:r>
            <a:r>
              <a:rPr lang="en-US" sz="20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u </a:t>
            </a:r>
            <a:r>
              <a:rPr lang="en-US" sz="20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sz="20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&lt;/title&gt;</a:t>
            </a:r>
          </a:p>
          <a:p>
            <a:pPr algn="l"/>
            <a:r>
              <a:rPr lang="en-US" sz="20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algn="l"/>
            <a:r>
              <a:rPr lang="en-US" sz="20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algn="l"/>
            <a:r>
              <a:rPr lang="sr-Latn-RS" sz="20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&lt;div id="</a:t>
            </a:r>
            <a:r>
              <a:rPr lang="en-US" sz="20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mojId</a:t>
            </a:r>
            <a:r>
              <a:rPr lang="en-US" sz="20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sz="2000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Moj</a:t>
            </a:r>
            <a:r>
              <a:rPr lang="en-US" sz="20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div&lt;/div&gt;</a:t>
            </a:r>
          </a:p>
          <a:p>
            <a:pPr algn="l"/>
            <a:r>
              <a:rPr lang="en-US" sz="20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algn="l"/>
            <a:r>
              <a:rPr lang="en-US" sz="2000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30977" y="0"/>
            <a:ext cx="7851648" cy="1066800"/>
          </a:xfrm>
        </p:spPr>
        <p:txBody>
          <a:bodyPr/>
          <a:lstStyle/>
          <a:p>
            <a:pPr algn="ctr"/>
            <a:r>
              <a:rPr lang="en-US" dirty="0"/>
              <a:t>NAPOMENA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1257" y="1143000"/>
            <a:ext cx="11930743" cy="57150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3000" u="sng" dirty="0"/>
              <a:t>Primer 1 - HTML</a:t>
            </a:r>
          </a:p>
          <a:p>
            <a:pPr algn="l"/>
            <a:r>
              <a:rPr lang="en-US" u="sng" dirty="0"/>
              <a:t>JavaScript</a:t>
            </a:r>
            <a:r>
              <a:rPr lang="en-US" dirty="0"/>
              <a:t> 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var x = </a:t>
            </a:r>
            <a:r>
              <a:rPr lang="en-US" dirty="0" err="1">
                <a:solidFill>
                  <a:srgbClr val="FFFF00"/>
                </a:solidFill>
              </a:rPr>
              <a:t>document.getElementById</a:t>
            </a:r>
            <a:r>
              <a:rPr lang="en-US" dirty="0">
                <a:solidFill>
                  <a:srgbClr val="FFFF00"/>
                </a:solidFill>
              </a:rPr>
              <a:t>(‘</a:t>
            </a:r>
            <a:r>
              <a:rPr lang="en-US" dirty="0" err="1">
                <a:solidFill>
                  <a:srgbClr val="FFFF00"/>
                </a:solidFill>
              </a:rPr>
              <a:t>mojID</a:t>
            </a:r>
            <a:r>
              <a:rPr lang="en-US" dirty="0">
                <a:solidFill>
                  <a:srgbClr val="FFFF00"/>
                </a:solidFill>
              </a:rPr>
              <a:t>’).</a:t>
            </a:r>
            <a:r>
              <a:rPr lang="en-US" dirty="0" err="1">
                <a:solidFill>
                  <a:srgbClr val="FFFF00"/>
                </a:solidFill>
              </a:rPr>
              <a:t>innerHTML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 algn="l"/>
            <a:r>
              <a:rPr lang="en-US" u="sng" dirty="0" err="1"/>
              <a:t>jQuery</a:t>
            </a:r>
            <a:endParaRPr lang="en-US" u="sng" dirty="0"/>
          </a:p>
          <a:p>
            <a:pPr algn="l"/>
            <a:r>
              <a:rPr lang="en-US" dirty="0">
                <a:solidFill>
                  <a:srgbClr val="FFFF00"/>
                </a:solidFill>
              </a:rPr>
              <a:t>v</a:t>
            </a:r>
            <a:r>
              <a:rPr lang="sr-Latn-RS" dirty="0">
                <a:solidFill>
                  <a:srgbClr val="FFFF00"/>
                </a:solidFill>
              </a:rPr>
              <a:t>ar x</a:t>
            </a:r>
            <a:r>
              <a:rPr lang="en-US" dirty="0">
                <a:solidFill>
                  <a:srgbClr val="FFFF00"/>
                </a:solidFill>
              </a:rPr>
              <a:t>=$(‘#</a:t>
            </a:r>
            <a:r>
              <a:rPr lang="en-US" dirty="0" err="1">
                <a:solidFill>
                  <a:srgbClr val="FFFF00"/>
                </a:solidFill>
              </a:rPr>
              <a:t>mojID</a:t>
            </a:r>
            <a:r>
              <a:rPr lang="en-US" dirty="0">
                <a:solidFill>
                  <a:srgbClr val="FFFF00"/>
                </a:solidFill>
              </a:rPr>
              <a:t>’).html();</a:t>
            </a:r>
          </a:p>
          <a:p>
            <a:pPr algn="l"/>
            <a:endParaRPr lang="en-US" u="sng" dirty="0">
              <a:solidFill>
                <a:srgbClr val="FFFF00"/>
              </a:solidFill>
            </a:endParaRPr>
          </a:p>
          <a:p>
            <a:pPr algn="l"/>
            <a:r>
              <a:rPr lang="en-US" sz="3000" u="sng" dirty="0"/>
              <a:t>Primer 2 - VALUE</a:t>
            </a:r>
          </a:p>
          <a:p>
            <a:pPr algn="l"/>
            <a:r>
              <a:rPr lang="en-US" u="sng" dirty="0"/>
              <a:t>JavaScript</a:t>
            </a:r>
            <a:r>
              <a:rPr lang="en-US" dirty="0"/>
              <a:t> 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var x = </a:t>
            </a:r>
            <a:r>
              <a:rPr lang="en-US" dirty="0" err="1">
                <a:solidFill>
                  <a:srgbClr val="FFFF00"/>
                </a:solidFill>
              </a:rPr>
              <a:t>document.getElementById</a:t>
            </a:r>
            <a:r>
              <a:rPr lang="en-US" dirty="0">
                <a:solidFill>
                  <a:srgbClr val="FFFF00"/>
                </a:solidFill>
              </a:rPr>
              <a:t>(‘</a:t>
            </a:r>
            <a:r>
              <a:rPr lang="en-US" dirty="0" err="1">
                <a:solidFill>
                  <a:srgbClr val="FFFF00"/>
                </a:solidFill>
              </a:rPr>
              <a:t>mojInput</a:t>
            </a:r>
            <a:r>
              <a:rPr lang="en-US" dirty="0">
                <a:solidFill>
                  <a:srgbClr val="FFFF00"/>
                </a:solidFill>
              </a:rPr>
              <a:t>’).value;</a:t>
            </a:r>
          </a:p>
          <a:p>
            <a:pPr algn="l"/>
            <a:r>
              <a:rPr lang="en-US" u="sng" dirty="0" err="1"/>
              <a:t>jQuery</a:t>
            </a:r>
            <a:endParaRPr lang="en-US" u="sng" dirty="0"/>
          </a:p>
          <a:p>
            <a:pPr algn="l"/>
            <a:r>
              <a:rPr lang="en-US" dirty="0">
                <a:solidFill>
                  <a:srgbClr val="FFFF00"/>
                </a:solidFill>
              </a:rPr>
              <a:t>var x=$(‘#</a:t>
            </a:r>
            <a:r>
              <a:rPr lang="en-US" dirty="0" err="1">
                <a:solidFill>
                  <a:srgbClr val="FFFF00"/>
                </a:solidFill>
              </a:rPr>
              <a:t>mojInput</a:t>
            </a:r>
            <a:r>
              <a:rPr lang="en-US" dirty="0">
                <a:solidFill>
                  <a:srgbClr val="FFFF00"/>
                </a:solidFill>
              </a:rPr>
              <a:t>’).</a:t>
            </a:r>
            <a:r>
              <a:rPr lang="en-US" dirty="0" err="1">
                <a:solidFill>
                  <a:srgbClr val="FFFF00"/>
                </a:solidFill>
              </a:rPr>
              <a:t>val</a:t>
            </a:r>
            <a:r>
              <a:rPr lang="en-US" dirty="0">
                <a:solidFill>
                  <a:srgbClr val="FFFF00"/>
                </a:solidFill>
              </a:rPr>
              <a:t>();//</a:t>
            </a:r>
            <a:r>
              <a:rPr lang="en-US" dirty="0" err="1">
                <a:solidFill>
                  <a:srgbClr val="FFFF00"/>
                </a:solidFill>
              </a:rPr>
              <a:t>koristi</a:t>
            </a:r>
            <a:r>
              <a:rPr lang="en-US" dirty="0">
                <a:solidFill>
                  <a:srgbClr val="FFFF00"/>
                </a:solidFill>
              </a:rPr>
              <a:t> se za input </a:t>
            </a:r>
            <a:r>
              <a:rPr lang="en-US" dirty="0" err="1">
                <a:solidFill>
                  <a:srgbClr val="FFFF00"/>
                </a:solidFill>
              </a:rPr>
              <a:t>elemente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textarea</a:t>
            </a:r>
            <a:endParaRPr lang="en-US" dirty="0">
              <a:solidFill>
                <a:srgbClr val="FFFF00"/>
              </a:solidFill>
            </a:endParaRPr>
          </a:p>
          <a:p>
            <a:pPr algn="l"/>
            <a:endParaRPr lang="en-US" u="sng" dirty="0">
              <a:solidFill>
                <a:srgbClr val="FFFF00"/>
              </a:solidFill>
            </a:endParaRPr>
          </a:p>
          <a:p>
            <a:pPr algn="l"/>
            <a:r>
              <a:rPr lang="en-US" sz="3000" u="sng" dirty="0"/>
              <a:t>Primer 3 - STYLE</a:t>
            </a:r>
          </a:p>
          <a:p>
            <a:pPr algn="l"/>
            <a:r>
              <a:rPr lang="en-US" u="sng" dirty="0"/>
              <a:t>JavaScript</a:t>
            </a:r>
            <a:r>
              <a:rPr lang="en-US" dirty="0"/>
              <a:t> 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var x = </a:t>
            </a:r>
            <a:r>
              <a:rPr lang="en-US" dirty="0" err="1">
                <a:solidFill>
                  <a:srgbClr val="FFFF00"/>
                </a:solidFill>
              </a:rPr>
              <a:t>document.getElementById</a:t>
            </a:r>
            <a:r>
              <a:rPr lang="en-US" dirty="0">
                <a:solidFill>
                  <a:srgbClr val="FFFF00"/>
                </a:solidFill>
              </a:rPr>
              <a:t>(‘</a:t>
            </a:r>
            <a:r>
              <a:rPr lang="en-US" dirty="0" err="1">
                <a:solidFill>
                  <a:srgbClr val="FFFF00"/>
                </a:solidFill>
              </a:rPr>
              <a:t>mojInput</a:t>
            </a:r>
            <a:r>
              <a:rPr lang="en-US" dirty="0">
                <a:solidFill>
                  <a:srgbClr val="FFFF00"/>
                </a:solidFill>
              </a:rPr>
              <a:t>’).</a:t>
            </a:r>
            <a:r>
              <a:rPr lang="en-US" dirty="0" err="1">
                <a:solidFill>
                  <a:srgbClr val="FFFF00"/>
                </a:solidFill>
              </a:rPr>
              <a:t>style.color</a:t>
            </a:r>
            <a:r>
              <a:rPr lang="en-US" dirty="0">
                <a:solidFill>
                  <a:srgbClr val="FFFF00"/>
                </a:solidFill>
              </a:rPr>
              <a:t>=‘red’;</a:t>
            </a:r>
          </a:p>
          <a:p>
            <a:pPr algn="l"/>
            <a:r>
              <a:rPr lang="en-US" u="sng" dirty="0" err="1"/>
              <a:t>jQuery</a:t>
            </a:r>
            <a:endParaRPr lang="en-US" u="sng" dirty="0"/>
          </a:p>
          <a:p>
            <a:pPr algn="l"/>
            <a:r>
              <a:rPr lang="en-US" dirty="0">
                <a:solidFill>
                  <a:srgbClr val="FFFF00"/>
                </a:solidFill>
              </a:rPr>
              <a:t>var x=$(‘#</a:t>
            </a:r>
            <a:r>
              <a:rPr lang="en-US" dirty="0" err="1">
                <a:solidFill>
                  <a:srgbClr val="FFFF00"/>
                </a:solidFill>
              </a:rPr>
              <a:t>mojInput</a:t>
            </a:r>
            <a:r>
              <a:rPr lang="en-US" dirty="0">
                <a:solidFill>
                  <a:srgbClr val="FFFF00"/>
                </a:solidFill>
              </a:rPr>
              <a:t>’).</a:t>
            </a:r>
            <a:r>
              <a:rPr lang="en-US" dirty="0" err="1">
                <a:solidFill>
                  <a:srgbClr val="FFFF00"/>
                </a:solidFill>
              </a:rPr>
              <a:t>css</a:t>
            </a:r>
            <a:r>
              <a:rPr lang="en-US" dirty="0">
                <a:solidFill>
                  <a:srgbClr val="FFFF00"/>
                </a:solidFill>
              </a:rPr>
              <a:t>(‘</a:t>
            </a:r>
            <a:r>
              <a:rPr lang="en-US" dirty="0" err="1">
                <a:solidFill>
                  <a:srgbClr val="FFFF00"/>
                </a:solidFill>
              </a:rPr>
              <a:t>color,’’red</a:t>
            </a:r>
            <a:r>
              <a:rPr lang="en-US" dirty="0">
                <a:solidFill>
                  <a:srgbClr val="FFFF00"/>
                </a:solidFill>
              </a:rPr>
              <a:t>’);</a:t>
            </a:r>
            <a:endParaRPr lang="en-US" u="sng" dirty="0">
              <a:solidFill>
                <a:srgbClr val="FFFF00"/>
              </a:solidFill>
            </a:endParaRPr>
          </a:p>
          <a:p>
            <a:pPr algn="l"/>
            <a:endParaRPr lang="en-US" u="sn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1195252" y="0"/>
            <a:ext cx="7851648" cy="1384663"/>
          </a:xfrm>
        </p:spPr>
        <p:txBody>
          <a:bodyPr>
            <a:normAutofit/>
          </a:bodyPr>
          <a:lstStyle/>
          <a:p>
            <a:pPr algn="ctr"/>
            <a:r>
              <a:rPr lang="sr-Latn-RS" sz="3600" dirty="0"/>
              <a:t>2. jQuery selektori</a:t>
            </a:r>
            <a:r>
              <a:rPr lang="sr-Latn-RS" sz="4000" dirty="0"/>
              <a:t/>
            </a:r>
            <a:br>
              <a:rPr lang="sr-Latn-RS" sz="4000" dirty="0"/>
            </a:br>
            <a:r>
              <a:rPr lang="sr-Latn-RS" sz="4400" dirty="0"/>
              <a:t>Uvod u selektore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35131" y="2438400"/>
            <a:ext cx="9676965" cy="3810000"/>
          </a:xfrm>
        </p:spPr>
        <p:txBody>
          <a:bodyPr>
            <a:normAutofit/>
          </a:bodyPr>
          <a:lstStyle/>
          <a:p>
            <a:pPr algn="l"/>
            <a:r>
              <a:rPr lang="sr-Latn-RS" dirty="0"/>
              <a:t>- Selektori omogućavaju da se selektuju elementi neke stranice</a:t>
            </a:r>
          </a:p>
          <a:p>
            <a:pPr algn="l"/>
            <a:r>
              <a:rPr lang="sr-Latn-RS" dirty="0"/>
              <a:t>- Može se selektovati jedan ili više elemenata</a:t>
            </a:r>
          </a:p>
          <a:p>
            <a:pPr algn="l">
              <a:buFontTx/>
              <a:buChar char="-"/>
            </a:pPr>
            <a:r>
              <a:rPr lang="sr-Latn-RS" dirty="0"/>
              <a:t>Selektor identifikuje neki HTML element-tag koji će biti manipulisan sa JQ kodom</a:t>
            </a:r>
          </a:p>
          <a:p>
            <a:pPr algn="l">
              <a:buFontTx/>
              <a:buChar char="-"/>
            </a:pPr>
            <a:r>
              <a:rPr lang="sr-Latn-RS" dirty="0"/>
              <a:t>Sintaksa :</a:t>
            </a:r>
          </a:p>
          <a:p>
            <a:pPr algn="ctr">
              <a:buFontTx/>
              <a:buChar char="-"/>
            </a:pPr>
            <a:r>
              <a:rPr lang="sr-Latn-RS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$(selektorIzraz) </a:t>
            </a:r>
          </a:p>
          <a:p>
            <a:pPr algn="ctr">
              <a:buFontTx/>
              <a:buChar char="-"/>
            </a:pPr>
            <a:r>
              <a:rPr lang="sr-Latn-RS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jQuery(selektorIzraz)</a:t>
            </a:r>
            <a:endParaRPr lang="en-US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3600" y="304800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4000" dirty="0"/>
              <a:t>2. jQuery selektori</a:t>
            </a:r>
            <a:br>
              <a:rPr lang="sr-Latn-RS" sz="4000" dirty="0"/>
            </a:br>
            <a:r>
              <a:rPr lang="sr-Latn-RS" sz="4900" dirty="0"/>
              <a:t>Kako možemo da selektujemo nodove-elemente?</a:t>
            </a:r>
            <a:endParaRPr lang="en-US" sz="49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0188" y="2797628"/>
            <a:ext cx="9272451" cy="3886200"/>
          </a:xfrm>
        </p:spPr>
        <p:txBody>
          <a:bodyPr>
            <a:normAutofit/>
          </a:bodyPr>
          <a:lstStyle/>
          <a:p>
            <a:pPr algn="l">
              <a:buFontTx/>
              <a:buChar char="-"/>
            </a:pPr>
            <a:r>
              <a:rPr lang="sr-Latn-RS" dirty="0"/>
              <a:t> Selektovanje nodova po tag imenu</a:t>
            </a:r>
          </a:p>
          <a:p>
            <a:pPr algn="l">
              <a:buFontTx/>
              <a:buChar char="-"/>
            </a:pPr>
            <a:r>
              <a:rPr lang="sr-Latn-RS" dirty="0"/>
              <a:t> Selektovanje nodova po ID </a:t>
            </a:r>
          </a:p>
          <a:p>
            <a:pPr algn="l">
              <a:buFontTx/>
              <a:buChar char="-"/>
            </a:pPr>
            <a:r>
              <a:rPr lang="sr-Latn-RS" dirty="0"/>
              <a:t> Selektovanje nodova po  class imenu</a:t>
            </a:r>
          </a:p>
          <a:p>
            <a:pPr algn="l">
              <a:buFontTx/>
              <a:buChar char="-"/>
            </a:pPr>
            <a:r>
              <a:rPr lang="sr-Latn-RS" dirty="0"/>
              <a:t> Selektovanje nodova po vrednosti atributa</a:t>
            </a:r>
          </a:p>
          <a:p>
            <a:pPr algn="l">
              <a:buFontTx/>
              <a:buChar char="-"/>
            </a:pPr>
            <a:r>
              <a:rPr lang="sr-Latn-RS" dirty="0"/>
              <a:t> Selektovanje input nodova</a:t>
            </a:r>
          </a:p>
          <a:p>
            <a:pPr algn="l">
              <a:buFontTx/>
              <a:buChar char="-"/>
            </a:pPr>
            <a:r>
              <a:rPr lang="sr-Latn-RS" dirty="0"/>
              <a:t> Ostali selektori</a:t>
            </a:r>
          </a:p>
          <a:p>
            <a:pPr algn="l"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1373</Words>
  <Application>Microsoft Office PowerPoint</Application>
  <PresentationFormat>Widescreen</PresentationFormat>
  <Paragraphs>246</Paragraphs>
  <Slides>33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Constantia</vt:lpstr>
      <vt:lpstr>Courier New</vt:lpstr>
      <vt:lpstr>Wingdings 2</vt:lpstr>
      <vt:lpstr>Flow</vt:lpstr>
      <vt:lpstr>JQUERY</vt:lpstr>
      <vt:lpstr>1. Uvod u JQUERY Šta je jQuery</vt:lpstr>
      <vt:lpstr>1. Uvod u JQUERY  Kako integrisati jQuery u HTML</vt:lpstr>
      <vt:lpstr>1. Uvod u JQUERY Šta je CDN ?</vt:lpstr>
      <vt:lpstr>1. Uvod u JQUERY Kako radi jQuery</vt:lpstr>
      <vt:lpstr>2. jQuery selektori Prvi primer u JQ</vt:lpstr>
      <vt:lpstr>NAPOMENA</vt:lpstr>
      <vt:lpstr>2. jQuery selektori Uvod u selektore</vt:lpstr>
      <vt:lpstr>2. jQuery selektori Kako možemo da selektujemo nodove-elemente?</vt:lpstr>
      <vt:lpstr>2. jQuery selektori Selektovanje po tag imenu</vt:lpstr>
      <vt:lpstr>PowerPoint Presentation</vt:lpstr>
      <vt:lpstr>2. jQuery selektori Selektovanje po ID </vt:lpstr>
      <vt:lpstr>PowerPoint Presentation</vt:lpstr>
      <vt:lpstr>2. jQuery selektori Selektovanje po class imenu </vt:lpstr>
      <vt:lpstr>PowerPoint Presentation</vt:lpstr>
      <vt:lpstr>2. jQuery selektori Selektovanje po vrednosti atributa </vt:lpstr>
      <vt:lpstr>PowerPoint Presentation</vt:lpstr>
      <vt:lpstr>2. jQuery selektori Selektovanje input elemenata</vt:lpstr>
      <vt:lpstr>PowerPoint Presentation</vt:lpstr>
      <vt:lpstr>3. Interakcija sa DOM Kako se iterira kroz listu elemenata</vt:lpstr>
      <vt:lpstr>3. Interakcija sa DOM Kako se iterira kroz listu elemenata Primer</vt:lpstr>
      <vt:lpstr>3. Interakcija sa DOM Kako pristupiti atributu elementa?</vt:lpstr>
      <vt:lpstr>3. Interakcija sa DOM Kako modifikovati atribut elementa?</vt:lpstr>
      <vt:lpstr>3. Interakcija sa DOM Kako se iterira kroz listu elemenata Primer</vt:lpstr>
      <vt:lpstr>3. Interakcija sa DOM Kako dodavati ili uklanjati nodove?</vt:lpstr>
      <vt:lpstr>3. Interakcija sa DOM Kako dodavati ili uklanjati nodove? - Primeri</vt:lpstr>
      <vt:lpstr>3. Interakcija sa DOM Kako dodavati ili uklanjati nodove? - Vežbanje</vt:lpstr>
      <vt:lpstr>3. Interakcija sa DOM Kako modifikovati CSS klase?</vt:lpstr>
      <vt:lpstr>3. Interakcija sa DOM Kako modifikovati CSS klase?-Primeri</vt:lpstr>
      <vt:lpstr>3. Interakcija sa DOM Kako modifikovati CSS klase?-Vežbanje</vt:lpstr>
      <vt:lpstr>4. Upravljanje događajima JQ događaji</vt:lpstr>
      <vt:lpstr>4. Upravljanje događajima click() događaj-primer</vt:lpstr>
      <vt:lpstr>4. Upravljanje događajima click() događaj-vežbanje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Suzana</dc:creator>
  <cp:lastModifiedBy>NZS FrontEnd 1.Grupa</cp:lastModifiedBy>
  <cp:revision>6</cp:revision>
  <dcterms:created xsi:type="dcterms:W3CDTF">2018-10-09T12:18:21Z</dcterms:created>
  <dcterms:modified xsi:type="dcterms:W3CDTF">2019-01-15T12:22:38Z</dcterms:modified>
</cp:coreProperties>
</file>