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07" r:id="rId2"/>
    <p:sldId id="609" r:id="rId3"/>
    <p:sldId id="610" r:id="rId4"/>
    <p:sldId id="586" r:id="rId5"/>
    <p:sldId id="273" r:id="rId6"/>
    <p:sldId id="587" r:id="rId7"/>
    <p:sldId id="590" r:id="rId8"/>
    <p:sldId id="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6C7B7-02A1-4E92-A5A5-1AC0CFB46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194A9D-D2E5-43BE-BF9C-24FFDA44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A1A898-AE20-4880-B413-E0C00F2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1BEE80-9785-492E-B4A1-4FCB666F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A95E71-6269-433A-BABE-3EE3508C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3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3D2D8-38DD-40D4-AF11-C24A4855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F0E3DA-B22C-488B-A2C6-AF3C5291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F1FF9B-DA20-47AF-8729-453E818E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0FA69D-6BA6-4D03-844D-254B60AD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93B469-273A-4108-A5A3-4D7CC35D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800BBF9-F8D0-4ED6-A999-177A8E066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ED0069-295E-4329-BE8F-B78E374E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D319D3-7830-4545-B551-488A68F4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0D792F-84C6-4566-A7D4-3951327F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B6A740-42DE-4CF1-8984-673471FE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BAF4F-480E-482D-906F-BC015210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B074AA-049A-4730-ACF8-8DC1367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6481E-CEA8-4341-95D2-87D92C16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950BE4-0DBB-4383-B2FF-38DB41C5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2806A8-3DB6-4BF7-8AFD-199E098A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6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C1CFA-576F-4077-BF63-AAF2C117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39B53A-7BCD-44BE-B63A-737DF781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7245E8-356C-4B6D-8510-0A667454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9F4058-0B2C-4915-B503-946DA81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534F61-C6DA-4F0C-AAFC-439A486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859C80-73C9-48C0-98A8-33F26A1C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98B6D5-6652-45B8-955B-1970CE5BE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4196A3-F6E4-4330-B9DA-1E9666D03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3DCFD3-6734-4CA6-963D-821DA9E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8C102A-9710-4CAA-AED5-0F962572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014C8C-02D8-4091-8FFB-39DC53C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0F366-D9D4-438F-9C65-1B4ECEDC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E02289-253C-4B4E-AF5A-E150F5D2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F47347-39B7-424A-A793-61F56383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E3BAA6-4313-4AE1-8F63-063340095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7DF5FF-D967-4B88-8E35-B8884CB8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576A6D-4759-4DB9-934C-016F0C11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6312F4-B3B2-4B60-9FE1-219D8D8E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34268DA-4A34-44A3-9E3C-316F53AF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7EE00-16CD-456D-9B96-4B271EE0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8A1594-1A6F-426B-AFF0-CA51F84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6F64BA-F26A-46AD-8A71-8AED5875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CFD9B-DD2D-4542-80D6-05BF5A0E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5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38DF45-36E8-4A38-817B-B8542DD9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732A7C-C089-49EC-8318-F7B6ADAA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9C6B04-66DB-4965-B9F2-B9840AFB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2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7B43D-EA13-4274-8162-9BF67583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6E166-E201-4054-AFBD-8A272EE7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4B748E-C1E3-47A3-8D36-D2DBDADE4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DF9E2C-7B51-496B-A0C1-B655EF5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441496-0387-42E1-98D0-4D3AB002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D3A57-6E77-4600-A00E-87456CB9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67EC0-08A9-43EE-B58A-B8BCC76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DA2701-43E3-4D94-AFE4-DB27731D9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B1BF74-8EE9-41D2-A9E1-F119EDB1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07498F-1D38-43D6-8A1E-4E658886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1077A5-8C70-4EE5-8CE5-247ECBAB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5F239E-C10E-40AE-915C-CFE154F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A81FD0B-B9EE-4ABD-9CA4-EA4053F1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F5A28A-498A-4CFE-947B-AB01280B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E707E2-072C-4268-9CBC-5B86BC5FB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32D0-3BD7-4A7D-9C78-4D9AD808234C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6A243B-E708-4809-80C6-07D28C035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297E4-F436-4BF2-A3FC-3952E4B0A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41F1-BDC5-4B19-8ABE-B3BE34C001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1608024"/>
            <a:ext cx="10707624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Eventi osim što nude informaciju da li na neki element pritisnut klik mišem ili neka druga akcija, čuvaju još neke informacije.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U suštini kada se event dogodi pretraživač napravi event objekat i u njega smešta detalje i prosleđuje svoje argumente handleru.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Do sada smo koristili handlere bez prosleđivanja argumenta event objekta. Ovaj objekat sadrži sledeće propertije :</a:t>
            </a:r>
          </a:p>
          <a:p>
            <a:pPr marL="365760" lvl="1" indent="0"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event.type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-  tip događaja npr. </a:t>
            </a:r>
            <a:r>
              <a:rPr lang="en-US" sz="2200" dirty="0">
                <a:latin typeface="Calibri" pitchFamily="34" charset="0"/>
                <a:cs typeface="Courier New" pitchFamily="49" charset="0"/>
              </a:rPr>
              <a:t>C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lick</a:t>
            </a:r>
          </a:p>
          <a:p>
            <a:pPr marL="365760" lvl="1" indent="0"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event.currentTarget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– element koji upravlja događajem</a:t>
            </a:r>
          </a:p>
          <a:p>
            <a:pPr marL="365760" lvl="1" indent="0">
              <a:buNone/>
            </a:pP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 PRIMER :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event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90807"/>
            <a:ext cx="798195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r>
              <a:rPr dirty="0">
                <a:latin typeface="Calibri" pitchFamily="34" charset="0"/>
              </a:rPr>
              <a:t/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Eventi i handleri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6992" y="1447800"/>
            <a:ext cx="11204448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Calibri" pitchFamily="34" charset="0"/>
              </a:rPr>
              <a:t>- Forme i kontrolni elementi kao što je input element imaju mnogo specijalnih propertija i </a:t>
            </a:r>
            <a:r>
              <a:rPr lang="en-US" sz="2400" dirty="0">
                <a:latin typeface="Calibri" pitchFamily="34" charset="0"/>
              </a:rPr>
              <a:t>            </a:t>
            </a:r>
            <a:r>
              <a:rPr lang="sr-Latn-RS" sz="2400" dirty="0">
                <a:latin typeface="Calibri" pitchFamily="34" charset="0"/>
              </a:rPr>
              <a:t>eventa.</a:t>
            </a:r>
          </a:p>
          <a:p>
            <a:pPr>
              <a:buFontTx/>
              <a:buChar char="-"/>
            </a:pPr>
            <a:r>
              <a:rPr lang="sr-Latn-RS" sz="2400" dirty="0">
                <a:latin typeface="Calibri" pitchFamily="34" charset="0"/>
              </a:rPr>
              <a:t>Formi možemo da pristupimo na lakši način koristeći specijalni properti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</a:rPr>
              <a:t>forms</a:t>
            </a:r>
            <a:r>
              <a:rPr lang="sr-Latn-RS" sz="2400" dirty="0">
                <a:latin typeface="Calibri" pitchFamily="34" charset="0"/>
              </a:rPr>
              <a:t> koji je kolekcija formi u DOM stablu.</a:t>
            </a:r>
          </a:p>
          <a:p>
            <a:pPr marL="0" indent="0">
              <a:buNone/>
            </a:pPr>
            <a:endParaRPr lang="sr-Latn-RS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</a:rPr>
              <a:t>- </a:t>
            </a:r>
            <a:r>
              <a:rPr lang="sr-Latn-RS" sz="2400" dirty="0">
                <a:latin typeface="Calibri" pitchFamily="34" charset="0"/>
              </a:rPr>
              <a:t>Primer :</a:t>
            </a:r>
          </a:p>
          <a:p>
            <a:pPr marL="365760" lvl="1" indent="0"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document.forms.imeForme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 – </a:t>
            </a:r>
            <a:r>
              <a:rPr lang="en-US" sz="2200" dirty="0" err="1">
                <a:latin typeface="Calibri" pitchFamily="34" charset="0"/>
              </a:rPr>
              <a:t>pristupamo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formi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sa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imenom</a:t>
            </a:r>
            <a:r>
              <a:rPr lang="en-US" sz="2200" dirty="0">
                <a:latin typeface="Calibri" pitchFamily="34" charset="0"/>
              </a:rPr>
              <a:t> 					</a:t>
            </a:r>
            <a:r>
              <a:rPr lang="en-US" sz="2200" dirty="0" err="1">
                <a:latin typeface="Calibri" pitchFamily="34" charset="0"/>
              </a:rPr>
              <a:t>imeForme</a:t>
            </a:r>
            <a:endParaRPr lang="sr-Latn-RS" sz="2200" dirty="0">
              <a:latin typeface="Calibri" pitchFamily="34" charset="0"/>
            </a:endParaRPr>
          </a:p>
          <a:p>
            <a:pPr marL="365760" lvl="1" indent="0"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document.forms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[0]  - </a:t>
            </a:r>
            <a:r>
              <a:rPr lang="en-US" sz="2200" dirty="0" err="1">
                <a:latin typeface="Calibri" pitchFamily="34" charset="0"/>
              </a:rPr>
              <a:t>pristupamo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prvoj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formi</a:t>
            </a:r>
            <a:r>
              <a:rPr lang="en-US" sz="2200" dirty="0">
                <a:latin typeface="Calibri" pitchFamily="34" charset="0"/>
              </a:rPr>
              <a:t> u HTML </a:t>
            </a:r>
            <a:r>
              <a:rPr lang="en-US" sz="2200" dirty="0" err="1">
                <a:latin typeface="Calibri" pitchFamily="34" charset="0"/>
              </a:rPr>
              <a:t>dokumentu</a:t>
            </a:r>
            <a:endParaRPr lang="en-US" sz="2200" dirty="0">
              <a:latin typeface="Calibri" pitchFamily="34" charset="0"/>
            </a:endParaRPr>
          </a:p>
          <a:p>
            <a:pPr marL="0" lvl="1" indent="0">
              <a:buFontTx/>
              <a:buChar char="-"/>
            </a:pPr>
            <a:r>
              <a:rPr lang="en-US" sz="2200" dirty="0" err="1">
                <a:latin typeface="Calibri" pitchFamily="34" charset="0"/>
              </a:rPr>
              <a:t>Svakom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elementu</a:t>
            </a:r>
            <a:r>
              <a:rPr lang="en-US" sz="2200" dirty="0">
                <a:latin typeface="Calibri" pitchFamily="34" charset="0"/>
              </a:rPr>
              <a:t> u </a:t>
            </a:r>
            <a:r>
              <a:rPr lang="en-US" sz="2200" dirty="0" err="1">
                <a:latin typeface="Calibri" pitchFamily="34" charset="0"/>
              </a:rPr>
              <a:t>formi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pristupamo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preko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propertija</a:t>
            </a:r>
            <a:r>
              <a:rPr lang="en-US" sz="2200" dirty="0">
                <a:latin typeface="Calibri" pitchFamily="34" charset="0"/>
              </a:rPr>
              <a:t> 			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                   </a:t>
            </a:r>
            <a:r>
              <a:rPr lang="en-US" sz="2200" dirty="0" err="1">
                <a:solidFill>
                  <a:srgbClr val="FF0000"/>
                </a:solidFill>
                <a:latin typeface="Calibri" pitchFamily="34" charset="0"/>
              </a:rPr>
              <a:t>elements.imeElements</a:t>
            </a:r>
            <a:endParaRPr lang="sr-Latn-RS" sz="2200" dirty="0">
              <a:solidFill>
                <a:srgbClr val="FF0000"/>
              </a:solidFill>
              <a:latin typeface="Calibri" pitchFamily="34" charset="0"/>
            </a:endParaRPr>
          </a:p>
          <a:p>
            <a:pPr marL="0" lvl="1" indent="0">
              <a:buNone/>
            </a:pPr>
            <a:endParaRPr lang="en-US" sz="2200" dirty="0">
              <a:solidFill>
                <a:srgbClr val="FF0000"/>
              </a:solidFill>
              <a:latin typeface="Calibri" pitchFamily="34" charset="0"/>
            </a:endParaRPr>
          </a:p>
          <a:p>
            <a:pPr marL="0" lvl="1" indent="0">
              <a:buNone/>
            </a:pPr>
            <a:r>
              <a:rPr lang="en-US" sz="2200" dirty="0">
                <a:latin typeface="Calibri" pitchFamily="34" charset="0"/>
              </a:rPr>
              <a:t>- </a:t>
            </a:r>
            <a:r>
              <a:rPr lang="en-US" sz="2200" dirty="0" err="1">
                <a:latin typeface="Calibri" pitchFamily="34" charset="0"/>
              </a:rPr>
              <a:t>Pogledajmo</a:t>
            </a:r>
            <a:r>
              <a:rPr lang="en-US" sz="2200" dirty="0">
                <a:latin typeface="Calibri" pitchFamily="34" charset="0"/>
              </a:rPr>
              <a:t> primer  </a:t>
            </a:r>
            <a:r>
              <a:rPr lang="en-US" sz="2200" dirty="0" err="1">
                <a:latin typeface="Calibri" pitchFamily="34" charset="0"/>
              </a:rPr>
              <a:t>dve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forme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od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kojih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jedna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ima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name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atribut</a:t>
            </a:r>
            <a:r>
              <a:rPr lang="en-US" sz="2200" dirty="0">
                <a:latin typeface="Calibri" pitchFamily="34" charset="0"/>
              </a:rPr>
              <a:t> ,a </a:t>
            </a:r>
            <a:r>
              <a:rPr lang="en-US" sz="2200" dirty="0" err="1">
                <a:latin typeface="Calibri" pitchFamily="34" charset="0"/>
              </a:rPr>
              <a:t>druga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nema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i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kako</a:t>
            </a:r>
            <a:r>
              <a:rPr lang="en-US" sz="2200" dirty="0">
                <a:latin typeface="Calibri" pitchFamily="34" charset="0"/>
              </a:rPr>
              <a:t>  </a:t>
            </a:r>
            <a:r>
              <a:rPr lang="en-US" sz="2200" dirty="0" err="1">
                <a:latin typeface="Calibri" pitchFamily="34" charset="0"/>
              </a:rPr>
              <a:t>pristupamo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elementima</a:t>
            </a:r>
            <a:r>
              <a:rPr lang="en-US" sz="2200" dirty="0">
                <a:latin typeface="Calibri" pitchFamily="34" charset="0"/>
              </a:rPr>
              <a:t>.</a:t>
            </a:r>
          </a:p>
          <a:p>
            <a:pPr marL="0" lvl="1" indent="0">
              <a:buNone/>
            </a:pPr>
            <a:r>
              <a:rPr lang="en-US" sz="2200" dirty="0">
                <a:latin typeface="Calibri" pitchFamily="34" charset="0"/>
              </a:rPr>
              <a:t>PRIMER : </a:t>
            </a:r>
            <a:r>
              <a:rPr lang="en-US" sz="2200" i="1" dirty="0">
                <a:solidFill>
                  <a:srgbClr val="FF0000"/>
                </a:solidFill>
                <a:latin typeface="Calibri" pitchFamily="34" charset="0"/>
              </a:rPr>
              <a:t>Forme.html</a:t>
            </a:r>
            <a:endParaRPr lang="sr-Latn-RS" sz="22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992" y="0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r>
              <a:rPr dirty="0">
                <a:latin typeface="Calibri" pitchFamily="34" charset="0"/>
              </a:rPr>
              <a:t/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Forme i kontrole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712" y="1621536"/>
            <a:ext cx="8229600" cy="5410200"/>
          </a:xfrm>
        </p:spPr>
        <p:txBody>
          <a:bodyPr>
            <a:normAutofit/>
          </a:bodyPr>
          <a:lstStyle/>
          <a:p>
            <a:pPr marL="0" indent="0">
              <a:buFontTx/>
              <a:buChar char="-"/>
            </a:pPr>
            <a:r>
              <a:rPr lang="en-US" sz="2400" dirty="0">
                <a:latin typeface="Calibri" pitchFamily="34" charset="0"/>
              </a:rPr>
              <a:t>Forms </a:t>
            </a:r>
            <a:r>
              <a:rPr lang="en-US" sz="2400" dirty="0" err="1">
                <a:latin typeface="Calibri" pitchFamily="34" charset="0"/>
              </a:rPr>
              <a:t>properti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ima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metod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length </a:t>
            </a:r>
            <a:r>
              <a:rPr lang="en-US" sz="2400" dirty="0" err="1">
                <a:latin typeface="Calibri" pitchFamily="34" charset="0"/>
              </a:rPr>
              <a:t>koji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nam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vra</a:t>
            </a:r>
            <a:r>
              <a:rPr lang="sr-Latn-RS" sz="2400" dirty="0">
                <a:latin typeface="Calibri" pitchFamily="34" charset="0"/>
              </a:rPr>
              <a:t>ć</a:t>
            </a:r>
            <a:r>
              <a:rPr lang="en-US" sz="2400" dirty="0">
                <a:latin typeface="Calibri" pitchFamily="34" charset="0"/>
              </a:rPr>
              <a:t>a </a:t>
            </a:r>
            <a:r>
              <a:rPr lang="en-US" sz="2400" dirty="0" err="1">
                <a:latin typeface="Calibri" pitchFamily="34" charset="0"/>
              </a:rPr>
              <a:t>koliko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formi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ima</a:t>
            </a:r>
            <a:r>
              <a:rPr lang="en-US" sz="2400" dirty="0">
                <a:latin typeface="Calibri" pitchFamily="34" charset="0"/>
              </a:rPr>
              <a:t> u </a:t>
            </a:r>
            <a:r>
              <a:rPr lang="en-US" sz="2400" dirty="0" err="1">
                <a:latin typeface="Calibri" pitchFamily="34" charset="0"/>
              </a:rPr>
              <a:t>elementu</a:t>
            </a:r>
            <a:r>
              <a:rPr lang="sr-Latn-RS" sz="2400" dirty="0">
                <a:latin typeface="Calibri" pitchFamily="34" charset="0"/>
              </a:rPr>
              <a:t>.</a:t>
            </a:r>
          </a:p>
          <a:p>
            <a:pPr marL="0" indent="0">
              <a:buFontTx/>
              <a:buChar char="-"/>
            </a:pPr>
            <a:endParaRPr lang="sr-Latn-RS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sr-Latn-RS" sz="2400" dirty="0">
                <a:latin typeface="Calibri" pitchFamily="34" charset="0"/>
              </a:rPr>
              <a:t>Zadatak : </a:t>
            </a:r>
            <a:r>
              <a:rPr lang="en-US" sz="2400" dirty="0" err="1">
                <a:latin typeface="Calibri" pitchFamily="34" charset="0"/>
              </a:rPr>
              <a:t>Potrebno</a:t>
            </a:r>
            <a:r>
              <a:rPr lang="en-US" sz="2400" dirty="0">
                <a:latin typeface="Calibri" pitchFamily="34" charset="0"/>
              </a:rPr>
              <a:t> je</a:t>
            </a:r>
            <a:r>
              <a:rPr lang="sr-Latn-RS" sz="2400" dirty="0">
                <a:latin typeface="Calibri" pitchFamily="34" charset="0"/>
              </a:rPr>
              <a:t> stranici </a:t>
            </a:r>
            <a:r>
              <a:rPr lang="sr-Latn-RS" sz="2400" dirty="0">
                <a:solidFill>
                  <a:srgbClr val="FF0000"/>
                </a:solidFill>
                <a:latin typeface="Calibri" pitchFamily="34" charset="0"/>
              </a:rPr>
              <a:t>Forme-zadatak.html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na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klik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dugmeta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Prikaži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da</a:t>
            </a:r>
            <a:r>
              <a:rPr lang="en-US" sz="2400" dirty="0">
                <a:latin typeface="Calibri" pitchFamily="34" charset="0"/>
              </a:rPr>
              <a:t> se </a:t>
            </a:r>
            <a:r>
              <a:rPr lang="en-US" sz="2400" dirty="0" err="1">
                <a:latin typeface="Calibri" pitchFamily="34" charset="0"/>
              </a:rPr>
              <a:t>prikažu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sve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vrednosti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svakog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elementa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forme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Rezultat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prikazati</a:t>
            </a:r>
            <a:r>
              <a:rPr lang="en-US" sz="2400" dirty="0">
                <a:latin typeface="Calibri" pitchFamily="34" charset="0"/>
              </a:rPr>
              <a:t> u </a:t>
            </a:r>
            <a:r>
              <a:rPr lang="en-US" sz="2400" dirty="0" err="1">
                <a:latin typeface="Calibri" pitchFamily="34" charset="0"/>
              </a:rPr>
              <a:t>polje</a:t>
            </a:r>
            <a:r>
              <a:rPr lang="en-US" sz="2400" dirty="0">
                <a:latin typeface="Calibri" pitchFamily="34" charset="0"/>
              </a:rPr>
              <a:t> demo. </a:t>
            </a:r>
            <a:r>
              <a:rPr lang="en-US" sz="2400" dirty="0" err="1">
                <a:latin typeface="Calibri" pitchFamily="34" charset="0"/>
              </a:rPr>
              <a:t>Koristiti</a:t>
            </a:r>
            <a:r>
              <a:rPr lang="en-US" sz="2400" dirty="0">
                <a:latin typeface="Calibri" pitchFamily="34" charset="0"/>
              </a:rPr>
              <a:t> DOM </a:t>
            </a:r>
            <a:r>
              <a:rPr lang="en-US" sz="2400" dirty="0" err="1">
                <a:latin typeface="Calibri" pitchFamily="34" charset="0"/>
              </a:rPr>
              <a:t>properti</a:t>
            </a:r>
            <a:r>
              <a:rPr lang="en-US" sz="2400" dirty="0">
                <a:latin typeface="Calibri" pitchFamily="34" charset="0"/>
              </a:rPr>
              <a:t> forms</a:t>
            </a:r>
            <a:r>
              <a:rPr lang="sr-Latn-RS" sz="2400" dirty="0">
                <a:latin typeface="Calibri" pitchFamily="34" charset="0"/>
              </a:rPr>
              <a:t>. JS kod pisati u JS fajlu ne u HTML script tagu.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6712" y="9144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r>
              <a:rPr dirty="0">
                <a:latin typeface="Calibri" pitchFamily="34" charset="0"/>
              </a:rPr>
              <a:t/>
            </a:r>
            <a:br>
              <a:rPr dirty="0">
                <a:latin typeface="Calibri" pitchFamily="34" charset="0"/>
              </a:rPr>
            </a:br>
            <a:r>
              <a:rPr lang="sr-Latn-RS" dirty="0">
                <a:latin typeface="Calibri" pitchFamily="34" charset="0"/>
              </a:rPr>
              <a:t>Forme i kontrole</a:t>
            </a:r>
            <a:r>
              <a:rPr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0456" y="1642872"/>
            <a:ext cx="885825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Svaki program može da sadrži grešku.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Kada se desi greška skript se odmah zaustavi i ispisuje se greška u konzoli.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Kako bi “uhvatili” grešku koristimo 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</a:rPr>
              <a:t>try – catch </a:t>
            </a:r>
            <a:r>
              <a:rPr lang="sr-Latn-RS" sz="2200" dirty="0">
                <a:latin typeface="Calibri" pitchFamily="34" charset="0"/>
              </a:rPr>
              <a:t>blok.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Sintaksa :</a:t>
            </a:r>
          </a:p>
          <a:p>
            <a:pPr marL="0" indent="0">
              <a:buNone/>
            </a:pPr>
            <a:r>
              <a:rPr lang="sr-Latn-R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š kod</a:t>
            </a:r>
          </a:p>
          <a:p>
            <a:pPr marL="0" indent="0">
              <a:buNone/>
            </a:pP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catch (err)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rukovanje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gre</a:t>
            </a:r>
            <a:r>
              <a:rPr lang="sr-Latn-R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škom</a:t>
            </a:r>
            <a:endParaRPr lang="en-U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r-Latn-RS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2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0456" y="81663"/>
            <a:ext cx="105156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r>
              <a:rPr dirty="0">
                <a:latin typeface="Calibri" pitchFamily="34" charset="0"/>
              </a:rPr>
              <a:t/>
            </a:r>
            <a:br>
              <a:rPr dirty="0">
                <a:latin typeface="Calibri" pitchFamily="34" charset="0"/>
              </a:rPr>
            </a:br>
            <a:r>
              <a:rPr dirty="0" err="1">
                <a:latin typeface="Calibri" pitchFamily="34" charset="0"/>
              </a:rPr>
              <a:t>Obrada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gre</a:t>
            </a:r>
            <a:r>
              <a:rPr lang="sr-Latn-RS" dirty="0">
                <a:latin typeface="Calibri" pitchFamily="34" charset="0"/>
              </a:rPr>
              <a:t>šaka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2376" y="1524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Try – catch blok radi  ovako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76" y="0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r>
              <a:rPr dirty="0">
                <a:latin typeface="Calibri" pitchFamily="34" charset="0"/>
              </a:rPr>
              <a:t/>
            </a:r>
            <a:br>
              <a:rPr dirty="0">
                <a:latin typeface="Calibri" pitchFamily="34" charset="0"/>
              </a:rPr>
            </a:br>
            <a:r>
              <a:rPr dirty="0" err="1">
                <a:latin typeface="Calibri" pitchFamily="34" charset="0"/>
              </a:rPr>
              <a:t>Obrada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gre</a:t>
            </a:r>
            <a:r>
              <a:rPr lang="sr-Latn-RS" dirty="0">
                <a:latin typeface="Calibri" pitchFamily="34" charset="0"/>
              </a:rPr>
              <a:t>šaka 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1138" y="2362201"/>
            <a:ext cx="5172075" cy="431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8238" y="1722832"/>
            <a:ext cx="11151801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-Znači koristeći 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</a:rPr>
              <a:t>try – catch </a:t>
            </a:r>
            <a:r>
              <a:rPr lang="sr-Latn-RS" sz="2200" dirty="0">
                <a:latin typeface="Calibri" pitchFamily="34" charset="0"/>
              </a:rPr>
              <a:t>blok</a:t>
            </a:r>
            <a:r>
              <a:rPr lang="en-US" sz="2200" dirty="0">
                <a:latin typeface="Calibri" pitchFamily="34" charset="0"/>
              </a:rPr>
              <a:t>,</a:t>
            </a:r>
            <a:r>
              <a:rPr lang="sr-Latn-RS" sz="2200" dirty="0">
                <a:latin typeface="Calibri" pitchFamily="34" charset="0"/>
              </a:rPr>
              <a:t> greška u okviru  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</a:rPr>
              <a:t>try </a:t>
            </a:r>
            <a:r>
              <a:rPr lang="en-US" sz="2200" i="1" dirty="0">
                <a:solidFill>
                  <a:srgbClr val="FF0000"/>
                </a:solidFill>
                <a:latin typeface="Calibri" pitchFamily="34" charset="0"/>
              </a:rPr>
              <a:t>{…} </a:t>
            </a:r>
            <a:r>
              <a:rPr lang="en-US" sz="2200" dirty="0" err="1">
                <a:latin typeface="Calibri" pitchFamily="34" charset="0"/>
              </a:rPr>
              <a:t>bloka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zaustavlja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skript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i</a:t>
            </a:r>
            <a:r>
              <a:rPr lang="sr-Latn-RS" sz="2200" dirty="0">
                <a:latin typeface="Calibri" pitchFamily="34" charset="0"/>
              </a:rPr>
              <a:t> imamo mogućnost da j</a:t>
            </a:r>
            <a:r>
              <a:rPr lang="en-US" sz="2200" dirty="0">
                <a:latin typeface="Calibri" pitchFamily="34" charset="0"/>
              </a:rPr>
              <a:t>e</a:t>
            </a:r>
            <a:r>
              <a:rPr lang="sr-Latn-RS" sz="2200" dirty="0">
                <a:latin typeface="Calibri" pitchFamily="34" charset="0"/>
              </a:rPr>
              <a:t> obradimo u 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</a:rPr>
              <a:t>catch</a:t>
            </a:r>
            <a:r>
              <a:rPr lang="sr-Latn-RS" sz="2200" dirty="0">
                <a:latin typeface="Calibri" pitchFamily="34" charset="0"/>
              </a:rPr>
              <a:t> bloku. </a:t>
            </a:r>
            <a:endParaRPr lang="en-US" sz="22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-Kada se greška desi JS generiše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objekat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 error</a:t>
            </a:r>
            <a:r>
              <a:rPr lang="sr-Latn-RS" sz="22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sa detaljima greške i prosleđuje se kao argument u catch bloku .</a:t>
            </a:r>
          </a:p>
          <a:p>
            <a:pPr marL="0" indent="0">
              <a:buNone/>
            </a:pPr>
            <a:r>
              <a:rPr lang="sr-Latn-RS" sz="20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 { 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neki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kod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 catch(err){</a:t>
            </a:r>
            <a:endParaRPr lang="sr-Latn-R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 je lokalna promenjiva koja čuva objekat Error</a:t>
            </a:r>
            <a:endParaRPr lang="sr-Latn-RS" sz="2000" b="1" dirty="0">
              <a:solidFill>
                <a:srgbClr val="FF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</a:rPr>
              <a:t>Error </a:t>
            </a:r>
            <a:r>
              <a:rPr lang="en-US" sz="2200" dirty="0" err="1">
                <a:latin typeface="Calibri" pitchFamily="34" charset="0"/>
              </a:rPr>
              <a:t>objekat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ima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dva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propertija</a:t>
            </a:r>
            <a:r>
              <a:rPr lang="en-US" sz="2200" dirty="0">
                <a:latin typeface="Calibri" pitchFamily="34" charset="0"/>
              </a:rPr>
              <a:t> :</a:t>
            </a: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</a:rPr>
              <a:t>	1.) </a:t>
            </a:r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name </a:t>
            </a:r>
            <a:r>
              <a:rPr lang="en-US" sz="2200" dirty="0">
                <a:latin typeface="Calibri" pitchFamily="34" charset="0"/>
              </a:rPr>
              <a:t>-  </a:t>
            </a:r>
            <a:r>
              <a:rPr lang="en-US" sz="2200" dirty="0" err="1">
                <a:latin typeface="Calibri" pitchFamily="34" charset="0"/>
              </a:rPr>
              <a:t>sadr</a:t>
            </a:r>
            <a:r>
              <a:rPr lang="sr-Latn-RS" sz="2200" dirty="0">
                <a:latin typeface="Calibri" pitchFamily="34" charset="0"/>
              </a:rPr>
              <a:t>ži ime greške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	2.) 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message</a:t>
            </a:r>
            <a:r>
              <a:rPr lang="sr-Latn-RS" sz="2200" dirty="0">
                <a:latin typeface="Calibri" pitchFamily="34" charset="0"/>
              </a:rPr>
              <a:t> – sadrži tekstualnu poruku sa detaljima greške</a:t>
            </a:r>
          </a:p>
          <a:p>
            <a:pPr marL="0" indent="0">
              <a:buNone/>
            </a:pPr>
            <a:endParaRPr lang="sr-Latn-RS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sr-Latn-RS" sz="2400" dirty="0">
                <a:latin typeface="Calibri" pitchFamily="34" charset="0"/>
              </a:rPr>
              <a:t>Primer 1 . </a:t>
            </a:r>
            <a:r>
              <a:rPr lang="sr-Latn-RS" sz="2400" i="1" dirty="0">
                <a:solidFill>
                  <a:srgbClr val="FF0000"/>
                </a:solidFill>
                <a:latin typeface="Calibri" pitchFamily="34" charset="0"/>
              </a:rPr>
              <a:t>TryCatch.html</a:t>
            </a:r>
          </a:p>
          <a:p>
            <a:pPr marL="0" indent="0">
              <a:buNone/>
            </a:pPr>
            <a:endParaRPr lang="sr-Latn-RS" sz="2200" dirty="0">
              <a:latin typeface="Calibri" pitchFamily="34" charset="0"/>
            </a:endParaRPr>
          </a:p>
          <a:p>
            <a:pPr marL="0" indent="0">
              <a:buNone/>
            </a:pPr>
            <a:endParaRPr lang="sr-Latn-RS" sz="20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200" i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8239" y="86729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r>
              <a:rPr dirty="0">
                <a:latin typeface="Calibri" pitchFamily="34" charset="0"/>
              </a:rPr>
              <a:t/>
            </a:r>
            <a:br>
              <a:rPr dirty="0">
                <a:latin typeface="Calibri" pitchFamily="34" charset="0"/>
              </a:rPr>
            </a:br>
            <a:r>
              <a:rPr dirty="0" err="1">
                <a:latin typeface="Calibri" pitchFamily="34" charset="0"/>
              </a:rPr>
              <a:t>Obrada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gre</a:t>
            </a:r>
            <a:r>
              <a:rPr lang="sr-Latn-RS" dirty="0">
                <a:latin typeface="Calibri" pitchFamily="34" charset="0"/>
              </a:rPr>
              <a:t>šaka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1896" y="1782129"/>
            <a:ext cx="86868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2200" dirty="0">
              <a:latin typeface="Calibri" pitchFamily="34" charset="0"/>
              <a:cs typeface="Courier New" pitchFamily="49" charset="0"/>
            </a:endParaRPr>
          </a:p>
          <a:p>
            <a:pPr marL="0" indent="0"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Nekada želimo da samo definišemo ispis greške npr. ako korisnik nije uneo ništa u polje itd.</a:t>
            </a:r>
          </a:p>
          <a:p>
            <a:pPr marL="0" indent="0"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 Ako želimo da sami generišemo grešku u toku programa za to koristimo 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throw</a:t>
            </a:r>
            <a:r>
              <a:rPr lang="sr-Latn-RS" sz="2200" i="1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200" dirty="0">
                <a:latin typeface="Calibri" pitchFamily="34" charset="0"/>
                <a:cs typeface="Courier New" pitchFamily="49" charset="0"/>
              </a:rPr>
              <a:t>operator.</a:t>
            </a:r>
          </a:p>
          <a:p>
            <a:pPr marL="0" indent="0"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 Ova greška mora da se hvata u catch bloku</a:t>
            </a:r>
          </a:p>
          <a:p>
            <a:pPr marL="0" indent="0">
              <a:buFontTx/>
              <a:buChar char="-"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Primer :</a:t>
            </a:r>
            <a:r>
              <a:rPr lang="sr-Latn-RS" sz="2200" i="1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sr-Latn-RS" sz="2200" i="1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Throw.html</a:t>
            </a:r>
            <a:endParaRPr lang="sr-Latn-RS" sz="2000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2200" i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14" y="0"/>
            <a:ext cx="78867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r>
              <a:rPr dirty="0">
                <a:latin typeface="Calibri" pitchFamily="34" charset="0"/>
              </a:rPr>
              <a:t/>
            </a:r>
            <a:br>
              <a:rPr dirty="0">
                <a:latin typeface="Calibri" pitchFamily="34" charset="0"/>
              </a:rPr>
            </a:br>
            <a:r>
              <a:rPr dirty="0" err="1">
                <a:latin typeface="Calibri" pitchFamily="34" charset="0"/>
              </a:rPr>
              <a:t>Obrada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gre</a:t>
            </a:r>
            <a:r>
              <a:rPr lang="sr-Latn-RS" dirty="0">
                <a:latin typeface="Calibri" pitchFamily="34" charset="0"/>
              </a:rPr>
              <a:t>šaka 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9016" y="2039112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200" dirty="0">
                <a:latin typeface="Calibri" pitchFamily="34" charset="0"/>
                <a:cs typeface="Courier New" pitchFamily="49" charset="0"/>
              </a:rPr>
              <a:t>-Postoji više različitih vrednosti grešaka koje može da se vrati :</a:t>
            </a:r>
          </a:p>
          <a:p>
            <a:pPr marL="0" indent="0"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-</a:t>
            </a:r>
            <a:r>
              <a:rPr lang="en-US" sz="2200" dirty="0" err="1">
                <a:solidFill>
                  <a:srgbClr val="FF0000"/>
                </a:solidFill>
                <a:latin typeface="Calibri" pitchFamily="34" charset="0"/>
              </a:rPr>
              <a:t>ReferenceError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sr-Latn-RS" sz="2200" dirty="0">
                <a:latin typeface="Calibri" pitchFamily="34" charset="0"/>
              </a:rPr>
              <a:t>– ako nemamo referencu na promenljivu</a:t>
            </a:r>
          </a:p>
          <a:p>
            <a:pPr marL="0" indent="0"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-</a:t>
            </a:r>
            <a:r>
              <a:rPr lang="en-US" sz="2200" dirty="0" err="1">
                <a:solidFill>
                  <a:srgbClr val="FF0000"/>
                </a:solidFill>
                <a:latin typeface="Calibri" pitchFamily="34" charset="0"/>
              </a:rPr>
              <a:t>SyntaxError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sr-Latn-RS" sz="2200" dirty="0">
                <a:latin typeface="Calibri" pitchFamily="34" charset="0"/>
              </a:rPr>
              <a:t>– kada se desi sintaksna greška</a:t>
            </a:r>
          </a:p>
          <a:p>
            <a:pPr marL="0" indent="0">
              <a:buNone/>
            </a:pP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-</a:t>
            </a:r>
            <a:r>
              <a:rPr lang="en-US" sz="2200" dirty="0" err="1">
                <a:solidFill>
                  <a:srgbClr val="FF0000"/>
                </a:solidFill>
                <a:latin typeface="Calibri" pitchFamily="34" charset="0"/>
              </a:rPr>
              <a:t>TypeError</a:t>
            </a:r>
            <a:r>
              <a:rPr lang="sr-Latn-RS" sz="2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sr-Latn-RS" sz="2200" dirty="0">
                <a:latin typeface="Calibri" pitchFamily="34" charset="0"/>
              </a:rPr>
              <a:t>– kada npr. </a:t>
            </a:r>
            <a:r>
              <a:rPr lang="en-US" sz="2200" dirty="0">
                <a:latin typeface="Calibri" pitchFamily="34" charset="0"/>
              </a:rPr>
              <a:t>P</a:t>
            </a:r>
            <a:r>
              <a:rPr lang="sr-Latn-RS" sz="2200" dirty="0">
                <a:latin typeface="Calibri" pitchFamily="34" charset="0"/>
              </a:rPr>
              <a:t>retvaramo broj u veliko slovo</a:t>
            </a:r>
          </a:p>
          <a:p>
            <a:pPr marL="0" indent="0">
              <a:buNone/>
            </a:pPr>
            <a:r>
              <a:rPr lang="sr-Latn-RS" sz="2200" dirty="0">
                <a:latin typeface="Calibri" pitchFamily="34" charset="0"/>
              </a:rPr>
              <a:t>...</a:t>
            </a:r>
          </a:p>
          <a:p>
            <a:pPr marL="0" indent="0">
              <a:buNone/>
            </a:pPr>
            <a:endParaRPr lang="sr-Latn-RS" sz="2200" dirty="0">
              <a:latin typeface="Calibri" pitchFamily="34" charset="0"/>
            </a:endParaRPr>
          </a:p>
          <a:p>
            <a:pPr marL="0" indent="0">
              <a:buNone/>
            </a:pPr>
            <a:endParaRPr lang="sr-Latn-RS" sz="2200" i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576" y="0"/>
            <a:ext cx="10515600" cy="1325563"/>
          </a:xfrm>
        </p:spPr>
        <p:txBody>
          <a:bodyPr>
            <a:normAutofit/>
          </a:bodyPr>
          <a:lstStyle/>
          <a:p>
            <a:r>
              <a:rPr dirty="0" err="1">
                <a:latin typeface="Calibri" pitchFamily="34" charset="0"/>
              </a:rPr>
              <a:t>Napredne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tehnike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JavaScripta</a:t>
            </a:r>
            <a:r>
              <a:rPr dirty="0">
                <a:latin typeface="Calibri" pitchFamily="34" charset="0"/>
              </a:rPr>
              <a:t/>
            </a:r>
            <a:br>
              <a:rPr dirty="0">
                <a:latin typeface="Calibri" pitchFamily="34" charset="0"/>
              </a:rPr>
            </a:br>
            <a:r>
              <a:rPr dirty="0" err="1">
                <a:latin typeface="Calibri" pitchFamily="34" charset="0"/>
              </a:rPr>
              <a:t>Obrada</a:t>
            </a:r>
            <a:r>
              <a:rPr dirty="0">
                <a:latin typeface="Calibri" pitchFamily="34" charset="0"/>
              </a:rPr>
              <a:t> </a:t>
            </a:r>
            <a:r>
              <a:rPr dirty="0" err="1">
                <a:latin typeface="Calibri" pitchFamily="34" charset="0"/>
              </a:rPr>
              <a:t>gre</a:t>
            </a:r>
            <a:r>
              <a:rPr lang="sr-Latn-RS" dirty="0">
                <a:latin typeface="Calibri" pitchFamily="34" charset="0"/>
              </a:rPr>
              <a:t>šaka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414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1_Office Theme</vt:lpstr>
      <vt:lpstr>Napredne tehnike JavaScripta Eventi i handleri </vt:lpstr>
      <vt:lpstr>Napredne tehnike JavaScripta Forme i kontrole</vt:lpstr>
      <vt:lpstr>Napredne tehnike JavaScripta Forme i kontrole </vt:lpstr>
      <vt:lpstr>Napredne tehnike JavaScripta Obrada grešaka</vt:lpstr>
      <vt:lpstr>Napredne tehnike JavaScripta Obrada grešaka </vt:lpstr>
      <vt:lpstr>Napredne tehnike JavaScripta Obrada grešaka</vt:lpstr>
      <vt:lpstr>Napredne tehnike JavaScripta Obrada grešaka </vt:lpstr>
      <vt:lpstr>Napredne tehnike JavaScripta Obrada grešaka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Napredne tehnike JavaScripta Eventi i handleri </dc:title>
  <dc:creator>Suzana</dc:creator>
  <cp:lastModifiedBy>NZS FrontEnd 1.Grupa</cp:lastModifiedBy>
  <cp:revision>6</cp:revision>
  <dcterms:created xsi:type="dcterms:W3CDTF">2019-01-05T15:15:42Z</dcterms:created>
  <dcterms:modified xsi:type="dcterms:W3CDTF">2019-01-09T12:09:30Z</dcterms:modified>
</cp:coreProperties>
</file>