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2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0082C-A7C4-4F39-B207-5B44D2E8DB51}" v="45" dt="2019-01-21T15:48:04.955"/>
    <p1510:client id="{84984AE3-2FB9-472B-BE8B-CCC860EA6735}" v="656" dt="2019-01-20T21:09:15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64E1-9806-4093-8B61-E1FFBD1BF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69592-7438-4A79-88E8-015FA3983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94074-EE28-42B8-A17B-FACA10BC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CFEA1-7F50-48AB-BCF2-A75B7CC7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58D78-A54F-4E92-973D-6D94A885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29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3D4B-E182-491D-8FEB-43E8CF6B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C02F6-0166-4B21-BCB9-63B20C5B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2F02-6C06-41A5-BBF7-BA4A7958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8FE6E-C6D3-4905-BFA4-EF79CDD3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8685B-0FCF-4A54-AA72-28D38FB5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30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00ED8-1663-4DC5-97EE-E076BD8E7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61723-2D2E-4D7E-B4C3-B485C01D6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F10CF-33C1-4C28-93BA-C239DDC2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F6575-041A-42C3-8529-22837355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A5936-FFFB-4B6F-8B3B-4C62C4DC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17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14E0-2FEC-4331-A2DB-E5A0F710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0E2B-C55A-4FE2-B14C-454FD044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F1FB-C5A0-497B-BF6D-3A13D2FC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04D2-F918-40EF-8B5F-51C8BF0C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F978-8AFD-4F52-806A-95A6A1E6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38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BBB4-998F-4209-A51B-5D8BED724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7ABDC-9DC0-4936-900C-A4B67503D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64DFB-FB4F-4ACE-ABC0-E99B87E0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D9451-F94E-4877-9321-18964ED8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F9591-0011-496A-816E-A3B18DB9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33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4222-9A69-48EC-9E7D-9B644624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87496-C76E-4FDF-8F44-AD0548DDA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B204B-A6A1-49D3-9E5D-A727954D6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BB6E2-B9E3-4A29-9B25-C911543D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E665A-FCD6-4A90-AB40-C6EF1078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B0558-E525-46CA-884A-D17819CC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8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7647-5B8F-4E3B-825F-9015384C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5F2AB-454E-4F03-88ED-7275CA549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99588-330A-42F1-BFD4-1F68A732E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083B0-5A73-4883-A484-F713BBC3B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8C421-50EC-4DE4-8EB1-24EE53BA4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A4E5B-BCAA-4FDF-A5AF-B9602BA6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0F82E-3FE8-49AA-9AEA-A5C4F528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2FD18-F97A-43AA-A796-8496DC91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07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59A9-379E-42F1-9E26-68C1B6FF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DA45B-121B-4B4B-8CDF-78F28B4B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3DF47-D405-445D-8072-8F78F45A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59B96-4C86-4D1A-8DBA-6554E191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3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5941F-0630-43E6-A654-F2E9138A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565BF-9C27-4DBC-B9DF-6357BE79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E17C2-0D78-40A9-8B97-779BCAAF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24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7BBC-5A85-4AA5-8DC1-211C0B85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67EC9-83DB-43DD-AA62-A694FD831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A43D4-3031-4BCC-B4E6-48EA76FF2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7E6A4-FFC7-4DDD-974A-6136AE2E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08C7C-A885-4CEB-99BC-B335E434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AFE54-53BA-4887-B180-45BD15C7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07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6685-0DE5-4265-8730-C87E862F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A276A-A412-4C0D-951A-C22D9FFCE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A118A-A626-4478-B288-62114F809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9679C-681D-4BB2-ABE0-49C7C54E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6069D-A5C5-4A31-92F1-356783EA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5ADAE-A134-44AA-91B5-93E152EE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33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9ED8B-A07B-4703-B4DA-5A6A2C83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8B565-C1BE-4A23-BB29-A205FF50C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2C3EB-54C5-453B-A5DD-E685A189F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52055-4DA1-4D46-98DA-CEE3E0EB5BBD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94F36-68B2-4B2A-981E-89EC1F791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2EBC3-822C-4285-BEB6-60FA5890A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8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4376-488F-4E53-81E0-5363F3B7E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AngularJS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42E3D-9282-460F-B670-C36106D411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Predavanje</a:t>
            </a:r>
            <a:r>
              <a:rPr lang="en-US" dirty="0"/>
              <a:t>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39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3684-6E7D-4917-BA86-C4AA0611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Istorij</a:t>
            </a:r>
            <a:r>
              <a:rPr lang="sr-Latn-RS" dirty="0"/>
              <a:t>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38D1-C980-4E30-AE75-494BD9267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/>
              <a:t>AngularJS je originalno bio razvijen od strane </a:t>
            </a:r>
            <a:r>
              <a:rPr lang="sr-Latn-RS" b="1" dirty="0"/>
              <a:t>Miško Hevery </a:t>
            </a:r>
            <a:r>
              <a:rPr lang="sr-Latn-RS" dirty="0"/>
              <a:t>2009. godine.</a:t>
            </a:r>
          </a:p>
          <a:p>
            <a:r>
              <a:rPr lang="sr-Latn-RS" dirty="0"/>
              <a:t>Inicijalni release je bio 20. Oktobra 2010. godine</a:t>
            </a:r>
          </a:p>
          <a:p>
            <a:r>
              <a:rPr lang="sr-Latn-RS" dirty="0"/>
              <a:t>B</a:t>
            </a:r>
            <a:r>
              <a:rPr lang="en-US" dirty="0" err="1"/>
              <a:t>aziran</a:t>
            </a:r>
            <a:r>
              <a:rPr lang="sr-Latn-RS" dirty="0"/>
              <a:t> 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JavaScript </a:t>
            </a:r>
            <a:r>
              <a:rPr lang="en-US" dirty="0" err="1"/>
              <a:t>tehnologiji</a:t>
            </a:r>
            <a:r>
              <a:rPr lang="sr-Latn-RS" dirty="0"/>
              <a:t> i koristi </a:t>
            </a:r>
            <a:r>
              <a:rPr lang="sr-Latn-RS" b="1" dirty="0"/>
              <a:t>MVC</a:t>
            </a:r>
            <a:r>
              <a:rPr lang="sr-Latn-RS" dirty="0"/>
              <a:t> (model-view-controller) arhitekturu.</a:t>
            </a:r>
          </a:p>
          <a:p>
            <a:r>
              <a:rPr lang="en-US" b="1" dirty="0"/>
              <a:t>open-source</a:t>
            </a:r>
            <a:r>
              <a:rPr lang="sr-Latn-RS" b="1" dirty="0"/>
              <a:t> </a:t>
            </a:r>
            <a:r>
              <a:rPr lang="sr-Latn-RS" dirty="0"/>
              <a:t>– uglavnom se održava od strane Google-a, ali učestvuje i </a:t>
            </a:r>
            <a:r>
              <a:rPr lang="sr-Latn-RS" b="1" dirty="0"/>
              <a:t>community </a:t>
            </a:r>
            <a:r>
              <a:rPr lang="sr-Latn-RS" dirty="0"/>
              <a:t>(individualci i organizacije).</a:t>
            </a:r>
          </a:p>
          <a:p>
            <a:r>
              <a:rPr lang="sr-Latn-RS" dirty="0"/>
              <a:t>AngularJS je front-end deo od </a:t>
            </a:r>
            <a:r>
              <a:rPr lang="sr-Latn-RS" b="1" dirty="0"/>
              <a:t>MEAN </a:t>
            </a:r>
            <a:r>
              <a:rPr lang="sr-Latn-RS" dirty="0"/>
              <a:t>steka</a:t>
            </a:r>
          </a:p>
          <a:p>
            <a:r>
              <a:rPr lang="sr-Latn-RS" dirty="0"/>
              <a:t>MEAN – MongoDB baza podataka, Express.js back-end </a:t>
            </a:r>
            <a:r>
              <a:rPr lang="sr-Latn-RS" b="1" dirty="0"/>
              <a:t>framework</a:t>
            </a:r>
            <a:r>
              <a:rPr lang="sr-Latn-RS" dirty="0"/>
              <a:t>, Angular.js o kome je i ovaj kurs i Node.js okruženje za pokretanje back-end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10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FF123E-3F37-4551-9D7A-D56F67047D97}"/>
              </a:ext>
            </a:extLst>
          </p:cNvPr>
          <p:cNvSpPr/>
          <p:nvPr/>
        </p:nvSpPr>
        <p:spPr>
          <a:xfrm>
            <a:off x="723899" y="484094"/>
            <a:ext cx="2494430" cy="22845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VIEW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39ECFA-52F9-44AF-AFB0-4B7DE9C53EEC}"/>
              </a:ext>
            </a:extLst>
          </p:cNvPr>
          <p:cNvSpPr/>
          <p:nvPr/>
        </p:nvSpPr>
        <p:spPr>
          <a:xfrm>
            <a:off x="912956" y="1164423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757FF-2400-482D-9764-9B8CD447FE18}"/>
              </a:ext>
            </a:extLst>
          </p:cNvPr>
          <p:cNvSpPr/>
          <p:nvPr/>
        </p:nvSpPr>
        <p:spPr>
          <a:xfrm>
            <a:off x="912956" y="1844752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CSS / SCSS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73273F6-E93D-4E77-914D-D81925B268FC}"/>
              </a:ext>
            </a:extLst>
          </p:cNvPr>
          <p:cNvSpPr/>
          <p:nvPr/>
        </p:nvSpPr>
        <p:spPr>
          <a:xfrm>
            <a:off x="1571062" y="4014330"/>
            <a:ext cx="800100" cy="8001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6ECC0-6556-4959-8BF6-CF9E7BE6F6C7}"/>
              </a:ext>
            </a:extLst>
          </p:cNvPr>
          <p:cNvSpPr txBox="1"/>
          <p:nvPr/>
        </p:nvSpPr>
        <p:spPr>
          <a:xfrm>
            <a:off x="1571062" y="4814430"/>
            <a:ext cx="80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75853A-68D0-4AA9-B031-B0912653DBA0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1971112" y="2768601"/>
            <a:ext cx="2" cy="1245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36D05D91-3A47-4C95-B483-13EBE5176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0896" y="484095"/>
            <a:ext cx="2156163" cy="228450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0192FC-8CC3-4C29-ADA4-2567C6DA48E0}"/>
              </a:ext>
            </a:extLst>
          </p:cNvPr>
          <p:cNvSpPr/>
          <p:nvPr/>
        </p:nvSpPr>
        <p:spPr>
          <a:xfrm>
            <a:off x="8360145" y="484095"/>
            <a:ext cx="2494428" cy="22845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MODEL</a:t>
            </a:r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F6CB464-9209-40F7-964E-D2285C4BE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621" y="1395861"/>
            <a:ext cx="1247473" cy="1213757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CF5B8978-9767-4ADA-84B5-67E8D79F6AA4}"/>
              </a:ext>
            </a:extLst>
          </p:cNvPr>
          <p:cNvSpPr/>
          <p:nvPr/>
        </p:nvSpPr>
        <p:spPr>
          <a:xfrm>
            <a:off x="4526236" y="4014330"/>
            <a:ext cx="2494429" cy="2678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CONTROLLER</a:t>
            </a:r>
            <a:endParaRPr lang="en-GB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955E4C-2300-4E43-B3CA-5C910273D170}"/>
              </a:ext>
            </a:extLst>
          </p:cNvPr>
          <p:cNvSpPr/>
          <p:nvPr/>
        </p:nvSpPr>
        <p:spPr>
          <a:xfrm>
            <a:off x="4700822" y="4683817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E71C337-AA84-469D-A31C-27EC05B091BB}"/>
              </a:ext>
            </a:extLst>
          </p:cNvPr>
          <p:cNvSpPr/>
          <p:nvPr/>
        </p:nvSpPr>
        <p:spPr>
          <a:xfrm>
            <a:off x="4700823" y="5755221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19E4636-F286-4830-84D7-58DB1CB73737}"/>
              </a:ext>
            </a:extLst>
          </p:cNvPr>
          <p:cNvCxnSpPr>
            <a:endCxn id="117" idx="0"/>
          </p:cNvCxnSpPr>
          <p:nvPr/>
        </p:nvCxnSpPr>
        <p:spPr>
          <a:xfrm>
            <a:off x="5758979" y="5169931"/>
            <a:ext cx="1" cy="58529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ylinder 119">
            <a:extLst>
              <a:ext uri="{FF2B5EF4-FFF2-40B4-BE49-F238E27FC236}">
                <a16:creationId xmlns:a16="http://schemas.microsoft.com/office/drawing/2014/main" id="{E1AAA48E-27D8-47D9-A63E-A35755F20D03}"/>
              </a:ext>
            </a:extLst>
          </p:cNvPr>
          <p:cNvSpPr/>
          <p:nvPr/>
        </p:nvSpPr>
        <p:spPr>
          <a:xfrm>
            <a:off x="9571873" y="4089400"/>
            <a:ext cx="1282700" cy="20536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1032CBB-48CA-4E36-999C-85352908207E}"/>
              </a:ext>
            </a:extLst>
          </p:cNvPr>
          <p:cNvSpPr txBox="1"/>
          <p:nvPr/>
        </p:nvSpPr>
        <p:spPr>
          <a:xfrm>
            <a:off x="9704044" y="6143028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SERVERS</a:t>
            </a:r>
            <a:endParaRPr lang="en-GB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57B9AC8-1D5E-4420-806C-3F2E630238D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218329" y="1626347"/>
            <a:ext cx="1462567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CEF1A90-7DA5-4737-B6DB-9595F9E7DD24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6837059" y="1626348"/>
            <a:ext cx="15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52571E9-ABA1-4264-9774-5C824C56C9A7}"/>
              </a:ext>
            </a:extLst>
          </p:cNvPr>
          <p:cNvCxnSpPr>
            <a:cxnSpLocks/>
            <a:stCxn id="15" idx="2"/>
            <a:endCxn id="112" idx="0"/>
          </p:cNvCxnSpPr>
          <p:nvPr/>
        </p:nvCxnSpPr>
        <p:spPr>
          <a:xfrm>
            <a:off x="5758978" y="2768601"/>
            <a:ext cx="14473" cy="1245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769C3105-4044-4467-921E-915B484AE878}"/>
              </a:ext>
            </a:extLst>
          </p:cNvPr>
          <p:cNvSpPr txBox="1"/>
          <p:nvPr/>
        </p:nvSpPr>
        <p:spPr>
          <a:xfrm>
            <a:off x="5789236" y="3061525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0AFC003-92E3-4546-9990-4D00F66B59B7}"/>
              </a:ext>
            </a:extLst>
          </p:cNvPr>
          <p:cNvSpPr txBox="1"/>
          <p:nvPr/>
        </p:nvSpPr>
        <p:spPr>
          <a:xfrm>
            <a:off x="3388401" y="1683860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5345385-94C4-438A-8BE6-CF54CFE5B2D8}"/>
              </a:ext>
            </a:extLst>
          </p:cNvPr>
          <p:cNvSpPr txBox="1"/>
          <p:nvPr/>
        </p:nvSpPr>
        <p:spPr>
          <a:xfrm>
            <a:off x="7036451" y="1740649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800ABC1-47C1-4F3E-9B0F-14C40266F85B}"/>
              </a:ext>
            </a:extLst>
          </p:cNvPr>
          <p:cNvCxnSpPr>
            <a:stCxn id="112" idx="3"/>
          </p:cNvCxnSpPr>
          <p:nvPr/>
        </p:nvCxnSpPr>
        <p:spPr>
          <a:xfrm>
            <a:off x="7020665" y="5353615"/>
            <a:ext cx="25354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52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/>
      <p:bldP spid="22" grpId="0" animBg="1"/>
      <p:bldP spid="112" grpId="0" animBg="1"/>
      <p:bldP spid="116" grpId="0" animBg="1"/>
      <p:bldP spid="117" grpId="0" animBg="1"/>
      <p:bldP spid="120" grpId="0" animBg="1"/>
      <p:bldP spid="121" grpId="0"/>
      <p:bldP spid="131" grpId="0"/>
      <p:bldP spid="132" grpId="0"/>
      <p:bldP spid="1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A5F5-4A47-4217-9630-E9FAB020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Klju</a:t>
            </a:r>
            <a:r>
              <a:rPr lang="sr-Latn-RS" dirty="0"/>
              <a:t>čne reči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02512-38C2-4938-834F-D0B7D5607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0"/>
            <a:ext cx="10515600" cy="3693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</a:t>
            </a:r>
            <a:r>
              <a:rPr lang="sr-Latn-RS" dirty="0"/>
              <a:t>Template – HTML i CSS dokument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A3CB20-01D1-4517-B756-53EC88973E88}"/>
              </a:ext>
            </a:extLst>
          </p:cNvPr>
          <p:cNvSpPr txBox="1"/>
          <p:nvPr/>
        </p:nvSpPr>
        <p:spPr>
          <a:xfrm>
            <a:off x="838200" y="1716199"/>
            <a:ext cx="9443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Module – kontener za različite delove aplikacije</a:t>
            </a:r>
            <a:r>
              <a:rPr lang="en-US" sz="2400" dirty="0"/>
              <a:t>: </a:t>
            </a:r>
            <a:r>
              <a:rPr lang="sr-Latn-RS" sz="2400" dirty="0"/>
              <a:t>kontrolere, servise, filtere, direktive...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6B434-13C4-4442-B40A-810C6286C06A}"/>
              </a:ext>
            </a:extLst>
          </p:cNvPr>
          <p:cNvSpPr txBox="1"/>
          <p:nvPr/>
        </p:nvSpPr>
        <p:spPr>
          <a:xfrm>
            <a:off x="818213" y="2475785"/>
            <a:ext cx="8469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Controller – logika koja kontroliše stranice</a:t>
            </a:r>
            <a:r>
              <a:rPr lang="en-US" sz="2400" dirty="0"/>
              <a:t>.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97A0B-88A3-4335-9761-A6C31749713B}"/>
              </a:ext>
            </a:extLst>
          </p:cNvPr>
          <p:cNvSpPr txBox="1"/>
          <p:nvPr/>
        </p:nvSpPr>
        <p:spPr>
          <a:xfrm>
            <a:off x="838200" y="2845617"/>
            <a:ext cx="109316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sr-Latn-RS" sz="2400" dirty="0"/>
              <a:t>Scope – </a:t>
            </a:r>
            <a:r>
              <a:rPr lang="sr-Latn-RS" sz="2400" b="1" dirty="0"/>
              <a:t>context</a:t>
            </a:r>
            <a:r>
              <a:rPr lang="sr-Latn-RS" sz="2400" dirty="0"/>
              <a:t> gde se nalazi model tako da kontroleri, direktive i izrati mogu da im </a:t>
            </a:r>
            <a:endParaRPr lang="en-US" sz="2400" dirty="0"/>
          </a:p>
          <a:p>
            <a:r>
              <a:rPr lang="en-US" sz="2400" dirty="0"/>
              <a:t>     </a:t>
            </a:r>
            <a:r>
              <a:rPr lang="sr-Latn-RS" sz="2400" dirty="0"/>
              <a:t>pristupe.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3C82E-A125-40F9-BDB8-D3E494863124}"/>
              </a:ext>
            </a:extLst>
          </p:cNvPr>
          <p:cNvSpPr txBox="1"/>
          <p:nvPr/>
        </p:nvSpPr>
        <p:spPr>
          <a:xfrm>
            <a:off x="838200" y="3641275"/>
            <a:ext cx="6214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Directives – ekstenduju 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092FB-3EAD-402B-BCF7-B1404779E6EA}"/>
              </a:ext>
            </a:extLst>
          </p:cNvPr>
          <p:cNvSpPr txBox="1"/>
          <p:nvPr/>
        </p:nvSpPr>
        <p:spPr>
          <a:xfrm>
            <a:off x="838200" y="4079053"/>
            <a:ext cx="7304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Service – koriste se za komunikaciju između kontrolera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9463E-0A7F-4864-A29A-6B562364DABE}"/>
              </a:ext>
            </a:extLst>
          </p:cNvPr>
          <p:cNvSpPr txBox="1"/>
          <p:nvPr/>
        </p:nvSpPr>
        <p:spPr>
          <a:xfrm>
            <a:off x="838200" y="4540718"/>
            <a:ext cx="8301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Filter – formatira vrednosti iz izraza koji su prikazani na stranici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76D4F-4AD3-480E-828A-D538AE00B649}"/>
              </a:ext>
            </a:extLst>
          </p:cNvPr>
          <p:cNvSpPr txBox="1"/>
          <p:nvPr/>
        </p:nvSpPr>
        <p:spPr>
          <a:xfrm>
            <a:off x="818213" y="4943157"/>
            <a:ext cx="3914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View – ono što korisnik vidi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0228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BD2A3D6-840B-47F9-ACC2-F41646D12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5" y="188206"/>
            <a:ext cx="6076950" cy="26479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ACE31C-E92D-4730-B33F-703480D01C12}"/>
              </a:ext>
            </a:extLst>
          </p:cNvPr>
          <p:cNvSpPr txBox="1"/>
          <p:nvPr/>
        </p:nvSpPr>
        <p:spPr>
          <a:xfrm>
            <a:off x="3433823" y="6300462"/>
            <a:ext cx="5250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Š</a:t>
            </a:r>
            <a:r>
              <a:rPr lang="en-US" dirty="0"/>
              <a:t>ta je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pokretanja</a:t>
            </a:r>
            <a:r>
              <a:rPr lang="en-US" dirty="0"/>
              <a:t>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jednostavnog</a:t>
            </a:r>
            <a:r>
              <a:rPr lang="en-US" dirty="0"/>
              <a:t> </a:t>
            </a:r>
            <a:r>
              <a:rPr lang="en-US" dirty="0" err="1"/>
              <a:t>primera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528C2C-1031-47B4-9924-6DC06D276784}"/>
              </a:ext>
            </a:extLst>
          </p:cNvPr>
          <p:cNvSpPr txBox="1"/>
          <p:nvPr/>
        </p:nvSpPr>
        <p:spPr>
          <a:xfrm>
            <a:off x="223955" y="3239105"/>
            <a:ext cx="1125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Predstavlja</a:t>
            </a:r>
            <a:r>
              <a:rPr lang="en-US" dirty="0"/>
              <a:t> AngularJS </a:t>
            </a:r>
            <a:r>
              <a:rPr lang="en-US" dirty="0" err="1"/>
              <a:t>direktivu</a:t>
            </a:r>
            <a:r>
              <a:rPr lang="en-US" dirty="0"/>
              <a:t>. </a:t>
            </a:r>
            <a:r>
              <a:rPr lang="en-US" dirty="0" err="1"/>
              <a:t>ngApp</a:t>
            </a:r>
            <a:r>
              <a:rPr lang="en-US" dirty="0"/>
              <a:t> je </a:t>
            </a:r>
            <a:r>
              <a:rPr lang="en-US" dirty="0" err="1"/>
              <a:t>glavna</a:t>
            </a:r>
            <a:r>
              <a:rPr lang="en-US" dirty="0"/>
              <a:t> angular </a:t>
            </a:r>
            <a:r>
              <a:rPr lang="en-US" dirty="0" err="1"/>
              <a:t>direktiva</a:t>
            </a:r>
            <a:r>
              <a:rPr lang="sr-Latn-RS" dirty="0"/>
              <a:t>,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ozna</a:t>
            </a:r>
            <a:r>
              <a:rPr lang="sr-Latn-RS" dirty="0"/>
              <a:t>čava, u ovom slučaju,</a:t>
            </a:r>
            <a:r>
              <a:rPr lang="en-US" dirty="0"/>
              <a:t> </a:t>
            </a:r>
            <a:r>
              <a:rPr lang="sr-Latn-RS" dirty="0"/>
              <a:t>ceo HTML dokument</a:t>
            </a:r>
            <a:endParaRPr lang="en-US" dirty="0"/>
          </a:p>
          <a:p>
            <a:r>
              <a:rPr lang="sr-Latn-RS" dirty="0"/>
              <a:t>kao </a:t>
            </a:r>
            <a:r>
              <a:rPr lang="sr-Latn-RS" b="1" i="1" dirty="0"/>
              <a:t>root</a:t>
            </a:r>
            <a:r>
              <a:rPr lang="sr-Latn-RS" dirty="0"/>
              <a:t> </a:t>
            </a:r>
            <a:r>
              <a:rPr lang="sr-Latn-RS" b="1" i="1" dirty="0"/>
              <a:t>element</a:t>
            </a:r>
            <a:r>
              <a:rPr lang="sr-Latn-RS" dirty="0"/>
              <a:t> aplikacije.</a:t>
            </a:r>
            <a:r>
              <a:rPr lang="en-US" dirty="0"/>
              <a:t> </a:t>
            </a:r>
            <a:r>
              <a:rPr lang="sr-Latn-RS" dirty="0"/>
              <a:t>Ovakav vid tagovanja HTML-a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sr-Latn-RS" dirty="0"/>
              <a:t> omogućava kontrolu nad svakim delom</a:t>
            </a:r>
            <a:r>
              <a:rPr lang="en-US" dirty="0"/>
              <a:t> </a:t>
            </a:r>
            <a:r>
              <a:rPr lang="sr-Latn-RS" dirty="0"/>
              <a:t>stranice.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0BA174-5168-4D12-9C8E-2223CD2E3393}"/>
              </a:ext>
            </a:extLst>
          </p:cNvPr>
          <p:cNvSpPr txBox="1"/>
          <p:nvPr/>
        </p:nvSpPr>
        <p:spPr>
          <a:xfrm>
            <a:off x="223955" y="4284977"/>
            <a:ext cx="11370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Da bi smo koristili angular u aplikaciji koju pravimo moramo</a:t>
            </a:r>
            <a:r>
              <a:rPr lang="en-US" dirty="0"/>
              <a:t> </a:t>
            </a:r>
            <a:r>
              <a:rPr lang="sr-Latn-RS" dirty="0"/>
              <a:t>da dodamo angular.js skriptu. Prilikom pokretanja aplikacije</a:t>
            </a:r>
            <a:endParaRPr lang="en-US" dirty="0"/>
          </a:p>
          <a:p>
            <a:r>
              <a:rPr lang="sr-Latn-RS" dirty="0"/>
              <a:t>angular traži ngApp direktivu u HTML-u, sto nam govori da</a:t>
            </a:r>
            <a:r>
              <a:rPr lang="en-US" dirty="0"/>
              <a:t> </a:t>
            </a:r>
            <a:r>
              <a:rPr lang="sr-Latn-RS" dirty="0"/>
              <a:t>bez ngApp direktive angular aplikacija nam neće raditi. 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058B8F-447E-46C5-953D-3692B1D213CF}"/>
              </a:ext>
            </a:extLst>
          </p:cNvPr>
          <p:cNvSpPr txBox="1"/>
          <p:nvPr/>
        </p:nvSpPr>
        <p:spPr>
          <a:xfrm>
            <a:off x="223955" y="5352034"/>
            <a:ext cx="5658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Ova linija koda demonstrira dva core feature-a angularjs-a.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Povezivanje</a:t>
            </a:r>
            <a:r>
              <a:rPr lang="en-US" dirty="0"/>
              <a:t> html-a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sr-Latn-RS" dirty="0"/>
              <a:t> </a:t>
            </a:r>
            <a:r>
              <a:rPr lang="en-US" dirty="0"/>
              <a:t>{{ }} –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Jednostavan</a:t>
            </a:r>
            <a:r>
              <a:rPr lang="en-US" dirty="0"/>
              <a:t> </a:t>
            </a:r>
            <a:r>
              <a:rPr lang="en-US" dirty="0" err="1"/>
              <a:t>matemati</a:t>
            </a:r>
            <a:r>
              <a:rPr lang="sr-Latn-RS" dirty="0"/>
              <a:t>čki izraz </a:t>
            </a:r>
            <a:r>
              <a:rPr lang="en-US" dirty="0"/>
              <a:t>‘yet’ + ‘!’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DCB801-3E13-435F-875D-ACDEF6500D3B}"/>
              </a:ext>
            </a:extLst>
          </p:cNvPr>
          <p:cNvSpPr/>
          <p:nvPr/>
        </p:nvSpPr>
        <p:spPr>
          <a:xfrm>
            <a:off x="198578" y="288309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html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ng-app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F399D-15B0-4493-A9B9-F858AB16C2B4}"/>
              </a:ext>
            </a:extLst>
          </p:cNvPr>
          <p:cNvSpPr/>
          <p:nvPr/>
        </p:nvSpPr>
        <p:spPr>
          <a:xfrm>
            <a:off x="198578" y="3864967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src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lib/angular/angular.js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891713-7587-458A-8A3D-7641DBF83EDA}"/>
              </a:ext>
            </a:extLst>
          </p:cNvPr>
          <p:cNvSpPr/>
          <p:nvPr/>
        </p:nvSpPr>
        <p:spPr>
          <a:xfrm>
            <a:off x="198578" y="4982702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Nothing here {{ 'yet' + '!’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99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1" grpId="0"/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7728E5-C33A-4CBF-972E-08A0A3C73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9" y="210865"/>
            <a:ext cx="6191250" cy="3981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FB277B-C499-4B94-838E-D0FC846B5227}"/>
              </a:ext>
            </a:extLst>
          </p:cNvPr>
          <p:cNvSpPr txBox="1"/>
          <p:nvPr/>
        </p:nvSpPr>
        <p:spPr>
          <a:xfrm>
            <a:off x="226299" y="4530898"/>
            <a:ext cx="11132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Atribut</a:t>
            </a:r>
            <a:r>
              <a:rPr lang="en-US" dirty="0"/>
              <a:t> u </a:t>
            </a:r>
            <a:r>
              <a:rPr lang="en-US" b="1" dirty="0"/>
              <a:t>&lt;li&gt; </a:t>
            </a:r>
            <a:r>
              <a:rPr lang="en-US" dirty="0" err="1"/>
              <a:t>tagu</a:t>
            </a:r>
            <a:r>
              <a:rPr lang="en-US" dirty="0"/>
              <a:t> </a:t>
            </a:r>
            <a:r>
              <a:rPr lang="en-US" b="1" dirty="0" err="1"/>
              <a:t>ngRepeat</a:t>
            </a:r>
            <a:r>
              <a:rPr lang="en-US" dirty="0"/>
              <a:t> je AngularJS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govori</a:t>
            </a:r>
            <a:r>
              <a:rPr lang="en-US" dirty="0"/>
              <a:t> </a:t>
            </a:r>
            <a:r>
              <a:rPr lang="en-US" dirty="0" err="1"/>
              <a:t>angularu</a:t>
            </a:r>
            <a:r>
              <a:rPr lang="en-US" dirty="0"/>
              <a:t> da </a:t>
            </a:r>
            <a:r>
              <a:rPr lang="en-US" dirty="0" err="1"/>
              <a:t>napravi</a:t>
            </a:r>
            <a:r>
              <a:rPr lang="en-US" dirty="0"/>
              <a:t> </a:t>
            </a:r>
            <a:r>
              <a:rPr lang="en-US" b="1" dirty="0"/>
              <a:t>&lt;li&gt; </a:t>
            </a:r>
            <a:r>
              <a:rPr lang="en-US" dirty="0"/>
              <a:t>element za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telefon</a:t>
            </a:r>
            <a:r>
              <a:rPr lang="en-US" dirty="0"/>
              <a:t> u </a:t>
            </a:r>
            <a:r>
              <a:rPr lang="en-US" dirty="0" err="1"/>
              <a:t>listi</a:t>
            </a:r>
            <a:endParaRPr lang="en-US" dirty="0"/>
          </a:p>
          <a:p>
            <a:r>
              <a:rPr lang="en-US" dirty="0" err="1"/>
              <a:t>koriste</a:t>
            </a:r>
            <a:r>
              <a:rPr lang="sr-Latn-RS" dirty="0"/>
              <a:t>ći </a:t>
            </a:r>
            <a:r>
              <a:rPr lang="en-US" b="1" dirty="0"/>
              <a:t>&lt;li&gt;</a:t>
            </a:r>
            <a:r>
              <a:rPr lang="en-US" dirty="0"/>
              <a:t> element </a:t>
            </a:r>
            <a:r>
              <a:rPr lang="en-US" dirty="0" err="1"/>
              <a:t>kao</a:t>
            </a:r>
            <a:r>
              <a:rPr lang="en-US" dirty="0"/>
              <a:t> template</a:t>
            </a:r>
            <a:r>
              <a:rPr lang="en-US" b="1" dirty="0"/>
              <a:t>.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8DA85A-C3A1-4045-BEB6-693A26D28AFF}"/>
              </a:ext>
            </a:extLst>
          </p:cNvPr>
          <p:cNvSpPr txBox="1"/>
          <p:nvPr/>
        </p:nvSpPr>
        <p:spPr>
          <a:xfrm>
            <a:off x="226299" y="5390371"/>
            <a:ext cx="113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Izrazi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 </a:t>
            </a:r>
            <a:r>
              <a:rPr lang="en-US" dirty="0" err="1"/>
              <a:t>duplim</a:t>
            </a:r>
            <a:r>
              <a:rPr lang="en-US" dirty="0"/>
              <a:t> </a:t>
            </a:r>
            <a:r>
              <a:rPr lang="en-US" dirty="0" err="1"/>
              <a:t>viti</a:t>
            </a:r>
            <a:r>
              <a:rPr lang="sr-Latn-RS" dirty="0"/>
              <a:t>častim zagradama će biti zamenjeni sa vrednostima iz </a:t>
            </a:r>
            <a:r>
              <a:rPr lang="en-US" dirty="0" err="1"/>
              <a:t>objekta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inicijalizovan</a:t>
            </a:r>
            <a:r>
              <a:rPr lang="en-US" dirty="0"/>
              <a:t> u </a:t>
            </a:r>
            <a:r>
              <a:rPr lang="en-US" dirty="0" err="1"/>
              <a:t>kontroleru</a:t>
            </a:r>
            <a:r>
              <a:rPr lang="sr-Latn-RS" dirty="0"/>
              <a:t>.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B8B6E6-560D-45A7-97D7-B5C03B33E183}"/>
              </a:ext>
            </a:extLst>
          </p:cNvPr>
          <p:cNvSpPr/>
          <p:nvPr/>
        </p:nvSpPr>
        <p:spPr>
          <a:xfrm>
            <a:off x="226298" y="5759703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body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AngularJSKursController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1867CB-15A8-4D3E-B695-3F20EB780DC2}"/>
              </a:ext>
            </a:extLst>
          </p:cNvPr>
          <p:cNvSpPr/>
          <p:nvPr/>
        </p:nvSpPr>
        <p:spPr>
          <a:xfrm>
            <a:off x="226299" y="423723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li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ng-repeat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phone in phones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A7A6D-C374-43DC-84DF-249213AA1370}"/>
              </a:ext>
            </a:extLst>
          </p:cNvPr>
          <p:cNvSpPr/>
          <p:nvPr/>
        </p:nvSpPr>
        <p:spPr>
          <a:xfrm>
            <a:off x="226300" y="5113372"/>
            <a:ext cx="8111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span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{{ phone.name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span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{{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phone.snippet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8F7398-A182-4C0C-A289-002FDCBF19A3}"/>
              </a:ext>
            </a:extLst>
          </p:cNvPr>
          <p:cNvSpPr txBox="1"/>
          <p:nvPr/>
        </p:nvSpPr>
        <p:spPr>
          <a:xfrm>
            <a:off x="226298" y="6065178"/>
            <a:ext cx="11857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ngController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AngularJS </a:t>
            </a:r>
            <a:r>
              <a:rPr lang="en-US" dirty="0" err="1"/>
              <a:t>direktivu</a:t>
            </a:r>
            <a:r>
              <a:rPr lang="en-US" dirty="0"/>
              <a:t>. </a:t>
            </a:r>
            <a:r>
              <a:rPr lang="en-US" dirty="0" err="1"/>
              <a:t>AngularJSKursController</a:t>
            </a:r>
            <a:r>
              <a:rPr lang="en-US" dirty="0"/>
              <a:t> je </a:t>
            </a:r>
            <a:r>
              <a:rPr lang="en-US" dirty="0" err="1"/>
              <a:t>zadu</a:t>
            </a:r>
            <a:r>
              <a:rPr lang="sr-Latn-RS" dirty="0"/>
              <a:t>žen za DOM stablo koje se nalazi u </a:t>
            </a:r>
            <a:r>
              <a:rPr lang="en-US" b="1" dirty="0"/>
              <a:t>&lt;body&gt; </a:t>
            </a:r>
            <a:r>
              <a:rPr lang="en-US" dirty="0" err="1"/>
              <a:t>tagu</a:t>
            </a:r>
            <a:r>
              <a:rPr lang="en-US" dirty="0"/>
              <a:t>,</a:t>
            </a:r>
          </a:p>
          <a:p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imamo</a:t>
            </a:r>
            <a:r>
              <a:rPr lang="en-US" dirty="0"/>
              <a:t> </a:t>
            </a:r>
            <a:r>
              <a:rPr lang="en-US" dirty="0" err="1"/>
              <a:t>kontrolu</a:t>
            </a:r>
            <a:r>
              <a:rPr lang="en-US" dirty="0"/>
              <a:t> and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b="1" dirty="0"/>
              <a:t>child </a:t>
            </a:r>
            <a:r>
              <a:rPr lang="en-US" dirty="0" err="1"/>
              <a:t>elementima</a:t>
            </a:r>
            <a:r>
              <a:rPr lang="en-US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29DCBE-FBDD-45A1-850F-2DA9D4D9E64F}"/>
              </a:ext>
            </a:extLst>
          </p:cNvPr>
          <p:cNvSpPr/>
          <p:nvPr/>
        </p:nvSpPr>
        <p:spPr>
          <a:xfrm>
            <a:off x="6417549" y="246681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html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lang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en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ng-app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angularjsKurs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860B5-06E3-4306-B3C1-23A99BA3A9FB}"/>
              </a:ext>
            </a:extLst>
          </p:cNvPr>
          <p:cNvSpPr txBox="1"/>
          <p:nvPr/>
        </p:nvSpPr>
        <p:spPr>
          <a:xfrm>
            <a:off x="6417549" y="656613"/>
            <a:ext cx="5778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Prethodno ste videli čemu služi </a:t>
            </a:r>
            <a:r>
              <a:rPr lang="sr-Latn-RS" b="1" dirty="0"/>
              <a:t>ngApp</a:t>
            </a:r>
            <a:r>
              <a:rPr lang="sr-Latn-RS" dirty="0"/>
              <a:t> direktiva, a sada smo</a:t>
            </a:r>
          </a:p>
          <a:p>
            <a:r>
              <a:rPr lang="sr-Latn-RS" dirty="0"/>
              <a:t>dodali naziv modula, ng</a:t>
            </a:r>
            <a:r>
              <a:rPr lang="en-US" dirty="0"/>
              <a:t>-</a:t>
            </a:r>
            <a:r>
              <a:rPr lang="sr-Latn-RS" dirty="0"/>
              <a:t>app</a:t>
            </a:r>
            <a:r>
              <a:rPr lang="en-US" dirty="0"/>
              <a:t>=“</a:t>
            </a:r>
            <a:r>
              <a:rPr lang="sr-Latn-RS" dirty="0"/>
              <a:t>angularjsKurs</a:t>
            </a:r>
            <a:r>
              <a:rPr lang="en-US" dirty="0"/>
              <a:t>”,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sr-Latn-RS" dirty="0"/>
              <a:t>će biti</a:t>
            </a:r>
          </a:p>
          <a:p>
            <a:r>
              <a:rPr lang="sr-Latn-RS" dirty="0"/>
              <a:t>korišćen da bi inicijalizovali </a:t>
            </a:r>
            <a:r>
              <a:rPr lang="sr-Latn-RS" b="1" dirty="0"/>
              <a:t>root scope</a:t>
            </a:r>
            <a:r>
              <a:rPr lang="sr-Latn-RS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0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F683D5-4491-484B-81F2-BAA67CB73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2" y="201943"/>
            <a:ext cx="6112329" cy="4543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8D341E-FEAB-402F-B126-9E8B85326AFD}"/>
              </a:ext>
            </a:extLst>
          </p:cNvPr>
          <p:cNvSpPr txBox="1"/>
          <p:nvPr/>
        </p:nvSpPr>
        <p:spPr>
          <a:xfrm>
            <a:off x="6306951" y="201943"/>
            <a:ext cx="5152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Ovde</a:t>
            </a:r>
            <a:r>
              <a:rPr lang="en-US" dirty="0"/>
              <a:t> </a:t>
            </a:r>
            <a:r>
              <a:rPr lang="en-US" dirty="0" err="1"/>
              <a:t>vidimo</a:t>
            </a:r>
            <a:r>
              <a:rPr lang="en-US" dirty="0"/>
              <a:t> AngularJS </a:t>
            </a:r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sr-Latn-RS" dirty="0"/>
              <a:t>za sada samo</a:t>
            </a:r>
          </a:p>
          <a:p>
            <a:r>
              <a:rPr lang="sr-Latn-RS" dirty="0"/>
              <a:t>inicijalizuje objekat </a:t>
            </a:r>
            <a:r>
              <a:rPr lang="sr-Latn-RS" b="1" dirty="0"/>
              <a:t>phones</a:t>
            </a:r>
            <a:r>
              <a:rPr lang="sr-Latn-RS" dirty="0"/>
              <a:t> koji prikazujemo u html-u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B8DDE5-0F00-4158-9BAA-0CE42ECA5329}"/>
              </a:ext>
            </a:extLst>
          </p:cNvPr>
          <p:cNvSpPr/>
          <p:nvPr/>
        </p:nvSpPr>
        <p:spPr>
          <a:xfrm>
            <a:off x="6306951" y="848274"/>
            <a:ext cx="61123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99C6CA"/>
                </a:solidFill>
                <a:latin typeface="Consolas" panose="020B0609020204030204" pitchFamily="49" charset="0"/>
              </a:rPr>
              <a:t>$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phones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Nexus 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Fast just got faster with Nexus S.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Motorola XOOM™ with Wi-Fi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The Next, Next Generation tablet.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MOTOROLA XOOM™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The Next, Next Generation tablet.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2D986-781B-4EA5-B8B8-F351175616E4}"/>
              </a:ext>
            </a:extLst>
          </p:cNvPr>
          <p:cNvSpPr txBox="1"/>
          <p:nvPr/>
        </p:nvSpPr>
        <p:spPr>
          <a:xfrm>
            <a:off x="194622" y="4818592"/>
            <a:ext cx="11718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Pričao sam o </a:t>
            </a:r>
            <a:r>
              <a:rPr lang="sr-Latn-RS" b="1" dirty="0"/>
              <a:t>root scope </a:t>
            </a:r>
            <a:r>
              <a:rPr lang="sr-Latn-RS" dirty="0"/>
              <a:t>i ngApp direktivi, ali u angularu svaki kontroler </a:t>
            </a:r>
            <a:r>
              <a:rPr lang="sr-Latn-RS" b="1" dirty="0"/>
              <a:t>ngController </a:t>
            </a:r>
            <a:r>
              <a:rPr lang="sr-Latn-RS" dirty="0"/>
              <a:t>kontroliše svoj </a:t>
            </a:r>
            <a:r>
              <a:rPr lang="sr-Latn-RS" b="1" dirty="0"/>
              <a:t>scope. </a:t>
            </a:r>
            <a:r>
              <a:rPr lang="sr-Latn-RS" dirty="0"/>
              <a:t>U primeru iznad</a:t>
            </a:r>
          </a:p>
          <a:p>
            <a:r>
              <a:rPr lang="sr-Latn-RS" dirty="0"/>
              <a:t>vidimo kontroler AngularJSKursController</a:t>
            </a:r>
            <a:r>
              <a:rPr lang="sr-Latn-RS" b="1" dirty="0"/>
              <a:t> </a:t>
            </a:r>
            <a:r>
              <a:rPr lang="en-US" dirty="0" err="1"/>
              <a:t>koji</a:t>
            </a:r>
            <a:r>
              <a:rPr lang="en-US" dirty="0"/>
              <a:t> u </a:t>
            </a:r>
            <a:r>
              <a:rPr lang="en-US" dirty="0" err="1"/>
              <a:t>sebi</a:t>
            </a:r>
            <a:r>
              <a:rPr lang="en-US" dirty="0"/>
              <a:t> </a:t>
            </a:r>
            <a:r>
              <a:rPr lang="en-US" dirty="0" err="1"/>
              <a:t>inicijalizuje</a:t>
            </a:r>
            <a:r>
              <a:rPr lang="sr-Latn-RS" dirty="0"/>
              <a:t> objekat $scope.phones </a:t>
            </a:r>
            <a:r>
              <a:rPr lang="en-US" dirty="0"/>
              <a:t>= [{…}]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koristimo</a:t>
            </a:r>
            <a:r>
              <a:rPr lang="en-US" dirty="0"/>
              <a:t> u HTML-u </a:t>
            </a:r>
            <a:r>
              <a:rPr lang="en-US" dirty="0" err="1"/>
              <a:t>kroz</a:t>
            </a:r>
            <a:endParaRPr lang="en-US" dirty="0"/>
          </a:p>
          <a:p>
            <a:r>
              <a:rPr lang="en-US" b="1" dirty="0" err="1"/>
              <a:t>ngRepeat</a:t>
            </a:r>
            <a:r>
              <a:rPr lang="en-US" dirty="0"/>
              <a:t> </a:t>
            </a:r>
            <a:r>
              <a:rPr lang="en-US" dirty="0" err="1"/>
              <a:t>direktivu</a:t>
            </a:r>
            <a:r>
              <a:rPr lang="en-US" dirty="0"/>
              <a:t>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1282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FAA642C-E4AF-4D17-8B46-1908085740A0}"/>
              </a:ext>
            </a:extLst>
          </p:cNvPr>
          <p:cNvSpPr txBox="1"/>
          <p:nvPr/>
        </p:nvSpPr>
        <p:spPr>
          <a:xfrm>
            <a:off x="642996" y="4571216"/>
            <a:ext cx="10906008" cy="11154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/>
              <a:t>U </a:t>
            </a:r>
            <a:r>
              <a:rPr lang="en-US" sz="6000" dirty="0" err="1"/>
              <a:t>ovom</a:t>
            </a:r>
            <a:r>
              <a:rPr lang="en-US" sz="6000" dirty="0"/>
              <a:t> </a:t>
            </a:r>
            <a:r>
              <a:rPr lang="en-US" sz="6000" dirty="0" err="1"/>
              <a:t>primeru</a:t>
            </a:r>
            <a:r>
              <a:rPr lang="en-US" sz="6000" dirty="0"/>
              <a:t> </a:t>
            </a:r>
            <a:r>
              <a:rPr lang="en-US" sz="6000" dirty="0" err="1"/>
              <a:t>vidimo</a:t>
            </a:r>
            <a:r>
              <a:rPr lang="en-US" sz="6000" dirty="0"/>
              <a:t> </a:t>
            </a:r>
            <a:r>
              <a:rPr lang="en-US" sz="6000" dirty="0" err="1"/>
              <a:t>dva</a:t>
            </a:r>
            <a:r>
              <a:rPr lang="en-US" sz="6000" dirty="0"/>
              <a:t> </a:t>
            </a:r>
            <a:r>
              <a:rPr lang="en-US" sz="6000" dirty="0" err="1"/>
              <a:t>kontrolera</a:t>
            </a:r>
            <a:r>
              <a:rPr lang="en-US" sz="6000" dirty="0"/>
              <a:t> </a:t>
            </a:r>
            <a:r>
              <a:rPr lang="en-US" sz="6000" dirty="0" err="1"/>
              <a:t>koji</a:t>
            </a:r>
            <a:r>
              <a:rPr lang="en-US" sz="6000" dirty="0"/>
              <a:t> </a:t>
            </a:r>
            <a:r>
              <a:rPr lang="en-US" sz="6000" dirty="0" err="1"/>
              <a:t>kontrolišu</a:t>
            </a:r>
            <a:r>
              <a:rPr lang="en-US" sz="6000" dirty="0"/>
              <a:t> </a:t>
            </a:r>
            <a:r>
              <a:rPr lang="en-US" sz="6000" dirty="0" err="1"/>
              <a:t>različite</a:t>
            </a:r>
            <a:r>
              <a:rPr lang="en-US" sz="6000" dirty="0"/>
              <a:t> </a:t>
            </a:r>
            <a:r>
              <a:rPr lang="en-US" sz="6000" dirty="0" err="1"/>
              <a:t>delove</a:t>
            </a:r>
            <a:r>
              <a:rPr lang="en-US" sz="6000" dirty="0"/>
              <a:t> HTML </a:t>
            </a:r>
            <a:r>
              <a:rPr lang="en-US" sz="6000" dirty="0" err="1"/>
              <a:t>dokumenta</a:t>
            </a:r>
            <a:r>
              <a:rPr lang="en-US" sz="6000" dirty="0"/>
              <a:t>.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 err="1"/>
              <a:t>Dodati</a:t>
            </a:r>
            <a:r>
              <a:rPr lang="en-US" sz="6000" dirty="0"/>
              <a:t> </a:t>
            </a:r>
            <a:r>
              <a:rPr lang="en-US" sz="6000" dirty="0" err="1"/>
              <a:t>su</a:t>
            </a:r>
            <a:r>
              <a:rPr lang="en-US" sz="6000" dirty="0"/>
              <a:t> </a:t>
            </a:r>
            <a:r>
              <a:rPr lang="en-US" sz="6000" dirty="0" err="1"/>
              <a:t>tako</a:t>
            </a:r>
            <a:r>
              <a:rPr lang="en-US" sz="6000" dirty="0"/>
              <a:t> da </a:t>
            </a:r>
            <a:r>
              <a:rPr lang="en-US" sz="6000" dirty="0" err="1"/>
              <a:t>jedan</a:t>
            </a:r>
            <a:r>
              <a:rPr lang="en-US" sz="6000" dirty="0"/>
              <a:t> </a:t>
            </a:r>
            <a:r>
              <a:rPr lang="en-US" sz="6000" dirty="0" err="1"/>
              <a:t>kontroler</a:t>
            </a:r>
            <a:r>
              <a:rPr lang="en-US" sz="6000" dirty="0"/>
              <a:t> </a:t>
            </a:r>
            <a:r>
              <a:rPr lang="en-US" sz="6000" dirty="0" err="1"/>
              <a:t>AngularJSKursController</a:t>
            </a:r>
            <a:r>
              <a:rPr lang="en-US" sz="6000" dirty="0"/>
              <a:t> </a:t>
            </a:r>
            <a:r>
              <a:rPr lang="en-US" sz="6000" dirty="0" err="1"/>
              <a:t>kontrol</a:t>
            </a:r>
            <a:r>
              <a:rPr lang="sr-Latn-RS" sz="6000" dirty="0"/>
              <a:t>iše gornji</a:t>
            </a:r>
            <a:r>
              <a:rPr lang="en-US" sz="6000" dirty="0"/>
              <a:t> </a:t>
            </a:r>
            <a:r>
              <a:rPr lang="en-US" sz="6000" b="1" dirty="0"/>
              <a:t>&lt;div&gt; </a:t>
            </a:r>
            <a:r>
              <a:rPr lang="en-US" sz="6000" dirty="0"/>
              <a:t>element</a:t>
            </a:r>
            <a:r>
              <a:rPr lang="sr-Latn-RS" sz="6000" dirty="0"/>
              <a:t>, a AngularJSKursControllerNoviScope kontroliše donji </a:t>
            </a:r>
            <a:r>
              <a:rPr lang="en-US" sz="6000" b="1" dirty="0"/>
              <a:t>&lt;</a:t>
            </a:r>
            <a:r>
              <a:rPr lang="sr-Latn-RS" sz="6000" b="1" dirty="0"/>
              <a:t>div</a:t>
            </a:r>
            <a:r>
              <a:rPr lang="en-US" sz="6000" b="1" dirty="0"/>
              <a:t>&gt;</a:t>
            </a:r>
            <a:r>
              <a:rPr lang="sr-Latn-RS" sz="6000" b="1" dirty="0"/>
              <a:t> </a:t>
            </a:r>
            <a:r>
              <a:rPr lang="sr-Latn-RS" sz="6000" dirty="0"/>
              <a:t>element</a:t>
            </a:r>
            <a:r>
              <a:rPr lang="en-US" sz="6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ACD50-AE9A-4A94-A105-83DA825F0A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9" r="5878" b="2"/>
          <a:stretch/>
        </p:blipFill>
        <p:spPr>
          <a:xfrm>
            <a:off x="4198620" y="320511"/>
            <a:ext cx="3794760" cy="3930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3EDC2D-061E-4BBD-BF15-BA3251DDE3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4" r="6735" b="-2"/>
          <a:stretch/>
        </p:blipFill>
        <p:spPr>
          <a:xfrm>
            <a:off x="8183209" y="320511"/>
            <a:ext cx="3794760" cy="3930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5D97EE-6BA7-49AB-8894-46F58F7D0F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2" r="9346" b="-3"/>
          <a:stretch/>
        </p:blipFill>
        <p:spPr>
          <a:xfrm>
            <a:off x="214031" y="320511"/>
            <a:ext cx="3794760" cy="393097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188E89-AF78-40F6-B787-E9BD9C625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997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26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654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Verdana</vt:lpstr>
      <vt:lpstr>Office Theme</vt:lpstr>
      <vt:lpstr>AngularJS</vt:lpstr>
      <vt:lpstr>Istorija</vt:lpstr>
      <vt:lpstr>PowerPoint Presentation</vt:lpstr>
      <vt:lpstr>Ključne reči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Danilo Mogin</dc:creator>
  <cp:lastModifiedBy>Danilo Mogin</cp:lastModifiedBy>
  <cp:revision>2</cp:revision>
  <dcterms:created xsi:type="dcterms:W3CDTF">2019-01-21T10:08:35Z</dcterms:created>
  <dcterms:modified xsi:type="dcterms:W3CDTF">2019-01-22T18:20:07Z</dcterms:modified>
</cp:coreProperties>
</file>