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281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2300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954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06C7B7-02A1-4E92-A5A5-1AC0CFB4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194A9D-D2E5-43BE-BF9C-24FFDA44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A1A898-AE20-4880-B413-E0C00F2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1BEE80-9785-492E-B4A1-4FCB666F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A95E71-6269-433A-BABE-3EE3508C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3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8BAF4F-480E-482D-906F-BC015210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B074AA-049A-4730-ACF8-8DC1367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6481E-CEA8-4341-95D2-87D92C16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950BE4-0DBB-4383-B2FF-38DB41C5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2806A8-3DB6-4BF7-8AFD-199E098A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57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9C1CFA-576F-4077-BF63-AAF2C117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39B53A-7BCD-44BE-B63A-737DF781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7245E8-356C-4B6D-8510-0A667454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9F4058-0B2C-4915-B503-946DA81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534F61-C6DA-4F0C-AAFC-439A486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6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9C80-73C9-48C0-98A8-33F26A1C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98B6D5-6652-45B8-955B-1970CE5BE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54196A3-F6E4-4330-B9DA-1E9666D03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3DCFD3-6734-4CA6-963D-821DA9E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8C102A-9710-4CAA-AED5-0F962572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014C8C-02D8-4091-8FFB-39DC53C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7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D0F366-D9D4-438F-9C65-1B4ECEDC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E02289-253C-4B4E-AF5A-E150F5D2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F47347-39B7-424A-A793-61F56383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E3BAA6-4313-4AE1-8F63-06334009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27DF5FF-D967-4B88-8E35-B8884CB8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A576A6D-4759-4DB9-934C-016F0C11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C6312F4-B3B2-4B60-9FE1-219D8D8E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34268DA-4A34-44A3-9E3C-316F53AF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87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7EE00-16CD-456D-9B96-4B271EE0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8A1594-1A6F-426B-AFF0-CA51F84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6F64BA-F26A-46AD-8A71-8AED5875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CFD9B-DD2D-4542-80D6-05BF5A0E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73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838DF45-36E8-4A38-817B-B8542DD9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732A7C-C089-49EC-8318-F7B6ADAA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9C6B04-66DB-4965-B9F2-B9840A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85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7B43D-EA13-4274-8162-9BF67583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76E166-E201-4054-AFBD-8A272EE7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4B748E-C1E3-47A3-8D36-D2DBDADE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2DF9E2C-7B51-496B-A0C1-B655EF5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441496-0387-42E1-98D0-4D3AB002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D3A57-6E77-4600-A00E-87456CB9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86858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667EC0-08A9-43EE-B58A-B8BCC76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DA2701-43E3-4D94-AFE4-DB27731D9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B1BF74-8EE9-41D2-A9E1-F119EDB1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07498F-1D38-43D6-8A1E-4E658886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1077A5-8C70-4EE5-8CE5-247ECBAB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5F239E-C10E-40AE-915C-CFE154F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1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3D2D8-38DD-40D4-AF11-C24A485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F0E3DA-B22C-488B-A2C6-AF3C5291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F1FF9B-DA20-47AF-8729-453E818E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0FA69D-6BA6-4D03-844D-254B60AD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93B469-273A-4108-A5A3-4D7CC35D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1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00BBF9-F8D0-4ED6-A999-177A8E066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ED0069-295E-4329-BE8F-B78E374E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D319D3-7830-4545-B551-488A68F4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0D792F-84C6-4566-A7D4-3951327F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B6A740-42DE-4CF1-8984-673471FE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3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5102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136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631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286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18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7262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202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607C-3D92-4E81-A7F3-F0E89965E0AB}" type="datetimeFigureOut">
              <a:rPr lang="sr-Latn-RS" smtClean="0"/>
              <a:t>29.11.2018.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7D7F-6BFC-4213-A1E9-C7A4572BFE2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35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A81FD0B-B9EE-4ABD-9CA4-EA4053F1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F5A28A-498A-4CFE-947B-AB01280B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E707E2-072C-4268-9CBC-5B86BC5FB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32D0-3BD7-4A7D-9C78-4D9AD808234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6A243B-E708-4809-80C6-07D28C03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297E4-F436-4BF2-A3FC-3952E4B0A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41F1-BDC5-4B19-8ABE-B3BE34C0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1129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4138" y="1447800"/>
            <a:ext cx="10350062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3.) Atribut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data-toggle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  u dugmetu (može da bude i u &lt;a&gt; tagu) sa klasom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.collapse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vrši kontrolu prikaži-sakrij padajućeg elementa koji ima klasu .collapse a to je u našem slučaju &lt;div&gt; tag</a:t>
            </a:r>
          </a:p>
          <a:p>
            <a:pPr marL="68263" indent="-36513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Ako koristimo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&lt;a&gt;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tagove tada umesto data-target atributa koristimo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href</a:t>
            </a:r>
            <a:r>
              <a:rPr lang="sr-Latn-RS" sz="22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atribut u koji navodimo id padajućeg elementa</a:t>
            </a:r>
          </a:p>
          <a:p>
            <a:pPr marL="68263" indent="-36513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PRIMER: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&lt;</a:t>
            </a:r>
            <a:r>
              <a:rPr lang="sr-Latn-RS" sz="2200" dirty="0">
                <a:solidFill>
                  <a:srgbClr val="FF0000"/>
                </a:solidFill>
              </a:rPr>
              <a:t>a</a:t>
            </a:r>
            <a:r>
              <a:rPr lang="en-US" sz="2200" dirty="0">
                <a:solidFill>
                  <a:srgbClr val="FF0000"/>
                </a:solidFill>
              </a:rPr>
              <a:t> data-toggle="collapse" </a:t>
            </a:r>
            <a:r>
              <a:rPr lang="sr-Latn-RS" sz="2200" dirty="0">
                <a:solidFill>
                  <a:srgbClr val="FF0000"/>
                </a:solidFill>
              </a:rPr>
              <a:t>href</a:t>
            </a:r>
            <a:r>
              <a:rPr lang="en-US" sz="2200" dirty="0">
                <a:solidFill>
                  <a:srgbClr val="FF0000"/>
                </a:solidFill>
              </a:rPr>
              <a:t>="#</a:t>
            </a:r>
            <a:r>
              <a:rPr lang="sr-Latn-RS" sz="2200" dirty="0">
                <a:solidFill>
                  <a:srgbClr val="FF0000"/>
                </a:solidFill>
              </a:rPr>
              <a:t>tekst</a:t>
            </a:r>
            <a:r>
              <a:rPr lang="en-US" sz="2200" dirty="0">
                <a:solidFill>
                  <a:srgbClr val="FF0000"/>
                </a:solidFill>
              </a:rPr>
              <a:t>"&gt;</a:t>
            </a:r>
            <a:r>
              <a:rPr lang="sr-Latn-RS" sz="2200" dirty="0">
                <a:solidFill>
                  <a:srgbClr val="FF0000"/>
                </a:solidFill>
              </a:rPr>
              <a:t>Klikni me</a:t>
            </a:r>
            <a:r>
              <a:rPr lang="en-US" sz="2200" dirty="0">
                <a:solidFill>
                  <a:srgbClr val="FF0000"/>
                </a:solidFill>
              </a:rPr>
              <a:t>&lt;/</a:t>
            </a:r>
            <a:r>
              <a:rPr lang="sr-Latn-RS" sz="2200" dirty="0">
                <a:solidFill>
                  <a:srgbClr val="FF0000"/>
                </a:solidFill>
              </a:rPr>
              <a:t>a</a:t>
            </a:r>
            <a:r>
              <a:rPr lang="en-US" sz="2200" dirty="0">
                <a:solidFill>
                  <a:srgbClr val="FF0000"/>
                </a:solidFill>
              </a:rPr>
              <a:t>&gt;</a:t>
            </a:r>
            <a:endParaRPr lang="sr-Latn-RS" sz="2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&lt;div id=“</a:t>
            </a:r>
            <a:r>
              <a:rPr lang="sr-Latn-RS" sz="2200" dirty="0">
                <a:solidFill>
                  <a:srgbClr val="FF0000"/>
                </a:solidFill>
              </a:rPr>
              <a:t>tekst</a:t>
            </a:r>
            <a:r>
              <a:rPr lang="en-US" sz="2200" dirty="0">
                <a:solidFill>
                  <a:srgbClr val="FF0000"/>
                </a:solidFill>
              </a:rPr>
              <a:t>" class="collapse"&gt;</a:t>
            </a:r>
            <a:r>
              <a:rPr lang="sr-Latn-RS" sz="2200" dirty="0">
                <a:solidFill>
                  <a:srgbClr val="FF0000"/>
                </a:solidFill>
              </a:rPr>
              <a:t>Ovde ide neki duži tekst</a:t>
            </a:r>
            <a:r>
              <a:rPr lang="en-US" sz="2200" dirty="0">
                <a:solidFill>
                  <a:srgbClr val="FF0000"/>
                </a:solidFill>
              </a:rPr>
              <a:t>&lt;/div&gt;</a:t>
            </a:r>
            <a:endParaRPr lang="sr-Latn-RS" sz="2200" dirty="0">
              <a:solidFill>
                <a:srgbClr val="FF0000"/>
              </a:solidFill>
            </a:endParaRPr>
          </a:p>
          <a:p>
            <a:pPr marL="68263" indent="-36513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Po defaultu je sadržaj za prikaz uvek sakriven.Ako želimo da nam po defaultu bude prikazan dodajemo klasu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.in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pored klase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.collapse</a:t>
            </a:r>
          </a:p>
          <a:p>
            <a:pPr marL="68263" indent="-36513">
              <a:buFontTx/>
              <a:buChar char="-"/>
            </a:pPr>
            <a:endParaRPr lang="sr-Latn-RS" sz="22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68263" indent="-36513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PRIMER : 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bootstrap-collapse.html</a:t>
            </a:r>
          </a:p>
          <a:p>
            <a:pPr marL="68263" indent="-36513">
              <a:buFontTx/>
              <a:buChar char="-"/>
            </a:pPr>
            <a:endParaRPr lang="sr-Latn-RS" sz="20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960" y="0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dirty="0" err="1">
                <a:latin typeface="Calibri" pitchFamily="34" charset="0"/>
              </a:rPr>
              <a:t>Padaju</a:t>
            </a:r>
            <a:r>
              <a:rPr lang="sr-Latn-RS" dirty="0">
                <a:latin typeface="Calibri" pitchFamily="34" charset="0"/>
              </a:rPr>
              <a:t>ća polja – collapse (2)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226125"/>
            <a:ext cx="9144000" cy="5631874"/>
          </a:xfrm>
        </p:spPr>
        <p:txBody>
          <a:bodyPr>
            <a:normAutofit lnSpcReduction="10000"/>
          </a:bodyPr>
          <a:lstStyle/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Navigacioni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bar se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nalazi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u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zaglavlju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svake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stranice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tj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.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na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vrhu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svake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stranice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. On mo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že da se proširi ili napravi kao kolapsirajući zavisno od veličine ekrana.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 Standardni navigacioni bar se pravi sa klasom :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&lt;nav class=“navbar navbar-default”&gt;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- Primer :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class="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-default"&gt;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&lt;div class="container-fluid"&gt;</a:t>
            </a:r>
            <a:r>
              <a:rPr lang="sr-Latn-R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&lt;-preko celog ekrana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&lt;div class="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-header"&gt;</a:t>
            </a:r>
            <a:r>
              <a:rPr lang="sr-Latn-R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&lt;-zaglavlje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&lt;a class="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navbar</a:t>
            </a:r>
            <a:r>
              <a:rPr lang="sr-Latn-R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brand" 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="#"&gt;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WebSiteName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&lt;/a&gt;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&lt;/div&gt;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&lt;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class="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navbar-nav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sr-Latn-R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&lt;-navigacija-linkovi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&lt;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class="active"&gt;&lt;a 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="#"&gt;Home&lt;/a&gt;&lt;/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&lt;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&gt;&lt;a 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="#"&gt;Page 1&lt;/a&gt;&lt;/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&lt;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&gt;&lt;a 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="#"&gt;Page 2&lt;/a&gt;&lt;/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&lt;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&gt;&lt;a 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="#"&gt;Page 3&lt;/a&gt;&lt;/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&lt;/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&lt;/div&gt;</a:t>
            </a:r>
            <a:b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r-Latn-RS" sz="2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066800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Navbar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054" y="1529255"/>
            <a:ext cx="11577145" cy="5715000"/>
          </a:xfrm>
        </p:spPr>
        <p:txBody>
          <a:bodyPr>
            <a:normAutofit/>
          </a:bodyPr>
          <a:lstStyle/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Ukoliko nam se više sviđa crna pozadina navigacionog bara potrebno je  umesto klase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.navbar-default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da koristimo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.navbar-inverse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 :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bootstrap-navbar.html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400" i="1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Navbar može takođe da sadrži dropdown menije tako što listu umotamo u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.dropdown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klasu i dodelimo linku klasu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.dropdown-toggle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i atribut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data-toggle=“dropdown”.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Takođe listu padajućeg menija dodelimo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.dropdown-menu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klasu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Možemo takođe da dodamo u navigacioni bar sa desne strane dugmad . Za to koristimo klasu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.navbar-right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2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 2 :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bootstrap-navbar-dropdown-right.html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2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Navbar (2)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055" y="1752600"/>
            <a:ext cx="9144000" cy="5105400"/>
          </a:xfrm>
        </p:spPr>
        <p:txBody>
          <a:bodyPr>
            <a:norm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2400" dirty="0">
                <a:latin typeface="Calibri" pitchFamily="34" charset="0"/>
                <a:cs typeface="Courier New" pitchFamily="49" charset="0"/>
              </a:rPr>
              <a:t>Bootstrap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 ima različite stilove za stilizovanje dugmadi :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- .btn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- .btn-default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- .btn-primary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- .btn-success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- .btn-info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- .btn-warning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- .btn-danger</a:t>
            </a:r>
          </a:p>
          <a:p>
            <a:pPr marL="274320" lvl="3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 - .btn-link</a:t>
            </a:r>
            <a:endParaRPr lang="en-U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274320" lvl="3" indent="0">
              <a:spcBef>
                <a:spcPts val="0"/>
              </a:spcBef>
              <a:buNone/>
            </a:pPr>
            <a:endParaRPr lang="sr-Latn-R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4763" lvl="3" indent="0">
              <a:spcBef>
                <a:spcPts val="0"/>
              </a:spcBef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115888" lvl="3" indent="0">
              <a:spcBef>
                <a:spcPts val="0"/>
              </a:spcBef>
              <a:buFontTx/>
              <a:buChar char="-"/>
            </a:pPr>
            <a:endParaRPr lang="sr-Latn-RS" sz="2400" i="1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None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055" y="15766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D</a:t>
            </a:r>
            <a:r>
              <a:rPr dirty="0" err="1">
                <a:latin typeface="Calibri" pitchFamily="34" charset="0"/>
              </a:rPr>
              <a:t>ugmad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8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655" y="1524000"/>
            <a:ext cx="10510345" cy="5334000"/>
          </a:xfrm>
        </p:spPr>
        <p:txBody>
          <a:bodyPr>
            <a:normAutofit/>
          </a:bodyPr>
          <a:lstStyle/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Takođe možemo da menjamo veličinu dugmadi koristeći dodatne Bootstrap klase.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Klase koje definišu veliličinu dugmadi su:</a:t>
            </a:r>
          </a:p>
          <a:p>
            <a:pPr marL="548640" lvl="4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.btn-lg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– dugme velike veličine</a:t>
            </a:r>
          </a:p>
          <a:p>
            <a:pPr marL="548640" lvl="4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.btn-md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– dugme srednje veličine</a:t>
            </a:r>
          </a:p>
          <a:p>
            <a:pPr marL="548640" lvl="4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.btn-sm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– dugme male veličine</a:t>
            </a:r>
          </a:p>
          <a:p>
            <a:pPr marL="548640" lvl="4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- .btn-xs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– dugme najmanje veličine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Dugmad možemo da prikažemo u blocku i da ih proširimo na celu dužinu roditeljskog elementa sa klasom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.btn-block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Dugmad možemo da postavimo u stanje da bude aktivno  sa klasom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.active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ili da ga onemogućimo sa klasom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.disabled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PRIMERI :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bootstrap-buttons.html</a:t>
            </a:r>
            <a:endParaRPr lang="sr-Latn-R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None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655" y="0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D</a:t>
            </a:r>
            <a:r>
              <a:rPr dirty="0" err="1">
                <a:latin typeface="Calibri" pitchFamily="34" charset="0"/>
              </a:rPr>
              <a:t>ugmad</a:t>
            </a:r>
            <a:r>
              <a:rPr lang="sr-Latn-RS" dirty="0">
                <a:latin typeface="Calibri" pitchFamily="34" charset="0"/>
              </a:rPr>
              <a:t> (2)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7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47800"/>
            <a:ext cx="11277600" cy="5105400"/>
          </a:xfrm>
        </p:spPr>
        <p:txBody>
          <a:bodyPr>
            <a:normAutofit/>
          </a:bodyPr>
          <a:lstStyle/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Bootstrap dozvoljava grupisanje nekoliko dugmadi u jednoj liniji 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sz="2400" dirty="0">
                <a:latin typeface="Calibri" pitchFamily="34" charset="0"/>
                <a:cs typeface="Courier New" pitchFamily="49" charset="0"/>
              </a:rPr>
              <a:t> ,p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otrebno je samo da dodamo u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&lt;div&gt;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element klasu</a:t>
            </a:r>
            <a:endParaRPr lang="en-US" sz="24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.btn-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group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u roditeljski &lt;div&gt; element</a:t>
            </a:r>
            <a:endParaRPr lang="en-US" sz="24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Možemo da celoj grupi dugmadi povećamo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veličinu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 sa klasom 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.btn-group-lg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|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sm|xs</a:t>
            </a:r>
            <a:endParaRPr lang="en-U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en-U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en-US" sz="2400" dirty="0">
                <a:latin typeface="Calibri" pitchFamily="34" charset="0"/>
                <a:cs typeface="Courier New" pitchFamily="49" charset="0"/>
              </a:rPr>
              <a:t> Bootstrap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podr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žava i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vertikalan prikaz 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dugmadi sa sledećom 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 klasom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.btn-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group-vertical</a:t>
            </a:r>
            <a:endParaRPr lang="en-U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endParaRPr lang="sr-Latn-R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PRIMERI :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bootstrap-button-groups.html</a:t>
            </a:r>
          </a:p>
          <a:p>
            <a:pPr marL="9525" lvl="2" indent="-9525">
              <a:spcBef>
                <a:spcPts val="0"/>
              </a:spcBef>
              <a:buNone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2237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D</a:t>
            </a:r>
            <a:r>
              <a:rPr dirty="0" err="1">
                <a:latin typeface="Calibri" pitchFamily="34" charset="0"/>
              </a:rPr>
              <a:t>ugmad</a:t>
            </a:r>
            <a:r>
              <a:rPr lang="sr-Latn-RS" dirty="0">
                <a:latin typeface="Calibri" pitchFamily="34" charset="0"/>
              </a:rPr>
              <a:t> (4) - grupisanje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47800"/>
            <a:ext cx="10668000" cy="5105400"/>
          </a:xfrm>
        </p:spPr>
        <p:txBody>
          <a:bodyPr>
            <a:normAutofit lnSpcReduction="10000"/>
          </a:bodyPr>
          <a:lstStyle/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Bootstrap obezbeđuje oko 260 ikona (glyphicons) 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Mogu da se koriste u tekstu, dugmadima, toolbarovima, 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navigaciji, formama itd.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Unose se sa sledećom sintaksom </a:t>
            </a:r>
          </a:p>
          <a:p>
            <a:pPr marL="9525" lvl="2" indent="-9525"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&lt;span class="</a:t>
            </a:r>
            <a:r>
              <a:rPr lang="en-US" sz="2400" dirty="0" err="1">
                <a:solidFill>
                  <a:srgbClr val="FF0000"/>
                </a:solidFill>
              </a:rPr>
              <a:t>glyphicon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glyphicon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sr-Latn-RS" sz="2400" i="1" dirty="0">
                <a:solidFill>
                  <a:srgbClr val="FF0000"/>
                </a:solidFill>
              </a:rPr>
              <a:t>ime</a:t>
            </a:r>
            <a:r>
              <a:rPr lang="en-US" sz="2400" dirty="0">
                <a:solidFill>
                  <a:srgbClr val="FF0000"/>
                </a:solidFill>
              </a:rPr>
              <a:t>"&gt;&lt;/span&gt;</a:t>
            </a:r>
            <a:endParaRPr lang="sr-Latn-R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r>
              <a:rPr lang="en-US" sz="2400" dirty="0">
                <a:latin typeface="Calibri" pitchFamily="34" charset="0"/>
                <a:cs typeface="Courier New" pitchFamily="49" charset="0"/>
              </a:rPr>
              <a:t>G</a:t>
            </a:r>
            <a:r>
              <a:rPr lang="sr-Latn-RS" sz="2400" dirty="0">
                <a:latin typeface="Calibri" pitchFamily="34" charset="0"/>
                <a:cs typeface="Courier New" pitchFamily="49" charset="0"/>
              </a:rPr>
              <a:t>de je ime deo koji se menja u zavisnosti od imena ikone</a:t>
            </a:r>
          </a:p>
          <a:p>
            <a:pPr marL="9525" lvl="2" indent="-9525"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http://getbootstrap.com/components/</a:t>
            </a:r>
            <a:endParaRPr lang="sr-Latn-RS" sz="24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endParaRPr lang="sr-Latn-RS" sz="2400" dirty="0">
              <a:latin typeface="Calibri" pitchFamily="34" charset="0"/>
              <a:cs typeface="Courier New" pitchFamily="49" charset="0"/>
            </a:endParaRPr>
          </a:p>
          <a:p>
            <a:pPr marL="9525" lvl="2" indent="-9525">
              <a:spcBef>
                <a:spcPts val="0"/>
              </a:spcBef>
              <a:buFontTx/>
              <a:buChar char="-"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PRIMER: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bootstrap-glyphicons.html</a:t>
            </a:r>
          </a:p>
          <a:p>
            <a:pPr marL="9525" lvl="2" indent="-9525">
              <a:spcBef>
                <a:spcPts val="0"/>
              </a:spcBef>
              <a:buNone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Ikone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362201"/>
            <a:ext cx="3048000" cy="178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11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890" y="1828800"/>
            <a:ext cx="10221310" cy="5181600"/>
          </a:xfrm>
        </p:spPr>
        <p:txBody>
          <a:bodyPr>
            <a:normAutofit/>
          </a:bodyPr>
          <a:lstStyle/>
          <a:p>
            <a:pPr marL="0" lvl="2" indent="0">
              <a:spcBef>
                <a:spcPts val="0"/>
              </a:spcBef>
              <a:buNone/>
            </a:pPr>
            <a:endParaRPr lang="en-US" sz="22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Sada ćemo da proširimo znanje sa novom klasom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.dropdown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koja indicira na postojanje dropdown menija.</a:t>
            </a:r>
            <a:endParaRPr lang="en-US" sz="22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en-US" sz="22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 Ona se postavlja u roditeljski 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&lt;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div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&gt;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 element</a:t>
            </a:r>
            <a:endParaRPr lang="en-US" sz="22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18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endParaRPr lang="sr-Latn-RS" sz="2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381" y="153436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Dropdown </a:t>
            </a:r>
            <a:r>
              <a:rPr dirty="0" err="1">
                <a:latin typeface="Calibri" pitchFamily="34" charset="0"/>
              </a:rPr>
              <a:t>meniji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186" y="1828801"/>
            <a:ext cx="10135914" cy="4577093"/>
          </a:xfrm>
        </p:spPr>
        <p:txBody>
          <a:bodyPr>
            <a:normAutofit/>
          </a:bodyPr>
          <a:lstStyle/>
          <a:p>
            <a:pPr marL="0" lvl="2" indent="0">
              <a:spcBef>
                <a:spcPts val="0"/>
              </a:spcBef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 Na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čin rada :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1.) u roditeljski div element stavlajmo klasu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.dropdown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2.) u roditeljskom div-u ,da bi otvorili dropdown meni koristimo ili button ili link element sa klasom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.dropdown-toggle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i dodajemo element</a:t>
            </a:r>
            <a:r>
              <a:rPr lang="sr-Latn-RS" sz="22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data-toggle=“dropdown”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3.) dodajemo span element sa klasom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.caret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koja predstavlja ikonu sa strelicom na dole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4.)dodajemo unordered listu sa klasom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.dropdown-menu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u koju definišemo drop down meni 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-Ako hoćemo da dodamo liniju koja deli linkove u meniju dodajemo jedan li tag sa klasom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.divider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18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PRIMER:</a:t>
            </a:r>
            <a:r>
              <a:rPr lang="sr-Latn-RS" sz="2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bootstrap-dropdown.html</a:t>
            </a: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6" y="76201"/>
            <a:ext cx="9582887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Dropdown </a:t>
            </a:r>
            <a:r>
              <a:rPr dirty="0" err="1">
                <a:latin typeface="Calibri" pitchFamily="34" charset="0"/>
              </a:rPr>
              <a:t>meniji</a:t>
            </a:r>
            <a:r>
              <a:rPr dirty="0">
                <a:latin typeface="Calibri" pitchFamily="34" charset="0"/>
              </a:rPr>
              <a:t> (2)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295400"/>
            <a:ext cx="9067800" cy="5181600"/>
          </a:xfrm>
        </p:spPr>
        <p:txBody>
          <a:bodyPr>
            <a:normAutofit/>
          </a:bodyPr>
          <a:lstStyle/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Ako hoćemo da dodamo naslov u meni to radimo sa ubacivanjem taga &lt;li&gt; i dodavanjem klase 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.dropdown-header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 Svaki link menija možemo da proglasimo aktivnim ako dodamo klasu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.active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u &lt;li&gt; tag. Po defaultu dodaje plavu pozadinu aktivnog linka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 Takođe svaki link menija može da se i onemogući sa klasom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.disabled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i po default-u takav link je siv i dodaje mu se ikona zabrane 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18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PRIMER:</a:t>
            </a:r>
            <a:r>
              <a:rPr lang="sr-Latn-RS" sz="2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bootstrap-dropdown-header.html</a:t>
            </a:r>
          </a:p>
          <a:p>
            <a:pPr marL="0" lvl="2" indent="0">
              <a:spcBef>
                <a:spcPts val="0"/>
              </a:spcBef>
              <a:buNone/>
            </a:pPr>
            <a:endParaRPr lang="sr-Latn-RS" sz="2400" i="1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Možemo takođe da menjamo poziciju prikaza sadržaja menija desno od pozicije zaglavlja menija sa klasom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.dropdown-menu-right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Ako hoćemo da poziciju prikaza sadržaja menija podesimo iznad pozicije zaglavlja koristimo klasu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.dropup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endParaRPr lang="sr-Latn-RS" sz="22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sr-Latn-RS" sz="2400" dirty="0">
                <a:latin typeface="Calibri" pitchFamily="34" charset="0"/>
                <a:cs typeface="Courier New" pitchFamily="49" charset="0"/>
              </a:rPr>
              <a:t>PRIMER:</a:t>
            </a:r>
            <a:r>
              <a:rPr lang="sr-Latn-RS" sz="2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bootstrap-dropdown-position.html</a:t>
            </a:r>
          </a:p>
          <a:p>
            <a:endParaRPr lang="sr-Latn-RS" sz="20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-17653"/>
            <a:ext cx="7524750" cy="100825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Dropdown </a:t>
            </a:r>
            <a:r>
              <a:rPr dirty="0" err="1">
                <a:latin typeface="Calibri" pitchFamily="34" charset="0"/>
              </a:rPr>
              <a:t>meniji</a:t>
            </a:r>
            <a:r>
              <a:rPr dirty="0">
                <a:latin typeface="Calibri" pitchFamily="34" charset="0"/>
              </a:rPr>
              <a:t> (</a:t>
            </a:r>
            <a:r>
              <a:rPr lang="sr-Latn-RS" dirty="0">
                <a:latin typeface="Calibri" pitchFamily="34" charset="0"/>
              </a:rPr>
              <a:t>3</a:t>
            </a:r>
            <a:r>
              <a:rPr dirty="0">
                <a:latin typeface="Calibri" pitchFamily="34" charset="0"/>
              </a:rPr>
              <a:t>)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10210800" cy="5105400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 Bootstrap koristeći JavaScript i jQuery omogućuje upotrebu collapse ili padajuća polja koja su ustvari tipa show – hide efekta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 Sadržaj u div tagu se na klik dugmeta prikaže ili sakrije.</a:t>
            </a:r>
          </a:p>
          <a:p>
            <a:pPr marL="0" lvl="2" indent="0">
              <a:spcBef>
                <a:spcPts val="0"/>
              </a:spcBef>
              <a:buFontTx/>
              <a:buChar char="-"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 Koristi se za prikaz odnosno skrivanje velike količine podataka.</a:t>
            </a:r>
          </a:p>
          <a:p>
            <a:pPr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PRIMER 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&lt;button data-toggle="collapse" </a:t>
            </a:r>
            <a:r>
              <a:rPr lang="en-US" dirty="0" err="1">
                <a:solidFill>
                  <a:srgbClr val="FF0000"/>
                </a:solidFill>
              </a:rPr>
              <a:t>dat</a:t>
            </a:r>
            <a:r>
              <a:rPr lang="sr-Latn-RS" dirty="0">
                <a:solidFill>
                  <a:srgbClr val="FF0000"/>
                </a:solidFill>
              </a:rPr>
              <a:t>a-</a:t>
            </a:r>
            <a:r>
              <a:rPr lang="en-US" dirty="0">
                <a:solidFill>
                  <a:srgbClr val="FF0000"/>
                </a:solidFill>
              </a:rPr>
              <a:t>target="#</a:t>
            </a:r>
            <a:r>
              <a:rPr lang="sr-Latn-RS" dirty="0">
                <a:solidFill>
                  <a:srgbClr val="FF0000"/>
                </a:solidFill>
              </a:rPr>
              <a:t>tekst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r>
              <a:rPr lang="sr-Latn-RS" dirty="0">
                <a:solidFill>
                  <a:srgbClr val="FF0000"/>
                </a:solidFill>
              </a:rPr>
              <a:t>Klikni me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&lt;/button&gt;</a:t>
            </a:r>
            <a:endParaRPr lang="sr-Latn-R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&lt;div id=“</a:t>
            </a:r>
            <a:r>
              <a:rPr lang="sr-Latn-RS" dirty="0">
                <a:solidFill>
                  <a:srgbClr val="FF0000"/>
                </a:solidFill>
              </a:rPr>
              <a:t>tekst</a:t>
            </a:r>
            <a:r>
              <a:rPr lang="en-US" dirty="0">
                <a:solidFill>
                  <a:srgbClr val="FF0000"/>
                </a:solidFill>
              </a:rPr>
              <a:t>" class="collapse"&gt;</a:t>
            </a:r>
            <a:r>
              <a:rPr lang="sr-Latn-RS" dirty="0">
                <a:solidFill>
                  <a:srgbClr val="FF0000"/>
                </a:solidFill>
              </a:rPr>
              <a:t>Ovde ide neki duži tekst</a:t>
            </a:r>
            <a:r>
              <a:rPr lang="en-US" dirty="0">
                <a:solidFill>
                  <a:srgbClr val="FF0000"/>
                </a:solidFill>
              </a:rPr>
              <a:t>&lt;/div&gt;</a:t>
            </a:r>
            <a:endParaRPr lang="sr-Latn-R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Način rada:</a:t>
            </a:r>
          </a:p>
          <a:p>
            <a:pPr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1.) Klasa </a:t>
            </a:r>
            <a:r>
              <a:rPr lang="sr-Latn-RS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.collapse </a:t>
            </a:r>
            <a:r>
              <a:rPr lang="sr-Latn-RS" dirty="0">
                <a:latin typeface="Calibri" pitchFamily="34" charset="0"/>
                <a:cs typeface="Courier New" pitchFamily="49" charset="0"/>
              </a:rPr>
              <a:t>u okviru &lt;div&gt; taga pokazuje da je on padajući element tj. da će se prikazivati-sakrivati kada se pritisne &lt;button&gt; tag.</a:t>
            </a:r>
          </a:p>
          <a:p>
            <a:pPr>
              <a:buNone/>
            </a:pPr>
            <a:r>
              <a:rPr lang="sr-Latn-RS" dirty="0">
                <a:latin typeface="Calibri" pitchFamily="34" charset="0"/>
                <a:cs typeface="Courier New" pitchFamily="49" charset="0"/>
              </a:rPr>
              <a:t>2.)Dugme je povezano sa padajućim &lt;div&gt; tagom preko data-target atributa koji ima vrednost id &lt;div&gt; elementa tekst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5766"/>
            <a:ext cx="7886700" cy="1325563"/>
          </a:xfrm>
        </p:spPr>
        <p:txBody>
          <a:bodyPr>
            <a:normAutofit/>
          </a:bodyPr>
          <a:lstStyle/>
          <a:p>
            <a:r>
              <a:rPr dirty="0">
                <a:latin typeface="Calibri" pitchFamily="34" charset="0"/>
              </a:rPr>
              <a:t>1 </a:t>
            </a:r>
            <a:r>
              <a:rPr lang="sr-Latn-RS" dirty="0">
                <a:latin typeface="Calibri" pitchFamily="34" charset="0"/>
              </a:rPr>
              <a:t>DAN –</a:t>
            </a:r>
            <a:r>
              <a:rPr dirty="0">
                <a:latin typeface="Calibri" pitchFamily="34" charset="0"/>
              </a:rPr>
              <a:t> Bootstrap 3</a:t>
            </a:r>
            <a:br>
              <a:rPr dirty="0">
                <a:latin typeface="Calibri" pitchFamily="34" charset="0"/>
              </a:rPr>
            </a:br>
            <a:r>
              <a:rPr dirty="0" err="1">
                <a:latin typeface="Calibri" pitchFamily="34" charset="0"/>
              </a:rPr>
              <a:t>Padaju</a:t>
            </a:r>
            <a:r>
              <a:rPr lang="sr-Latn-RS" dirty="0">
                <a:latin typeface="Calibri" pitchFamily="34" charset="0"/>
              </a:rPr>
              <a:t>ća polja - collapse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757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1_Office Theme</vt:lpstr>
      <vt:lpstr>PowerPoint Presentation</vt:lpstr>
      <vt:lpstr>1 DAN – Bootstrap 3 Dugmad</vt:lpstr>
      <vt:lpstr>1 DAN – Bootstrap 3 Dugmad (2)</vt:lpstr>
      <vt:lpstr>1 DAN – Bootstrap 3 Dugmad (4) - grupisanje</vt:lpstr>
      <vt:lpstr>1 DAN – Bootstrap 3 Ikone </vt:lpstr>
      <vt:lpstr>1 DAN – Bootstrap 3 Dropdown meniji</vt:lpstr>
      <vt:lpstr>1 DAN – Bootstrap 3 Dropdown meniji (2)</vt:lpstr>
      <vt:lpstr>1 DAN – Bootstrap 3 Dropdown meniji (3)</vt:lpstr>
      <vt:lpstr>1 DAN – Bootstrap 3 Padajuća polja - collapse</vt:lpstr>
      <vt:lpstr>1 DAN – Bootstrap 3 Padajuća polja – collapse (2)</vt:lpstr>
      <vt:lpstr>1 DAN – Bootstrap 3 Navbar</vt:lpstr>
      <vt:lpstr>1 DAN – Bootstrap 3 Navbar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NZS FrontEnd 1.Grupa</dc:creator>
  <cp:lastModifiedBy>NZS FrontEnd 1.Grupa</cp:lastModifiedBy>
  <cp:revision>1</cp:revision>
  <dcterms:created xsi:type="dcterms:W3CDTF">2018-11-29T11:17:07Z</dcterms:created>
  <dcterms:modified xsi:type="dcterms:W3CDTF">2018-11-29T11:19:19Z</dcterms:modified>
</cp:coreProperties>
</file>