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92" r:id="rId2"/>
    <p:sldId id="327" r:id="rId3"/>
    <p:sldId id="594" r:id="rId4"/>
    <p:sldId id="595" r:id="rId5"/>
    <p:sldId id="596" r:id="rId6"/>
    <p:sldId id="597" r:id="rId7"/>
    <p:sldId id="319" r:id="rId8"/>
    <p:sldId id="320" r:id="rId9"/>
    <p:sldId id="598" r:id="rId10"/>
    <p:sldId id="599" r:id="rId11"/>
    <p:sldId id="600" r:id="rId12"/>
    <p:sldId id="601" r:id="rId13"/>
    <p:sldId id="334" r:id="rId14"/>
    <p:sldId id="6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C7B7-02A1-4E92-A5A5-1AC0CFB4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94A9D-D2E5-43BE-BF9C-24FFDA44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A898-AE20-4880-B413-E0C00F2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EE80-9785-492E-B4A1-4FCB666F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5E71-6269-433A-BABE-3EE3508C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D2D8-38DD-40D4-AF11-C24A4855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0E3DA-B22C-488B-A2C6-AF3C5291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1FF9B-DA20-47AF-8729-453E818E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A69D-6BA6-4D03-844D-254B60AD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B469-273A-4108-A5A3-4D7CC35D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0BBF9-F8D0-4ED6-A999-177A8E066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D0069-295E-4329-BE8F-B78E374E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19D3-7830-4545-B551-488A68F4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792F-84C6-4566-A7D4-3951327F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A740-42DE-4CF1-8984-673471FE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3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AF4F-480E-482D-906F-BC015210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74AA-049A-4730-ACF8-8DC1367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481E-CEA8-4341-95D2-87D92C16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0BE4-0DBB-4383-B2FF-38DB41C5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06A8-3DB6-4BF7-8AFD-199E098A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1CFA-576F-4077-BF63-AAF2C117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9B53A-7BCD-44BE-B63A-737DF781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45E8-356C-4B6D-8510-0A667454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4058-0B2C-4915-B503-946DA81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34F61-C6DA-4F0C-AAFC-439A486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9C80-73C9-48C0-98A8-33F26A1C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B6D5-6652-45B8-955B-1970CE5BE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196A3-F6E4-4330-B9DA-1E9666D03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CFD3-6734-4CA6-963D-821DA9E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102A-9710-4CAA-AED5-0F962572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14C8C-02D8-4091-8FFB-39DC53C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F366-D9D4-438F-9C65-1B4ECEDC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2289-253C-4B4E-AF5A-E150F5D2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47347-39B7-424A-A793-61F56383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3BAA6-4313-4AE1-8F63-06334009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F5FF-D967-4B88-8E35-B8884CB8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76A6D-4759-4DB9-934C-016F0C11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312F4-B3B2-4B60-9FE1-219D8D8E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268DA-4A34-44A3-9E3C-316F53AF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E00-16CD-456D-9B96-4B271EE0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A1594-1A6F-426B-AFF0-CA51F84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F64BA-F26A-46AD-8A71-8AED5875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CFD9B-DD2D-4542-80D6-05BF5A0E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8DF45-36E8-4A38-817B-B8542DD9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32A7C-C089-49EC-8318-F7B6ADAA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C6B04-66DB-4965-B9F2-B9840A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0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B43D-EA13-4274-8162-9BF67583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E166-E201-4054-AFBD-8A272EE7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B748E-C1E3-47A3-8D36-D2DBDADE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9E2C-7B51-496B-A0C1-B655EF5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1496-0387-42E1-98D0-4D3AB002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D3A57-6E77-4600-A00E-87456CB9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7EC0-08A9-43EE-B58A-B8BCC76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A2701-43E3-4D94-AFE4-DB27731D9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BF74-8EE9-41D2-A9E1-F119EDB1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498F-1D38-43D6-8A1E-4E658886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077A5-8C70-4EE5-8CE5-247ECBAB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F239E-C10E-40AE-915C-CFE154F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1FD0B-B9EE-4ABD-9CA4-EA4053F1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A28A-498A-4CFE-947B-AB01280B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07E2-072C-4268-9CBC-5B86BC5FB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32D0-3BD7-4A7D-9C78-4D9AD808234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243B-E708-4809-80C6-07D28C035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97E4-F436-4BF2-A3FC-3952E4B0A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4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5048" y="1752480"/>
            <a:ext cx="11167872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itchFamily="34" charset="0"/>
              </a:rPr>
              <a:t>-</a:t>
            </a:r>
            <a:r>
              <a:rPr lang="sr-Latn-RS" sz="2200" dirty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U </a:t>
            </a:r>
            <a:r>
              <a:rPr lang="en-US" sz="2200" dirty="0" err="1">
                <a:latin typeface="Calibri" pitchFamily="34" charset="0"/>
              </a:rPr>
              <a:t>osnovnom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kursu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smo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nau</a:t>
            </a:r>
            <a:r>
              <a:rPr lang="sr-Latn-RS" sz="2200" dirty="0">
                <a:latin typeface="Calibri" pitchFamily="34" charset="0"/>
              </a:rPr>
              <a:t>čili šta su funckije.</a:t>
            </a:r>
          </a:p>
          <a:p>
            <a:pPr marL="0" indent="0">
              <a:buNone/>
            </a:pPr>
            <a:endParaRPr lang="sr-Latn-RS" sz="22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Rekli smo da je to deo koda koji obavlja niz operacija kroz jednu logičku celinu.</a:t>
            </a:r>
          </a:p>
          <a:p>
            <a:pPr marL="0" indent="0">
              <a:buNone/>
            </a:pPr>
            <a:endParaRPr lang="sr-Latn-RS" sz="22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Mogu da budu sa parametrima ili bez njih i obično vraćaju neki rezultat koristeći ključnu reč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return.</a:t>
            </a:r>
          </a:p>
          <a:p>
            <a:pPr marL="0" indent="0">
              <a:buNone/>
            </a:pPr>
            <a:endParaRPr lang="sr-Latn-RS" sz="22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Naziv funkcije predstavlja referencu na nju </a:t>
            </a:r>
            <a:r>
              <a:rPr lang="en-US" sz="2200" dirty="0" err="1">
                <a:latin typeface="Calibri" pitchFamily="34" charset="0"/>
              </a:rPr>
              <a:t>ako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sr-Latn-RS" sz="2200" dirty="0">
                <a:latin typeface="Calibri" pitchFamily="34" charset="0"/>
              </a:rPr>
              <a:t>je dodeljenja nekoj promenljivoj</a:t>
            </a:r>
            <a:r>
              <a:rPr lang="en-US" sz="2200" dirty="0">
                <a:latin typeface="Calibri" pitchFamily="34" charset="0"/>
              </a:rPr>
              <a:t>.</a:t>
            </a:r>
            <a:endParaRPr lang="sr-Latn-RS" sz="22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Takve promenljive se zovu 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</a:rPr>
              <a:t>funkcionalne promenljive.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Primer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</a:rPr>
              <a:t>: funkcionalne-promenljive.html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5048" y="0"/>
            <a:ext cx="105156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Napredni rad sa funckijama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PRIMER  2:</a:t>
            </a: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“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godine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30,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ispisi : function()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metod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definisan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u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okviru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objekta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alert(“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Pozvao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metod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objekta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korisnik.ispisi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poziv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funckije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metoda</a:t>
            </a:r>
            <a:endParaRPr lang="sr-Latn-R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latin typeface="Courier New" pitchFamily="49" charset="0"/>
                <a:cs typeface="Courier New" pitchFamily="49" charset="0"/>
              </a:rPr>
              <a:t>Funkcija u objektu moze da bude samo anonimna, moze da prima parametre, njen kljuc je u stvari naziv funkcije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105156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1C8509-C08D-4BCE-974F-5C96C31B4416}"/>
              </a:ext>
            </a:extLst>
          </p:cNvPr>
          <p:cNvCxnSpPr/>
          <p:nvPr/>
        </p:nvCxnSpPr>
        <p:spPr>
          <a:xfrm flipH="1" flipV="1">
            <a:off x="2895600" y="2895600"/>
            <a:ext cx="5029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040" y="1557528"/>
            <a:ext cx="10783824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-Često je potrebno da metod koji je definisan u objektu treba da pristupi promenljivoj u okviru objekta kako bi mogla da nešto odradi. 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-Npr. 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A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ko bi u prethodnom primeru hteli da naša metoda ispiše ime</a:t>
            </a:r>
            <a:r>
              <a:rPr lang="sr-Latn-RS" sz="20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korisnika potrebno je da pristupi promenljivoj ime.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- Da bi metoda pristupila objektu, metoda može da koristi ključnu reč </a:t>
            </a:r>
            <a:r>
              <a:rPr lang="sr-Latn-RS" sz="20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this</a:t>
            </a:r>
          </a:p>
          <a:p>
            <a:pPr marL="0" indent="0">
              <a:buNone/>
            </a:pPr>
            <a:endParaRPr lang="sr-Latn-RS" sz="20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PRIMER 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3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:</a:t>
            </a: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“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godine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30,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ispisi : function()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alert(“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Ime korisnika je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+this.ime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korisnik.ispisi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this vazi samo u okviru objekta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8744" y="9144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" y="1228344"/>
            <a:ext cx="10372344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ZADATAK: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Napraviti objekat po imenu student i definisati mu sledeće promenljive 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ourier New" pitchFamily="49" charset="0"/>
              </a:rPr>
              <a:t>I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me, prezime ,broj indeksa, prosek ocena , godina studija.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Promenljivama dodeliti sledeće vrednosti :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ourier New" pitchFamily="49" charset="0"/>
              </a:rPr>
              <a:t>I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me-Petar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Prezime-Petrović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Broj indeksa – 1123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Prosek ocena – 8.12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Godina studija - 4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Napisati metodu koja ispisuje trenutnu godinu studija i prosek ocena.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Napisati metodu koja mu dodaje novu ocenu i racuna novi prosek ocena.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Napisati metodu koja ispisuje sve podatke o studentu (ovu metodu pozvati poslednju)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Pozvati sve ove metode i rezultat prikazati u konzoli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8472" y="0"/>
            <a:ext cx="105156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6408" y="1580034"/>
            <a:ext cx="1141476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Podsetimo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se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prve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sintakse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k = new Object();</a:t>
            </a:r>
          </a:p>
          <a:p>
            <a:pPr marL="0" indent="0">
              <a:buFontTx/>
              <a:buChar char="-"/>
            </a:pPr>
            <a:r>
              <a:rPr lang="en-US" sz="2000" dirty="0">
                <a:latin typeface="Calibri" pitchFamily="34" charset="0"/>
                <a:cs typeface="Courier New" pitchFamily="49" charset="0"/>
              </a:rPr>
              <a:t>Sa gore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navedenim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izrazom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new Object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možemo  da napravimo samo jedan objekat.</a:t>
            </a:r>
          </a:p>
          <a:p>
            <a:pPr marL="0" indent="0">
              <a:buFontTx/>
              <a:buChar char="-"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Ako želimo da imamo tip objekat koji može da pravi više objekata istog tipa</a:t>
            </a:r>
            <a:r>
              <a:rPr lang="sr-Latn-RS" sz="20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p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ravimo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konst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r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uktor</a:t>
            </a:r>
            <a:r>
              <a:rPr lang="sr-Latn-R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funkcije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koji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pravi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objekat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, a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nakon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toga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objektu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mo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žemo da definišemo promenjive i funkcije.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- Konstruktor je funkcija samo što se njen naziv podudara sa nazivom objekta.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- Primer konstruktora objekta  :</a:t>
            </a:r>
          </a:p>
          <a:p>
            <a:pPr marL="365760" lvl="1" indent="0">
              <a:buNone/>
            </a:pPr>
            <a:r>
              <a:rPr lang="sr-Latn-R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 Korisnik(ime,prezime,godine)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lvl="1" indent="0"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this.ime</a:t>
            </a:r>
            <a:r>
              <a:rPr lang="sr-Latn-R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Korisnika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760" lvl="1" indent="0"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this.prezime</a:t>
            </a:r>
            <a:r>
              <a:rPr lang="sr-Latn-R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Korisnika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prezime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760" lvl="1" indent="0"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this.godine</a:t>
            </a:r>
            <a:r>
              <a:rPr lang="sr-Latn-R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Korisnika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godine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sr-Latn-RS" sz="17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endParaRPr lang="en-US" sz="17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5760" lvl="1" indent="0">
              <a:buNone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k = new 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Pera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’,’Peri</a:t>
            </a:r>
            <a:r>
              <a:rPr lang="sr-Latn-R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ć’,’22’)</a:t>
            </a:r>
            <a:r>
              <a:rPr lang="sr-Latn-RS" sz="1700" b="1" dirty="0">
                <a:latin typeface="Courier New" pitchFamily="49" charset="0"/>
                <a:cs typeface="Courier New" pitchFamily="49" charset="0"/>
              </a:rPr>
              <a:t>- pravimo objekat </a:t>
            </a:r>
          </a:p>
          <a:p>
            <a:pPr marL="365760" lvl="1" indent="0">
              <a:buNone/>
            </a:pPr>
            <a:endParaRPr lang="sr-Latn-RS" sz="16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Konstruktor se poziva sa ključnom rečju new , tada se kreira objekat kojem se može pristupiti korišćenjem this reference.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6408" y="0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010" y="1886712"/>
            <a:ext cx="1128903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libri" pitchFamily="34" charset="0"/>
                <a:cs typeface="Courier New" pitchFamily="49" charset="0"/>
              </a:rPr>
              <a:t>Razlika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latin typeface="Calibri" pitchFamily="34" charset="0"/>
                <a:cs typeface="Courier New" pitchFamily="49" charset="0"/>
              </a:rPr>
              <a:t>izme</a:t>
            </a:r>
            <a:r>
              <a:rPr lang="sr-Latn-RS" sz="2000" dirty="0">
                <a:latin typeface="Calibri" pitchFamily="34" charset="0"/>
                <a:cs typeface="Courier New" pitchFamily="49" charset="0"/>
              </a:rPr>
              <a:t>đu literal objekta i objekt konstruktora :</a:t>
            </a:r>
          </a:p>
          <a:p>
            <a:pPr marL="365760" lvl="1" indent="0">
              <a:buFontTx/>
              <a:buChar char="-"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 ako hoćemo jednu instancu koristimo literal objekat</a:t>
            </a:r>
          </a:p>
          <a:p>
            <a:pPr marL="365760" lvl="1" indent="0">
              <a:buFontTx/>
              <a:buChar char="-"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 ako hoćemo pravi objekat sa ponašanjem i više instanci koristimo konstruktor objekta</a:t>
            </a:r>
          </a:p>
          <a:p>
            <a:pPr marL="365760" lvl="1" indent="0">
              <a:buFontTx/>
              <a:buChar char="-"/>
            </a:pPr>
            <a:endParaRPr lang="sr-Latn-RS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10" y="-9144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744" y="1810512"/>
            <a:ext cx="11103864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itchFamily="34" charset="0"/>
              </a:rPr>
              <a:t>-</a:t>
            </a:r>
            <a:r>
              <a:rPr lang="sr-Latn-R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Funkcije</a:t>
            </a:r>
            <a:r>
              <a:rPr lang="en-US" sz="2200" dirty="0">
                <a:latin typeface="Calibri" pitchFamily="34" charset="0"/>
              </a:rPr>
              <a:t> mo</a:t>
            </a:r>
            <a:r>
              <a:rPr lang="sr-Latn-RS" sz="2200" dirty="0">
                <a:latin typeface="Calibri" pitchFamily="34" charset="0"/>
              </a:rPr>
              <a:t>žemo da koristimo kao argumente drugih funckija i tada je promenljiva koja se definiše u nekoj funkciji koja prima takav argument tipa funkcija 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Takođe funkcionalne promenljive mogu da budu argumenti drugih funkcija.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Praktično na ovaj način jedna funkcija se prosleđuje drugoj i može da se izvrši unutar nje.</a:t>
            </a:r>
          </a:p>
          <a:p>
            <a:pPr marL="0" indent="0"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- Obratiti pažnju </a:t>
            </a:r>
            <a:r>
              <a:rPr lang="sr-Latn-RS" sz="2200" dirty="0">
                <a:latin typeface="Calibri" pitchFamily="34" charset="0"/>
              </a:rPr>
              <a:t>da funkcija koja se prosleđuje kao argument mora da vrati vrednost.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Primer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</a:rPr>
              <a:t>: funkcionalne-promenljive-argument.html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544" y="0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Napredni rad sa funkcijama</a:t>
            </a:r>
            <a:r>
              <a:rPr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592" y="1557805"/>
            <a:ext cx="11667744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itchFamily="34" charset="0"/>
              </a:rPr>
              <a:t>- </a:t>
            </a:r>
            <a:r>
              <a:rPr lang="sr-Latn-RS" sz="2200" dirty="0">
                <a:latin typeface="Calibri" pitchFamily="34" charset="0"/>
              </a:rPr>
              <a:t>Objekat je referentni tip podataka.</a:t>
            </a:r>
          </a:p>
          <a:p>
            <a:pPr>
              <a:buFontTx/>
              <a:buChar char="-"/>
            </a:pPr>
            <a:r>
              <a:rPr lang="sr-Latn-RS" sz="2200" dirty="0">
                <a:latin typeface="Calibri" pitchFamily="34" charset="0"/>
              </a:rPr>
              <a:t>Objekti služe za čuvanje kolekcija različitih tipova.</a:t>
            </a:r>
          </a:p>
          <a:p>
            <a:pPr>
              <a:buFontTx/>
              <a:buChar char="-"/>
            </a:pPr>
            <a:r>
              <a:rPr lang="sr-Latn-RS" sz="2200" dirty="0">
                <a:latin typeface="Calibri" pitchFamily="34" charset="0"/>
              </a:rPr>
              <a:t>Prazan objekat možemo da napravimo koristeći jednu od dve sintakse:</a:t>
            </a:r>
          </a:p>
          <a:p>
            <a:pPr marL="0" indent="0">
              <a:buNone/>
            </a:pP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Object(); //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 ključna reč</a:t>
            </a:r>
          </a:p>
          <a:p>
            <a:pPr marL="0" indent="0">
              <a:buNone/>
            </a:pP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{}; // 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objekat literal sintaksa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Obično se druga sintaksa koristi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,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treću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sintaksu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spominjemo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kasnije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.</a:t>
            </a:r>
            <a:endParaRPr lang="sr-Latn-RS" sz="22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Objekat pravimo sa uglastim zagradama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{…} </a:t>
            </a:r>
            <a:r>
              <a:rPr lang="en-US" sz="2200" dirty="0" err="1">
                <a:latin typeface="Calibri" pitchFamily="34" charset="0"/>
              </a:rPr>
              <a:t>sa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opcionom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listom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propertija</a:t>
            </a:r>
            <a:r>
              <a:rPr lang="sr-Latn-RS" sz="2200" dirty="0">
                <a:latin typeface="Calibri" pitchFamily="34" charset="0"/>
              </a:rPr>
              <a:t> ili promenljivih</a:t>
            </a:r>
            <a:endParaRPr lang="en-US" sz="22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</a:t>
            </a:r>
            <a:r>
              <a:rPr lang="en-US" sz="2200" dirty="0" err="1">
                <a:latin typeface="Calibri" pitchFamily="34" charset="0"/>
              </a:rPr>
              <a:t>Properti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sr-Latn-RS" sz="2200" dirty="0">
                <a:latin typeface="Calibri" pitchFamily="34" charset="0"/>
              </a:rPr>
              <a:t> ili promenljiva </a:t>
            </a:r>
            <a:r>
              <a:rPr lang="en-US" sz="2200" dirty="0">
                <a:latin typeface="Calibri" pitchFamily="34" charset="0"/>
              </a:rPr>
              <a:t>se </a:t>
            </a:r>
            <a:r>
              <a:rPr lang="en-US" sz="2200" dirty="0" err="1">
                <a:latin typeface="Calibri" pitchFamily="34" charset="0"/>
              </a:rPr>
              <a:t>navodi</a:t>
            </a:r>
            <a:r>
              <a:rPr lang="en-US" sz="2200" dirty="0">
                <a:latin typeface="Calibri" pitchFamily="34" charset="0"/>
              </a:rPr>
              <a:t> u </a:t>
            </a:r>
            <a:r>
              <a:rPr lang="en-US" sz="2200" dirty="0" err="1">
                <a:latin typeface="Calibri" pitchFamily="34" charset="0"/>
              </a:rPr>
              <a:t>obliku</a:t>
            </a:r>
            <a:r>
              <a:rPr lang="en-US" sz="2200" dirty="0">
                <a:latin typeface="Calibri" pitchFamily="34" charset="0"/>
              </a:rPr>
              <a:t> </a:t>
            </a:r>
            <a:endParaRPr lang="sr-Latn-RS" sz="22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                           </a:t>
            </a:r>
            <a:r>
              <a:rPr lang="en-US" sz="2200" dirty="0" err="1">
                <a:solidFill>
                  <a:srgbClr val="FF0000"/>
                </a:solidFill>
                <a:latin typeface="Calibri" pitchFamily="34" charset="0"/>
              </a:rPr>
              <a:t>klju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č:vrednost 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gde je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ključ string tipa </a:t>
            </a:r>
            <a:r>
              <a:rPr lang="sr-Latn-RS" sz="2200" dirty="0">
                <a:latin typeface="Calibri" pitchFamily="34" charset="0"/>
              </a:rPr>
              <a:t>ili</a:t>
            </a:r>
            <a:r>
              <a:rPr lang="sr-Latn-RS" sz="2200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sr-Latn-RS" sz="2200" dirty="0">
                <a:latin typeface="Calibri" pitchFamily="34" charset="0"/>
              </a:rPr>
              <a:t>se još zove ime promenljive, a</a:t>
            </a:r>
            <a:r>
              <a:rPr lang="sr-Latn-RS" sz="2200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vrednost može biti bilo kojeg tipa.</a:t>
            </a:r>
          </a:p>
          <a:p>
            <a:pPr marL="0" indent="0">
              <a:buNone/>
            </a:pPr>
            <a:endParaRPr lang="sr-Latn-RS" sz="22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592" y="0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456" y="1362139"/>
            <a:ext cx="11972544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itchFamily="34" charset="0"/>
              </a:rPr>
              <a:t>-</a:t>
            </a:r>
            <a:r>
              <a:rPr lang="sr-Latn-RS" sz="2200" dirty="0">
                <a:latin typeface="Calibri" pitchFamily="34" charset="0"/>
              </a:rPr>
              <a:t>Primer objekta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 // </a:t>
            </a:r>
            <a:r>
              <a:rPr lang="sr-Latn-RS" sz="1800" b="1" dirty="0">
                <a:latin typeface="Courier New" pitchFamily="49" charset="0"/>
                <a:cs typeface="Courier New" pitchFamily="49" charset="0"/>
              </a:rPr>
              <a:t>objekat korisnik</a:t>
            </a: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“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",//</a:t>
            </a:r>
            <a:r>
              <a:rPr lang="sr-Latn-RS" sz="1800" b="1" dirty="0">
                <a:latin typeface="Courier New" pitchFamily="49" charset="0"/>
                <a:cs typeface="Courier New" pitchFamily="49" charset="0"/>
              </a:rPr>
              <a:t>u ključu “ime” čuvamo vrednost “Pera”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godine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30 //</a:t>
            </a:r>
            <a:r>
              <a:rPr lang="sr-Latn-RS" sz="1800" b="1" dirty="0">
                <a:latin typeface="Courier New" pitchFamily="49" charset="0"/>
                <a:cs typeface="Courier New" pitchFamily="49" charset="0"/>
              </a:rPr>
              <a:t>u ključu “godine” čuvamo vrednost 30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sr-Latn-R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-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Vrednosti promenljive objekta pristupamo koristeći </a:t>
            </a:r>
            <a:r>
              <a:rPr lang="sr-Latn-RS" sz="2200" b="1" i="1" u="sng" dirty="0">
                <a:latin typeface="Calibri" pitchFamily="34" charset="0"/>
                <a:cs typeface="Courier New" pitchFamily="49" charset="0"/>
              </a:rPr>
              <a:t>dot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 notaciju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(.)</a:t>
            </a:r>
          </a:p>
          <a:p>
            <a:pPr marL="0" indent="0">
              <a:buNone/>
            </a:pPr>
            <a:endParaRPr lang="sr-Latn-RS" sz="2200" dirty="0">
              <a:solidFill>
                <a:srgbClr val="FF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Primer :</a:t>
            </a:r>
          </a:p>
          <a:p>
            <a:pPr marL="0" indent="0">
              <a:buNone/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ime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ispisa</a:t>
            </a: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će nam Pera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lert(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.godine);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ispisa</a:t>
            </a: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ć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30</a:t>
            </a: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-Mo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žemo dinamički dodati promenljivu na sledeći način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.daLiJeAdmin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Mo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žemo i da obrišemo promenljivu sa </a:t>
            </a:r>
          </a:p>
          <a:p>
            <a:pPr marL="0" indent="0">
              <a:buNone/>
            </a:pP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 korisnik.godine;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" y="36576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" y="1575816"/>
            <a:ext cx="10701528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Ukoliko objekat nema promenljivu – properti i ukoliko želimo da pristupimo takvoj promenljivoj dobićemo</a:t>
            </a:r>
            <a:r>
              <a:rPr lang="sr-Latn-RS" sz="2200" i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</a:rPr>
              <a:t>undefined </a:t>
            </a:r>
            <a:r>
              <a:rPr lang="sr-Latn-RS" sz="2200" dirty="0">
                <a:latin typeface="Calibri" pitchFamily="34" charset="0"/>
              </a:rPr>
              <a:t>kao povratnu vrednost.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Postoji specijalan operator 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</a:rPr>
              <a:t>in</a:t>
            </a:r>
            <a:r>
              <a:rPr lang="sr-Latn-RS" sz="2200" i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sr-Latn-RS" sz="2200" dirty="0">
                <a:latin typeface="Calibri" pitchFamily="34" charset="0"/>
              </a:rPr>
              <a:t>koji proverava da li promenljiva postoji u objektu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 PRIMER – za vežbu uraditi primer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ime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“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godine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30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alert(“prezime” in korisnik);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šta nam vraća ?</a:t>
            </a: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alert(“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godine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 in korisnik)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šta nam vraća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264" y="9144"/>
            <a:ext cx="105156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1685544"/>
            <a:ext cx="11439144" cy="5410200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sr-Latn-RS" sz="2200" dirty="0">
                <a:latin typeface="Calibri" pitchFamily="34" charset="0"/>
              </a:rPr>
              <a:t>Ispis svih promenljivih možemo da uradimo koristeći for...in petlju na sledeći način:</a:t>
            </a:r>
          </a:p>
          <a:p>
            <a:pPr marL="0" indent="0">
              <a:buFontTx/>
              <a:buChar char="-"/>
            </a:pPr>
            <a:r>
              <a:rPr lang="sr-Latn-RS" sz="2200" dirty="0">
                <a:latin typeface="Calibri" pitchFamily="34" charset="0"/>
              </a:rPr>
              <a:t>PRIMER –  za vežbu uraditi primer</a:t>
            </a:r>
          </a:p>
          <a:p>
            <a:pPr marL="0" indent="0">
              <a:buFontTx/>
              <a:buChar char="-"/>
            </a:pPr>
            <a:endParaRPr lang="sr-Latn-RS" sz="22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latin typeface="Courier New" pitchFamily="49" charset="0"/>
                <a:cs typeface="Courier New" pitchFamily="49" charset="0"/>
              </a:rPr>
              <a:t>objekat korisnik</a:t>
            </a: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“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godine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30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){//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prome</a:t>
            </a:r>
            <a:r>
              <a:rPr lang="sr-Latn-RS" sz="1800" b="1" dirty="0">
                <a:latin typeface="Courier New" pitchFamily="49" charset="0"/>
                <a:cs typeface="Courier New" pitchFamily="49" charset="0"/>
              </a:rPr>
              <a:t>njiva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latin typeface="Courier New" pitchFamily="49" charset="0"/>
                <a:cs typeface="Courier New" pitchFamily="49" charset="0"/>
              </a:rPr>
              <a:t>x čuva ključ.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sr-Latn-R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alert(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 </a:t>
            </a:r>
            <a:r>
              <a:rPr lang="sr-Latn-RS" sz="1800" b="1" dirty="0">
                <a:latin typeface="Courier New" pitchFamily="49" charset="0"/>
                <a:cs typeface="Courier New" pitchFamily="49" charset="0"/>
              </a:rPr>
              <a:t>prikazujemo nazive ključeva-ime ,godine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sr-Latn-R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alert(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);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 </a:t>
            </a:r>
            <a:r>
              <a:rPr lang="sr-Latn-RS" sz="1800" b="1" dirty="0">
                <a:latin typeface="Courier New" pitchFamily="49" charset="0"/>
                <a:cs typeface="Courier New" pitchFamily="49" charset="0"/>
              </a:rPr>
              <a:t>prikazujemo vrednosti ključeva-Pera, 30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16" y="73152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0414" y="1740408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-Još jedna bitna razlika između objekata i primitivnih vrednosti je da se objekti čuvaju i kopiraju po referenci , dok se primitivne vrednosti dodeljuju ili kopiraju kao cele vrednosti.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PRIMER:  primitivne vrednosti</a:t>
            </a:r>
          </a:p>
          <a:p>
            <a:pPr marL="0" indent="0"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a-D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message = "Hello!";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da-D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phrase = message;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18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PRIMER: objekti</a:t>
            </a:r>
          </a:p>
          <a:p>
            <a:pPr marL="0" indent="0"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user = { name: "John" };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admin = user;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kopira referencu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414" y="23019"/>
            <a:ext cx="6897624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4673" y="2513267"/>
            <a:ext cx="34956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5214" y="4648201"/>
            <a:ext cx="5248274" cy="195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3608" y="1658112"/>
            <a:ext cx="11149584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PRIMER:  uraditi primer za vežbu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‘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};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admi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admin.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';//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promenjeno je ime preko “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admin" ref.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šta će biti rezultat ?</a:t>
            </a: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-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Možemo da kažemo da su dva objekta  ista samo ako imaju referencu na isti objekat</a:t>
            </a:r>
          </a:p>
          <a:p>
            <a:pPr marL="0" indent="0">
              <a:buNone/>
            </a:pPr>
            <a:r>
              <a:rPr lang="sr-Latn-RS" sz="2000" dirty="0">
                <a:latin typeface="Calibri" pitchFamily="34" charset="0"/>
                <a:cs typeface="Courier New" pitchFamily="49" charset="0"/>
              </a:rPr>
              <a:t>PRIMER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= { x: 1, y: 2 };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 = { x: 1, y: 2 };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 = a;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(a === b);//false 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jesu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istog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tipa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ne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referenciraju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objekat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ac = (a === c);//true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608" y="0"/>
            <a:ext cx="7903464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6852" y="1722120"/>
            <a:ext cx="11416884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-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Objektima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mo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žemo da dodamo neku akciju tj. funkciju.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-To možemo da uradimo koristeći funkcije kao izraze, tko što funkciju dodelimo promenljivoj tipa objekat na sledeći način :</a:t>
            </a: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PRIMER :</a:t>
            </a: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 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“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godine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30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r-Latn-R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korisnik.ispisi = function()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{-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funkcija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kao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izraz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alert(“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Pozvao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metod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objekta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korisnik.ispisi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poziv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funckije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metod</a:t>
            </a:r>
            <a:endParaRPr lang="sr-Latn-R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-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Svaka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funkcija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koja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je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dodeljena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promenljivoj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naziva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se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metoda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-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Ovu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metodu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smo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mogli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definisati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direktno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u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okviru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latin typeface="Calibri" pitchFamily="34" charset="0"/>
                <a:cs typeface="Courier New" pitchFamily="49" charset="0"/>
              </a:rPr>
              <a:t>objekta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.</a:t>
            </a: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852" y="9144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br>
              <a:rPr dirty="0">
                <a:latin typeface="Calibri" pitchFamily="34" charset="0"/>
              </a:rPr>
            </a:br>
            <a:r>
              <a:rPr dirty="0">
                <a:latin typeface="Calibri" pitchFamily="34" charset="0"/>
              </a:rPr>
              <a:t>Ob</a:t>
            </a:r>
            <a:r>
              <a:rPr lang="sr-Latn-RS" dirty="0">
                <a:latin typeface="Calibri" pitchFamily="34" charset="0"/>
              </a:rPr>
              <a:t>jekti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1242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1_Office Theme</vt:lpstr>
      <vt:lpstr>Napredne tehnike JavaScripta Napredni rad sa funckijama</vt:lpstr>
      <vt:lpstr>Napredne tehnike JavaScripta Napredni rad sa funkcijama </vt:lpstr>
      <vt:lpstr>Napredne tehnike JavaScripta Objekti</vt:lpstr>
      <vt:lpstr>Napredne tehnike JavaScripta Objekti </vt:lpstr>
      <vt:lpstr>Napredne tehnike JavaScripta Objekti </vt:lpstr>
      <vt:lpstr>Napredne tehnike JavaScripta Objekti </vt:lpstr>
      <vt:lpstr>Napredne tehnike JavaScripta Objekti </vt:lpstr>
      <vt:lpstr>Napredne tehnike JavaScripta Objekti </vt:lpstr>
      <vt:lpstr>Napredne tehnike JavaScripta Objekti </vt:lpstr>
      <vt:lpstr>Napredne tehnike JavaScripta Objekti </vt:lpstr>
      <vt:lpstr>Napredne tehnike JavaScripta Objekti </vt:lpstr>
      <vt:lpstr>Napredne tehnike JavaScripta Objekti </vt:lpstr>
      <vt:lpstr>Napredne tehnike JavaScripta Objekti </vt:lpstr>
      <vt:lpstr>Napredne tehnike JavaScripta Objekti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Napredne tehnike JavaScripta Napredni rad sa funckijama</dc:title>
  <dc:creator>Suzana</dc:creator>
  <cp:lastModifiedBy>Suzana</cp:lastModifiedBy>
  <cp:revision>20</cp:revision>
  <dcterms:created xsi:type="dcterms:W3CDTF">2019-01-06T12:48:29Z</dcterms:created>
  <dcterms:modified xsi:type="dcterms:W3CDTF">2019-01-10T09:44:05Z</dcterms:modified>
</cp:coreProperties>
</file>