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03" r:id="rId29"/>
    <p:sldId id="304" r:id="rId30"/>
    <p:sldId id="305" r:id="rId31"/>
    <p:sldId id="306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299" r:id="rId58"/>
    <p:sldId id="300" r:id="rId59"/>
    <p:sldId id="301" r:id="rId60"/>
    <p:sldId id="302" r:id="rId61"/>
    <p:sldId id="307" r:id="rId62"/>
    <p:sldId id="308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9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52600" y="5105400"/>
            <a:ext cx="6629400" cy="4434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Predava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č: </a:t>
            </a:r>
            <a:r>
              <a:rPr lang="en-US" sz="2000" dirty="0">
                <a:solidFill>
                  <a:schemeClr val="tx2"/>
                </a:solidFill>
              </a:rPr>
              <a:t>Danilo Mogin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Image result for typescript">
            <a:extLst>
              <a:ext uri="{FF2B5EF4-FFF2-40B4-BE49-F238E27FC236}">
                <a16:creationId xmlns:a16="http://schemas.microsoft.com/office/drawing/2014/main" id="{8264D9AD-FDD9-4DDB-BF49-E7CFE7F4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200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782B-B337-4CE6-9C77-6F7AB8B2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745736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Tu u pomoć dolazi Typscript jezik u kojem ćemo pisati kod ,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ada pokrenemo izvršenje koda on će biti transpajlovan (kompajliran) u JS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Nakon toga b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iće spreman za izvršenje u bilo kom browseru.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8164B-1B4F-4497-8EAC-EF89CBBF975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767589"/>
            <a:ext cx="4953000" cy="299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60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9A26-365C-4D23-B6BA-F582F3A6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4" y="2438400"/>
            <a:ext cx="8610600" cy="4325112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Tokom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našeg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kursa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instaliraćemo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TS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kompajler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našem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računaru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koji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kompajlirati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pokretati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naš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TS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JS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01168" indent="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Konverzija iz TS-a će se dešavati tokom developmenta ,a izvršenje se vrši u browseru ili JS serveru Node.js.</a:t>
            </a:r>
            <a:endParaRPr lang="en-US" sz="24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590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6D30C-66D7-4F9F-A813-60587EA0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8991600" cy="432511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u="sng" dirty="0">
                <a:ea typeface="Calibri" panose="020F0502020204030204" pitchFamily="34" charset="0"/>
                <a:cs typeface="Times New Roman" panose="02020603050405020304" pitchFamily="18" charset="0"/>
              </a:rPr>
              <a:t>Typescript vs. JavaScript</a:t>
            </a:r>
            <a:endParaRPr lang="sr-Latn-RS" i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TypeScript je ustvari nadogradnja JavaScript-a (JavaScript sa dodatnim mogućnostima tipovi, OO koncepti ...)</a:t>
            </a:r>
            <a:r>
              <a:rPr lang="sr-Latn-R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TypeScript je superset JavaScript-a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TypeScript omogućava proveru tipova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tokom transpajlovanja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Validan JS kod je validan TS kod 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i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916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6741-5D06-4CC0-B0D6-7958FC5D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923288"/>
            <a:ext cx="8534400" cy="4934712"/>
          </a:xfrm>
        </p:spPr>
        <p:txBody>
          <a:bodyPr>
            <a:normAutofit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sr-Latn-R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JS stalno evoluira pa tako i primenjuje nove ugrađene mogućnosti .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Nove osobine JS su npr. ključna reč </a:t>
            </a: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 koja rešava problem scope-a ili </a:t>
            </a: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arrow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 funkcija su implementirane u nove verzije JS-a .</a:t>
            </a:r>
            <a:endParaRPr lang="sr-Latn-R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600" dirty="0"/>
              <a:t>Specifikacija za nove verzije JS-a su definisane u ECMA Script specifikaciji (poslednja verzija je 9)</a:t>
            </a:r>
            <a:endParaRPr lang="en-US" sz="2600" dirty="0"/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005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414D-44B6-429A-B2A4-F4D760F4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Međutim problem je što browseri još uvek ne podržavaju novije verzije ES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Postavlja se pitanje šta raditi sa starim browserima i verzijama ?</a:t>
            </a:r>
            <a:endParaRPr lang="sr-Latn-RS" sz="2400" b="1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Zato nam ovaj problem rešava TS jer on  sadrži sve osobine koje se nalaze u novim verzijama JS-a (podržava ES5,ES6,ES7 i još neke osobine TS-a)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013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EE62-B6EB-483C-A9BC-4C487889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/>
          <a:lstStyle/>
          <a:p>
            <a:pPr marL="109728" indent="0">
              <a:buNone/>
            </a:pPr>
            <a:r>
              <a:rPr lang="pt-BR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Zašto učimo TypeScript ?</a:t>
            </a:r>
            <a:endParaRPr lang="sr-Latn-RS" i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sr-Latn-R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Da bi mogli da koristimo JS frejmvorke kao što su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AngularJS,Angular 2/4/5 , React …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JS frejmvorci uveliko koriste i rade sa TS-om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231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1BAC-86FC-4BDF-9CAD-5DAA4433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Podešavanje TypeScript okruženja</a:t>
            </a:r>
            <a:endParaRPr lang="sr-Latn-RS" i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Za rad sa TypeScriptom biće nam potrebno :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6928" indent="-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Alat za programiranje (IDE) – 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6928" indent="-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JavaScript server package manager  za node module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biblioteke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Node.js (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pokretanje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TS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kompajlera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koristi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ćemo ga dva puta za kompaliranje TS u JS i pokretanje JS koda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6928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Transpajler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 (kompajler) za TypeScript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216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8B02-ABD6-4831-BBAF-474C99562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Prvo je potrebno skinuti sa interneta i instalirati VSC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400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pt-BR" sz="2400" u="sng" dirty="0">
              <a:solidFill>
                <a:srgbClr val="0000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Zatim je potrebno instalirati Node.js – koristićemo ga za kompajliranje i pokretanje TS programa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507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C9EE-22EA-468E-8FDE-BBF20A7E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2600"/>
            <a:ext cx="586740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Nakon instalacije Node.js (mi ćemo instalirati LTS verziju) proveriti da li je instalacija uspešno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završena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Proverićemo u command prompt-u sa komandom  :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r>
              <a:rPr lang="sr-Latn-R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node –v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gde je v komanda ustvari verzija.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Proverićemo i verziju package managera sa komandom :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sr-Latn-R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npm -v</a:t>
            </a:r>
            <a:endParaRPr lang="en-US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B40C5-66FF-4F37-8AAD-39AA81C04D2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962400"/>
            <a:ext cx="419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390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8E91-62DA-45E0-97C5-0A53C46B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Package manager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već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nalazi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sastavni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deo NODE.JS 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služi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instalaciju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dodatnih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paketa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želimo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okviru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rada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NODE.JS ,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slično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paketi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C#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Javi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kraju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instalirati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TS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kompajler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koji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ustvari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node module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biblioteka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koristeći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package manager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511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762000"/>
          </a:xfrm>
        </p:spPr>
        <p:txBody>
          <a:bodyPr/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43700"/>
            <a:ext cx="8915400" cy="4898136"/>
          </a:xfrm>
        </p:spPr>
        <p:txBody>
          <a:bodyPr>
            <a:normAutofit/>
          </a:bodyPr>
          <a:lstStyle/>
          <a:p>
            <a:pPr>
              <a:buClr>
                <a:srgbClr val="63AAB1"/>
              </a:buClr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Ukoliko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programirate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front end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aplikacije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potrebno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je da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znate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JS .</a:t>
            </a:r>
          </a:p>
          <a:p>
            <a:pPr marL="109728" indent="0">
              <a:buClr>
                <a:srgbClr val="63AAB1"/>
              </a:buClr>
              <a:buNone/>
            </a:pPr>
            <a:endParaRPr lang="sr-Latn-RS" dirty="0"/>
          </a:p>
          <a:p>
            <a:pPr>
              <a:buClr>
                <a:srgbClr val="63AAB1"/>
              </a:buClr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Ako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programirate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 Node.js </a:t>
            </a:r>
            <a:r>
              <a:rPr lang="en-US" dirty="0" err="1"/>
              <a:t>takođe</a:t>
            </a:r>
            <a:r>
              <a:rPr lang="en-US" dirty="0"/>
              <a:t> je </a:t>
            </a:r>
            <a:r>
              <a:rPr lang="en-US" dirty="0" err="1"/>
              <a:t>potreban</a:t>
            </a:r>
            <a:r>
              <a:rPr lang="en-US" dirty="0"/>
              <a:t> JS</a:t>
            </a:r>
          </a:p>
          <a:p>
            <a:pPr marL="109728" indent="0">
              <a:buClr>
                <a:srgbClr val="63AAB1"/>
              </a:buClr>
              <a:buNone/>
            </a:pPr>
            <a:endParaRPr lang="en-US" dirty="0"/>
          </a:p>
          <a:p>
            <a:pPr>
              <a:buClr>
                <a:srgbClr val="63AAB1"/>
              </a:buClr>
            </a:pPr>
            <a:r>
              <a:rPr lang="en-US" dirty="0" err="1">
                <a:cs typeface="Times New Roman" panose="02020603050405020304" pitchFamily="18" charset="0"/>
              </a:rPr>
              <a:t>Preporuka</a:t>
            </a:r>
            <a:r>
              <a:rPr lang="en-US" dirty="0">
                <a:cs typeface="Times New Roman" panose="02020603050405020304" pitchFamily="18" charset="0"/>
              </a:rPr>
              <a:t> je da </a:t>
            </a:r>
            <a:r>
              <a:rPr lang="en-US" dirty="0" err="1">
                <a:cs typeface="Times New Roman" panose="02020603050405020304" pitchFamily="18" charset="0"/>
              </a:rPr>
              <a:t>koristite</a:t>
            </a:r>
            <a:r>
              <a:rPr lang="en-US" dirty="0">
                <a:cs typeface="Times New Roman" panose="02020603050405020304" pitchFamily="18" charset="0"/>
              </a:rPr>
              <a:t> TypeScript.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A5D2-1786-45ED-A2E3-9714BA41E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Instaliraćemo TS kompajler globalno što znači da ćemo moći da koristimo kompajler u svim folderima i za to koristimo flag –g.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endParaRPr lang="pt-BR" sz="2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415E7-2C60-4B3B-9BC5-72F8487D690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81400"/>
            <a:ext cx="7669213" cy="91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925BD-3E32-4B50-AAC3-D6B46773C09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786" y="5145405"/>
            <a:ext cx="5432425" cy="133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60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27C2-0292-41BA-9B5D-51A2A9A9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1200"/>
            <a:ext cx="4495800" cy="4876800"/>
          </a:xfrm>
        </p:spPr>
        <p:txBody>
          <a:bodyPr/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VEŽBA  - KOMAJLIRANJE TS FAJLA: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Pre pokretanja VSC napravimo folder po imenu TypeScript na C ili D particiji.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Otvorimo VSC i kliknemo na ikonicu Explorer kao na slici dole.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54B36-3E76-4E31-8286-744555AD611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819400"/>
            <a:ext cx="3810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4845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15D4-6474-41AC-81EC-800AA4FB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Kliknemo na dugme Open Folder kao na slici dole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CA5CC-7B1E-4F46-BE09-9EBB9AEBDB8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200400"/>
            <a:ext cx="47434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7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63A5-19BB-4338-8374-C1208A77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57399"/>
            <a:ext cx="4419601" cy="414712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Odaberemo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iz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explorera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lokaciju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gde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nalazi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naš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napravljen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folder TypeScript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kliknemo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dugme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Select folder.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Prikazaće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otvoren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folder u TSC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slici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dole.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2E3DB-646D-4637-9833-99155222A9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057400"/>
            <a:ext cx="4191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17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20AE-BD06-4983-92F6-C1A58851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4191000" cy="4325112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okviru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TSC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odaberimo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opciju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New file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napravimo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fajl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po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imenu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hello-</a:t>
            </a:r>
            <a:r>
              <a:rPr lang="en-US" sz="24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world.ts</a:t>
            </a:r>
            <a:endParaRPr lang="en-US" sz="240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9F501-F046-4760-9615-BB656229A73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362200"/>
            <a:ext cx="381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C27839-B5B4-46FC-A862-417BA120028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419600"/>
            <a:ext cx="2514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3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4B8B-97FB-4CFB-9581-4F88D08D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Uradimo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jedan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primer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arrow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funkcijom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(arrow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dobila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naziv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po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izgledu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suštini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predstavlja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lakši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zapis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JS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 – radimo je kasnije detaljnije !)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To je </a:t>
            </a: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JS-ova nova osobina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 ali ju ne podržavaju svi browseri pa zbog toga koristimo TS. Npr.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D25F-0AD1-4B99-8C35-899192471A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74" y="4430452"/>
            <a:ext cx="3057525" cy="214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F948-A65A-49D3-B7B0-98E6A43A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18" y="1981200"/>
            <a:ext cx="9144000" cy="432511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Uradimo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prvo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kompajliranje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fajla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hello-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world.ts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tako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otvoriti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konzolu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opciju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menija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View-&gt;Integrated Terminal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zatim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konzola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otvoriti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delu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ispod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unetog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koda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694F1-B800-4A81-A32C-E3A8B5DD194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352801"/>
            <a:ext cx="5715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8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251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Unesemo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komandu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tsc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hello-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world.ts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dobićemo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fajl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imenu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hello-world.js.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otvorimo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hello-world.js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videćemo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je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pretvoren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JS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funckije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fn1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potpuno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identične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572000"/>
            <a:ext cx="640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2511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Tsconfig.json</a:t>
            </a: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Ovaj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konfiguracioni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fajl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će nam pomoći prilikom kompajliranja TS fajlova u JS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Sadrži gomilu parametara za podešavanje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Inicijalizujemo ga (generišemo ga) sa komandom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sr-Latn-R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tsc - - init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Napravimo prvo folder 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primer-tsconfig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sa 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CTRL-SHIFT-B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izgenerišemo prvo 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tasks.json 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okviru ovog foldera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251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Izgled tasks.json fajla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90800"/>
            <a:ext cx="5524500" cy="397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9661-2B92-4F8D-8C56-365A0792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AAD2-83B8-4B40-849C-EA72C421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945" y="1981200"/>
            <a:ext cx="9143999" cy="499687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i="1" dirty="0"/>
              <a:t>Na </a:t>
            </a:r>
            <a:r>
              <a:rPr lang="en-US" b="1" i="1" dirty="0" err="1"/>
              <a:t>ovom</a:t>
            </a:r>
            <a:r>
              <a:rPr lang="en-US" b="1" i="1" dirty="0"/>
              <a:t> </a:t>
            </a:r>
            <a:r>
              <a:rPr lang="en-US" b="1" i="1" dirty="0" err="1"/>
              <a:t>kursu</a:t>
            </a:r>
            <a:r>
              <a:rPr lang="en-US" b="1" i="1" dirty="0"/>
              <a:t> </a:t>
            </a:r>
            <a:r>
              <a:rPr lang="sr-Latn-RS" b="1" i="1" dirty="0"/>
              <a:t>ćemo učiti:</a:t>
            </a:r>
          </a:p>
          <a:p>
            <a:pPr marL="109728" indent="0">
              <a:buNone/>
            </a:pPr>
            <a:endParaRPr lang="sr-Latn-RS" i="1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sz="2600" dirty="0"/>
              <a:t>1.Šta je TypeScript ?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sz="2600" dirty="0"/>
              <a:t>2.Osobine </a:t>
            </a:r>
            <a:r>
              <a:rPr lang="en-US" sz="2600" dirty="0" err="1"/>
              <a:t>jezika</a:t>
            </a:r>
            <a:endParaRPr lang="en-US" sz="2600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sz="2600" dirty="0"/>
              <a:t>3.Osnovni </a:t>
            </a:r>
            <a:r>
              <a:rPr lang="en-US" sz="2600" dirty="0" err="1"/>
              <a:t>koncepti</a:t>
            </a:r>
            <a:endParaRPr lang="sr-Latn-RS" sz="2600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sz="2600" dirty="0"/>
              <a:t>4.</a:t>
            </a:r>
            <a:r>
              <a:rPr lang="sr-Latn-RS" sz="2600" dirty="0"/>
              <a:t>P</a:t>
            </a:r>
            <a:r>
              <a:rPr lang="pt-BR" sz="2600" dirty="0"/>
              <a:t>rincipe jezika i tako nikada nećete zaboraviti sintaksu</a:t>
            </a:r>
            <a:endParaRPr lang="sr-Latn-RS" sz="2600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pt-BR" sz="2600" dirty="0"/>
              <a:t>5.Naučićemo osnovne koncepte OO programiranja kao što su klase,interfejsi ,nasleđivanje</a:t>
            </a:r>
            <a:endParaRPr lang="sr-Latn-RS" sz="2600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pt-BR" sz="2600" dirty="0"/>
              <a:t>6.Na kraju kursa ćemo uraditi aplikaciju koriteći TypeScript</a:t>
            </a:r>
            <a:endParaRPr lang="sr-Latn-RS" sz="2600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09728" indent="0">
              <a:buClr>
                <a:schemeClr val="accent2">
                  <a:lumMod val="75000"/>
                </a:schemeClr>
              </a:buClr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16277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267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Pokrenimo sada u terminalu komandu</a:t>
            </a:r>
            <a:r>
              <a:rPr lang="sr-Latn-R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tsc - - init 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istom folderu i podesimo sledeće parametre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r-Latn-R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Označimo sada neki TS fajl i pokrenimo CTRL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SHIFT-B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odaberimo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tsc:build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81200"/>
            <a:ext cx="421518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267200" cy="46482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Izlaz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će biti ispisan u js folderu tj. transpajler će izgenerisati JS fajl iz TS fajla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057400"/>
            <a:ext cx="3343275" cy="372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5334000" y="3352800"/>
            <a:ext cx="2286000" cy="838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dekleraciju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tipova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nastavak</a:t>
            </a:r>
            <a:endParaRPr lang="en-US" sz="24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Rekli smo da JS nema tipove i da sve tipove možemo deklarisati sa promenljivom </a:t>
            </a:r>
            <a:r>
              <a:rPr lang="pt-BR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var. </a:t>
            </a:r>
            <a:endParaRPr lang="sr-Latn-RS" sz="2400" b="1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Typescript je tipiziran jezik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što znači da možemo da deklarišemo promenljivu tipa number ili string ili boolean itd.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11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37944"/>
            <a:ext cx="8229600" cy="4325112"/>
          </a:xfrm>
        </p:spPr>
        <p:txBody>
          <a:bodyPr/>
          <a:lstStyle/>
          <a:p>
            <a:pPr marL="20116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PRIMER: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14600"/>
            <a:ext cx="6019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47244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Kompajlirajmo kod i dobićemo grešku  da true nije broj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tj. vidimo da ne možemo uneti ni jednu drugu vrednost u promenljivu sem broja.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1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15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029200"/>
            <a:ext cx="9144000" cy="88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Ovu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grešku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mogli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videti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samom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kodu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dok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kucali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jer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pojaviti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TS checker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obliku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crvene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podvučene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linije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6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05000"/>
            <a:ext cx="457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411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/>
              <a:t>  Primer nepravilne dekleracije vidimo u primeru desno </a:t>
            </a:r>
          </a:p>
          <a:p>
            <a:pPr>
              <a:buFont typeface="Arial" pitchFamily="34" charset="0"/>
              <a:buChar char="•"/>
            </a:pPr>
            <a:endParaRPr lang="sr-Latn-RS" sz="2800" dirty="0"/>
          </a:p>
          <a:p>
            <a:pPr>
              <a:buFont typeface="Arial" pitchFamily="34" charset="0"/>
              <a:buChar char="•"/>
            </a:pPr>
            <a:r>
              <a:rPr lang="sr-Latn-RS" sz="2800" dirty="0"/>
              <a:t> Pravilna dekleracija  tipova promenljivih bi izgledala ovako :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649820"/>
            <a:ext cx="2514600" cy="20293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3657600" y="29718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573817">
            <a:off x="3419583" y="5293796"/>
            <a:ext cx="1984755" cy="4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153400" cy="3581400"/>
          </a:xfrm>
        </p:spPr>
        <p:txBody>
          <a:bodyPr>
            <a:normAutofit/>
          </a:bodyPr>
          <a:lstStyle/>
          <a:p>
            <a:pPr marL="109728" indent="0"/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dekleracije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tipa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promenljve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u TS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postfix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dekleraciju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/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/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znači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da se 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tip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dodaje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posle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naziva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promenljive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razliku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od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Jave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C#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gde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prefix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dekleracija</a:t>
            </a:r>
            <a:endParaRPr lang="sr-Latn-RS" sz="24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/>
            <a:endParaRPr lang="sr-Latn-RS" sz="24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/>
            <a:endParaRPr lang="sr-Latn-R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109728" indent="0" algn="ctr">
              <a:buNone/>
            </a:pPr>
            <a:r>
              <a:rPr lang="sr-Latn-R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var a : integer;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4343400" y="42672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3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52600" y="1981200"/>
            <a:ext cx="8686800" cy="466953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Pogledajmo koje TS tipove podržava :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95601"/>
            <a:ext cx="4876800" cy="390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0" y="37338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Većina njih su primitivni JS tipovi kao što vidimo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r-Latn-RS" sz="2400" dirty="0">
              <a:cs typeface="Times New Roman" panose="02020603050405020304" pitchFamily="18" charset="0"/>
            </a:endParaRPr>
          </a:p>
          <a:p>
            <a:r>
              <a:rPr lang="sr-Latn-RS" sz="2400" u="sng" dirty="0">
                <a:cs typeface="Times New Roman" panose="02020603050405020304" pitchFamily="18" charset="0"/>
              </a:rPr>
              <a:t>Podsetimo se da su null i undefined primitivni tipovi</a:t>
            </a:r>
            <a:endParaRPr lang="en-US" sz="24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37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9527"/>
            <a:ext cx="8763000" cy="4325112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 – Tuples </a:t>
            </a:r>
          </a:p>
          <a:p>
            <a:pPr marL="201168" indent="0">
              <a:lnSpc>
                <a:spcPct val="107000"/>
              </a:lnSpc>
              <a:buClr>
                <a:schemeClr val="accent2">
                  <a:lumMod val="75000"/>
                </a:schemeClr>
              </a:buClr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U TS možemo da definišemo nizove – arrays.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indent="0">
              <a:lnSpc>
                <a:spcPct val="107000"/>
              </a:lnSpc>
              <a:buClr>
                <a:schemeClr val="accent2">
                  <a:lumMod val="75000"/>
                </a:schemeClr>
              </a:buClr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Definišu se navođenjem tipa i zatim uglastih zagrada.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19934"/>
            <a:ext cx="9143999" cy="2213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223838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sr-Latn-R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TS-u ne možemo da mešamo tipove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okviru niza kao u JS.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Jednom definisan tip niza ostaje validan tokom dekleracije tog niza.</a:t>
            </a:r>
            <a:endParaRPr lang="sr-Latn-R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5" y="5105400"/>
            <a:ext cx="4191000" cy="11283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12673" y="5181600"/>
            <a:ext cx="473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 </a:t>
            </a:r>
            <a:r>
              <a:rPr lang="en-US" dirty="0" err="1"/>
              <a:t>mo</a:t>
            </a:r>
            <a:r>
              <a:rPr lang="sr-Latn-RS" dirty="0"/>
              <a:t>žemo proslediti string ako je niz deklarisan da je tipa number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24200" y="5715000"/>
            <a:ext cx="1288471" cy="37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54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21025"/>
            <a:ext cx="8077200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1981200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Možemo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koristimo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standardne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nizovima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push,pull,unshift,shift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4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98BC-6B40-4584-84FA-99DB0E49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113D-BD4E-4823-99A3-41AA7632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Clr>
                <a:schemeClr val="accent2">
                  <a:lumMod val="75000"/>
                </a:schemeClr>
              </a:buClr>
              <a:buNone/>
            </a:pPr>
            <a:r>
              <a:rPr lang="sr-Latn-RS" dirty="0"/>
              <a:t>Plan kursa?</a:t>
            </a:r>
          </a:p>
          <a:p>
            <a:pPr marL="109728" indent="0">
              <a:buClr>
                <a:schemeClr val="accent2">
                  <a:lumMod val="75000"/>
                </a:schemeClr>
              </a:buClr>
              <a:buNone/>
            </a:pPr>
            <a:endParaRPr lang="sr-Latn-R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1: </a:t>
            </a:r>
            <a:r>
              <a:rPr lang="en-US" dirty="0" err="1"/>
              <a:t>Uvod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podešavanje</a:t>
            </a:r>
            <a:r>
              <a:rPr lang="en-US" dirty="0"/>
              <a:t> </a:t>
            </a:r>
            <a:r>
              <a:rPr lang="en-US" dirty="0" err="1"/>
              <a:t>okruženja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2: </a:t>
            </a:r>
            <a:r>
              <a:rPr lang="en-US" dirty="0" err="1"/>
              <a:t>Osnove</a:t>
            </a:r>
            <a:r>
              <a:rPr lang="en-US" dirty="0"/>
              <a:t> </a:t>
            </a:r>
            <a:r>
              <a:rPr lang="en-US" dirty="0" err="1"/>
              <a:t>osobine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3: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interfejsi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4: </a:t>
            </a:r>
            <a:r>
              <a:rPr lang="en-US" dirty="0" err="1"/>
              <a:t>Podešavanje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alatima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5: </a:t>
            </a:r>
            <a:r>
              <a:rPr lang="en-US" dirty="0" err="1"/>
              <a:t>Zadatak</a:t>
            </a:r>
            <a:endParaRPr lang="en-US" dirty="0"/>
          </a:p>
          <a:p>
            <a:pPr marL="109728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38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172712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JS u nizu možemo da navodimo različite tipove , ako hoćemo u TS da imamo npr. prvi element string pa drugi number i tako redom možemo da koristimo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„tuples“.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Tuples </a:t>
            </a: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ustvari fiksiran niz elemenata određenog tipa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267200"/>
            <a:ext cx="43386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82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038600"/>
            <a:ext cx="5029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2514600"/>
            <a:ext cx="8839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Definisan tuple ne može da sadrži drugi tip sem navedenog  u dekleraciji niza.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94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91600" cy="5181600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kompajler</a:t>
            </a:r>
            <a:endParaRPr lang="en-US" sz="24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Prilikom pisanja TS koda </a:t>
            </a:r>
            <a:r>
              <a:rPr lang="pt-B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tipovi služe samo za proveru tokom developmenta tj. razvoja aplikacije</a:t>
            </a: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ovi tipovi se ne proveravaju tokom runtime perioda.</a:t>
            </a:r>
            <a:endParaRPr lang="sr-Latn-RS" sz="22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sr-Latn-RS" sz="22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sr-Latn-RS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TS koristi transpajlovanje (pretvaranje TS kod u JS ) ne kompajliranje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2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Poenta je da se prikažu eventualni bugovi pre nego što se kod pokrene u browseru.</a:t>
            </a:r>
            <a:endParaRPr lang="sr-Latn-RS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Zato prilikom pisanja tipova TS kompajler „hvata“ greške </a:t>
            </a: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ako postoje.</a:t>
            </a:r>
            <a:endParaRPr lang="sr-Latn-RS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27435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08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669536"/>
          </a:xfrm>
        </p:spPr>
        <p:txBody>
          <a:bodyPr>
            <a:normAutofit fontScale="92500" lnSpcReduction="10000"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Prilikom pokretanja koda </a:t>
            </a:r>
            <a:r>
              <a:rPr lang="pt-BR" u="sng" dirty="0">
                <a:ea typeface="Calibri" panose="020F0502020204030204" pitchFamily="34" charset="0"/>
                <a:cs typeface="Times New Roman" panose="02020603050405020304" pitchFamily="18" charset="0"/>
              </a:rPr>
              <a:t>browser ne razume tipove </a:t>
            </a:r>
            <a:endParaRPr lang="sr-Latn-RS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None/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sr-Latn-RS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u="sng" dirty="0">
                <a:ea typeface="Calibri" panose="020F0502020204030204" pitchFamily="34" charset="0"/>
                <a:cs typeface="Times New Roman" panose="02020603050405020304" pitchFamily="18" charset="0"/>
              </a:rPr>
              <a:t>koje smo mi definisali u TS.</a:t>
            </a:r>
            <a:endParaRPr lang="sr-Latn-RS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JS je jedini kod koji browseri razumeju .</a:t>
            </a:r>
            <a:endParaRPr lang="sr-Latn-R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endParaRPr lang="sr-Latn-R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u="sng" dirty="0">
                <a:ea typeface="Calibri" panose="020F0502020204030204" pitchFamily="34" charset="0"/>
                <a:cs typeface="Times New Roman" panose="02020603050405020304" pitchFamily="18" charset="0"/>
              </a:rPr>
              <a:t>Ako se kod koji  pišemo ne poklapa po tipu on će se ipak prevesti  u JS kod, ali mi ćemo biti obavešteni  od strane TS kompajlera da nešto nije u redu sa tipom.</a:t>
            </a:r>
          </a:p>
          <a:p>
            <a:pPr marL="658368" indent="-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None/>
            </a:pP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8368" indent="-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je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način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ispravimo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eventua</a:t>
            </a:r>
            <a:r>
              <a:rPr lang="sr-Latn-RS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nu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grešku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62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10600" cy="2238756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514350" algn="l"/>
              </a:tabLst>
            </a:pP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Funkcije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Typescriptu</a:t>
            </a:r>
            <a:endParaRPr lang="en-US" sz="24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514350" algn="l"/>
              </a:tabLst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Pogledajmo sada kako se definiše tipiziranje argumenata funkcije TS-u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514350" algn="l"/>
              </a:tabLst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U JS funkcije smo pravili na slede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ći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 na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č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in 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86200"/>
            <a:ext cx="5715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61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49424"/>
            <a:ext cx="8458200" cy="4325112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Vidimo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da u JS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argumente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pozivu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možemo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dodajemo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tipove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bi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hteli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u TS da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deklarišemo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funkciju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potrebno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je da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navedemo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koji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tipovi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parametri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funk</a:t>
            </a:r>
            <a:r>
              <a:rPr lang="sr-Latn-R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ije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prethodnom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primeru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bi pored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naziva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promenljive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dodali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tip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promeljive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2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248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46364" y="4876800"/>
            <a:ext cx="9525000" cy="247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U TS ako bi hteli da pozovemo funkciju i prosledimo jedan argument dobili bi gre</a:t>
            </a:r>
            <a:r>
              <a:rPr lang="sr-Latn-RS" sz="2200" dirty="0">
                <a:ea typeface="Calibri" panose="020F0502020204030204" pitchFamily="34" charset="0"/>
                <a:cs typeface="Times New Roman" panose="02020603050405020304" pitchFamily="18" charset="0"/>
              </a:rPr>
              <a:t>š</a:t>
            </a: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ku jer je </a:t>
            </a:r>
            <a:r>
              <a:rPr lang="pt-BR" sz="2200" b="1" dirty="0">
                <a:ea typeface="Calibri" panose="020F0502020204030204" pitchFamily="34" charset="0"/>
                <a:cs typeface="Times New Roman" panose="02020603050405020304" pitchFamily="18" charset="0"/>
              </a:rPr>
              <a:t>definisano eksplicitno da mora da sadrži dva argumenta.</a:t>
            </a:r>
          </a:p>
          <a:p>
            <a:pPr marL="80010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Ovo </a:t>
            </a:r>
            <a:r>
              <a:rPr lang="pt-B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u JS bi radilo ako ne prosledimo dovoljan broj argumenata ili prosledimo više argumenata.</a:t>
            </a:r>
            <a:endParaRPr lang="en-US" sz="22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54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5029200" cy="4669536"/>
          </a:xfrm>
        </p:spPr>
        <p:txBody>
          <a:bodyPr>
            <a:normAutofit/>
          </a:bodyPr>
          <a:lstStyle/>
          <a:p>
            <a:pPr marL="173038" indent="-30163">
              <a:lnSpc>
                <a:spcPct val="107000"/>
              </a:lnSpc>
              <a:buClr>
                <a:schemeClr val="accent2">
                  <a:lumMod val="75000"/>
                </a:schemeClr>
              </a:buClr>
            </a:pP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TS po defaultu „prisiljava“ da broj argumenata u funk</a:t>
            </a:r>
            <a:r>
              <a:rPr lang="sr-Latn-R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iji poziva tačan broj parametara definisanih u dekleraciji funkcije.</a:t>
            </a:r>
            <a:endParaRPr lang="en-US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8368" indent="-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3038" indent="-30163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Pogledajmo sada kako se definišu 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opcioni i defaultni argumenti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TS funkcijama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124200"/>
            <a:ext cx="4343400" cy="1043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114800"/>
            <a:ext cx="2278856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876800"/>
            <a:ext cx="2133600" cy="734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5715000"/>
            <a:ext cx="2376672" cy="456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2600" y="5486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validno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rot="5400000" flipH="1" flipV="1">
            <a:off x="4171950" y="3867150"/>
            <a:ext cx="838200" cy="240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3505200" y="5243871"/>
            <a:ext cx="2438400" cy="47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1600" y="60198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se </a:t>
            </a:r>
            <a:r>
              <a:rPr lang="en-US" dirty="0" err="1"/>
              <a:t>pojaviti</a:t>
            </a:r>
            <a:r>
              <a:rPr lang="en-US" dirty="0"/>
              <a:t> </a:t>
            </a:r>
            <a:r>
              <a:rPr lang="en-US" dirty="0" err="1"/>
              <a:t>gre</a:t>
            </a:r>
            <a:r>
              <a:rPr lang="sr-Latn-RS" dirty="0"/>
              <a:t>š</a:t>
            </a:r>
            <a:r>
              <a:rPr lang="en-US" dirty="0"/>
              <a:t>ka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495800" y="6019800"/>
            <a:ext cx="1447800" cy="1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2</a:t>
            </a:r>
            <a:r>
              <a:rPr lang="sr-Latn-RS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971800"/>
            <a:ext cx="395605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6" y="4191000"/>
            <a:ext cx="2576979" cy="728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7050" y="4495800"/>
            <a:ext cx="480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Opcioni</a:t>
            </a:r>
            <a:r>
              <a:rPr lang="en-US" dirty="0"/>
              <a:t> parameter ne </a:t>
            </a:r>
            <a:r>
              <a:rPr lang="en-US" dirty="0" err="1"/>
              <a:t>moze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drugom</a:t>
            </a:r>
            <a:r>
              <a:rPr lang="en-US" dirty="0"/>
              <a:t> </a:t>
            </a:r>
            <a:r>
              <a:rPr lang="en-US" dirty="0" err="1"/>
              <a:t>mestu</a:t>
            </a:r>
            <a:r>
              <a:rPr lang="en-US" dirty="0"/>
              <a:t>, mora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kraju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743200" y="3352800"/>
            <a:ext cx="16002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036" y="5867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javlja</a:t>
            </a:r>
            <a:r>
              <a:rPr lang="en-US" dirty="0"/>
              <a:t> </a:t>
            </a:r>
            <a:r>
              <a:rPr lang="en-US" dirty="0" err="1"/>
              <a:t>gresku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19200" y="47244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19050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b="1" dirty="0"/>
              <a:t>Opcioni  parametar se označava sa znakom upitnik ? </a:t>
            </a:r>
            <a:r>
              <a:rPr lang="sr-Latn-RS" sz="2400" dirty="0"/>
              <a:t>koji se navodi nakon parametra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5854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TYPESCRIPT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819400"/>
            <a:ext cx="6248400" cy="1278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" y="4613564"/>
            <a:ext cx="6972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Ovde</a:t>
            </a:r>
            <a:r>
              <a:rPr lang="en-US" sz="2000" dirty="0"/>
              <a:t> </a:t>
            </a:r>
            <a:r>
              <a:rPr lang="en-US" sz="2000" dirty="0" err="1"/>
              <a:t>govorim</a:t>
            </a:r>
            <a:r>
              <a:rPr lang="en-US" sz="2000" dirty="0"/>
              <a:t> typescript-u da </a:t>
            </a:r>
            <a:r>
              <a:rPr lang="en-US" sz="2000" dirty="0" err="1"/>
              <a:t>ovo</a:t>
            </a:r>
            <a:r>
              <a:rPr lang="en-US" sz="2000" dirty="0"/>
              <a:t> </a:t>
            </a:r>
            <a:r>
              <a:rPr lang="en-US" sz="2000" dirty="0" err="1"/>
              <a:t>nije</a:t>
            </a:r>
            <a:r>
              <a:rPr lang="en-US" sz="2000" dirty="0"/>
              <a:t> </a:t>
            </a:r>
            <a:r>
              <a:rPr lang="en-US" sz="2000" dirty="0" err="1"/>
              <a:t>obavezan</a:t>
            </a:r>
            <a:r>
              <a:rPr lang="en-US" sz="2000" dirty="0"/>
              <a:t> parameter, </a:t>
            </a:r>
            <a:r>
              <a:rPr lang="en-US" sz="2000" dirty="0" err="1"/>
              <a:t>ovo</a:t>
            </a:r>
            <a:r>
              <a:rPr lang="en-US" sz="2000" dirty="0"/>
              <a:t> je </a:t>
            </a:r>
            <a:r>
              <a:rPr lang="en-US" sz="2000" dirty="0" err="1"/>
              <a:t>opcioni</a:t>
            </a:r>
            <a:r>
              <a:rPr lang="en-US" sz="2000" dirty="0"/>
              <a:t> parameter </a:t>
            </a:r>
            <a:r>
              <a:rPr lang="en-US" sz="2000" dirty="0" err="1"/>
              <a:t>jer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ne </a:t>
            </a:r>
            <a:r>
              <a:rPr lang="en-US" sz="2000" dirty="0" err="1"/>
              <a:t>posaljemo</a:t>
            </a:r>
            <a:r>
              <a:rPr lang="en-US" sz="2000" dirty="0"/>
              <a:t> </a:t>
            </a:r>
            <a:r>
              <a:rPr lang="en-US" sz="2000" dirty="0" err="1"/>
              <a:t>vrednost</a:t>
            </a:r>
            <a:r>
              <a:rPr lang="en-US" sz="2000" dirty="0"/>
              <a:t> </a:t>
            </a:r>
            <a:r>
              <a:rPr lang="en-US" sz="2000" dirty="0" err="1"/>
              <a:t>parametru</a:t>
            </a:r>
            <a:r>
              <a:rPr lang="en-US" sz="2000" dirty="0"/>
              <a:t> on </a:t>
            </a:r>
            <a:r>
              <a:rPr lang="en-US" sz="2000" dirty="0" err="1"/>
              <a:t>ima</a:t>
            </a:r>
            <a:r>
              <a:rPr lang="en-US" sz="2000" dirty="0"/>
              <a:t> </a:t>
            </a:r>
            <a:r>
              <a:rPr lang="en-US" sz="2000" dirty="0" err="1"/>
              <a:t>svoju</a:t>
            </a:r>
            <a:r>
              <a:rPr lang="en-US" sz="2000" dirty="0"/>
              <a:t> default-nu </a:t>
            </a:r>
            <a:r>
              <a:rPr lang="en-US" sz="2000" dirty="0" err="1"/>
              <a:t>vrednost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en-US" sz="2000" dirty="0"/>
              <a:t> se </a:t>
            </a:r>
            <a:r>
              <a:rPr lang="en-US" sz="2000" dirty="0" err="1"/>
              <a:t>koristi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3390900" y="3924300"/>
            <a:ext cx="1371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886200" y="3657600"/>
            <a:ext cx="1371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1752600"/>
            <a:ext cx="8529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200" dirty="0"/>
              <a:t>Defaultni vrednosti argumenata se definiše nakon dekleracije  argumenata i vrednost koje je  definisana  će biti prosleđena ako parametar nije definisan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093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FDA8-0DCA-49C4-B7E0-AA972530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600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i="1" u="sng" dirty="0" err="1"/>
              <a:t>Šta</a:t>
            </a:r>
            <a:r>
              <a:rPr lang="en-US" i="1" u="sng" dirty="0"/>
              <a:t> je TypeScript ?</a:t>
            </a:r>
            <a:endParaRPr lang="sr-Latn-RS" i="1" u="sng" dirty="0"/>
          </a:p>
          <a:p>
            <a:pPr marL="109728" indent="0">
              <a:buNone/>
            </a:pP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/>
              <a:t>To je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open-source</a:t>
            </a:r>
            <a:r>
              <a:rPr lang="sr-Latn-RS" dirty="0"/>
              <a:t>.</a:t>
            </a:r>
            <a:r>
              <a:rPr lang="en-US" dirty="0"/>
              <a:t> </a:t>
            </a:r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Napravio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je Microsoft</a:t>
            </a:r>
            <a:r>
              <a:rPr lang="sr-Latn-RS" dirty="0"/>
              <a:t>.</a:t>
            </a:r>
          </a:p>
          <a:p>
            <a:pPr lvl="0">
              <a:buClr>
                <a:schemeClr val="accent2">
                  <a:lumMod val="75000"/>
                </a:schemeClr>
              </a:buClr>
            </a:pPr>
            <a:endParaRPr lang="sr-Latn-RS" dirty="0"/>
          </a:p>
          <a:p>
            <a:pPr marL="109728" indent="0">
              <a:buNone/>
            </a:pPr>
            <a:r>
              <a:rPr lang="en-US" i="1" u="sng" dirty="0" err="1"/>
              <a:t>Zašto</a:t>
            </a:r>
            <a:r>
              <a:rPr lang="en-US" i="1" u="sng" dirty="0"/>
              <a:t> </a:t>
            </a:r>
            <a:r>
              <a:rPr lang="en-US" i="1" u="sng" dirty="0" err="1"/>
              <a:t>koristiti</a:t>
            </a:r>
            <a:r>
              <a:rPr lang="en-US" i="1" u="sng" dirty="0"/>
              <a:t> TypeScript ?</a:t>
            </a:r>
            <a:endParaRPr lang="sr-Latn-RS" i="1" u="sng" dirty="0"/>
          </a:p>
          <a:p>
            <a:pPr marL="109728" indent="0">
              <a:buNone/>
            </a:pPr>
            <a:endParaRPr lang="en-US" i="1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Zbog problema koji se javlja sa JS koji je napravljen da bude lak za učenje </a:t>
            </a:r>
            <a:r>
              <a:rPr lang="sr-Latn-RS" dirty="0"/>
              <a:t>i</a:t>
            </a:r>
            <a:r>
              <a:rPr lang="pt-BR" dirty="0"/>
              <a:t> </a:t>
            </a:r>
            <a:r>
              <a:rPr lang="en-US" dirty="0" err="1"/>
              <a:t>održavanje</a:t>
            </a:r>
            <a:r>
              <a:rPr lang="sr-Latn-RS" dirty="0"/>
              <a:t>.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Namena je bila da se koristi za DOM manipulaciju HTML koda</a:t>
            </a:r>
            <a:r>
              <a:rPr lang="sr-Latn-RS" dirty="0"/>
              <a:t>.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Danas je JS neizostavan programski jezik za web apliakcije</a:t>
            </a:r>
            <a:r>
              <a:rPr lang="sr-Latn-RS" dirty="0"/>
              <a:t>.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Međutim JS kao jezik ima dosta nedostataka koje TS ispravlja</a:t>
            </a:r>
            <a:r>
              <a:rPr lang="sr-Latn-RS" dirty="0"/>
              <a:t>.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98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38400"/>
            <a:ext cx="4648200" cy="2427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410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slucaju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3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438400"/>
            <a:ext cx="4824413" cy="2279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7800" y="53340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slucaju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249424"/>
            <a:ext cx="8382000" cy="4227576"/>
          </a:xfrm>
        </p:spPr>
        <p:txBody>
          <a:bodyPr/>
          <a:lstStyle/>
          <a:p>
            <a:r>
              <a:rPr lang="sr-Latn-RS" dirty="0"/>
              <a:t>Primer : Definisati funkciju sa 4 argumenta tipa number , od kojih su dva opciona ali sa default vrednostima 0 ,a povratni tip da bude number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0"/>
            <a:ext cx="853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47244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Implicitno tipiziranje</a:t>
            </a:r>
          </a:p>
          <a:p>
            <a:r>
              <a:rPr lang="sr-Latn-RS" sz="2400" dirty="0"/>
              <a:t>TS poseduje mogućnost prepoznavanja tipova na osnovu dodeljene vrednosti promenljive , to je implicitno tipiziranje</a:t>
            </a:r>
          </a:p>
          <a:p>
            <a:endParaRPr lang="sr-Latn-RS" sz="2400" dirty="0"/>
          </a:p>
          <a:p>
            <a:r>
              <a:rPr lang="sr-Latn-RS" sz="2400" dirty="0"/>
              <a:t>Promena tipa te promenljive na drugi tip nije moguća jer je urađeno implicitno tipiziranje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572000"/>
            <a:ext cx="582863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724400"/>
          </a:xfrm>
        </p:spPr>
        <p:txBody>
          <a:bodyPr>
            <a:normAutofit/>
          </a:bodyPr>
          <a:lstStyle/>
          <a:p>
            <a:r>
              <a:rPr lang="sr-Latn-RS" sz="2400" dirty="0"/>
              <a:t>Implicitno tipiziranje se vrši i kod poziva funkcije</a:t>
            </a:r>
          </a:p>
          <a:p>
            <a:endParaRPr lang="sr-Latn-RS" sz="2400" dirty="0"/>
          </a:p>
          <a:p>
            <a:r>
              <a:rPr lang="sr-Latn-RS" sz="2400" dirty="0"/>
              <a:t>Poziv funkcije dodeljuje automatski tip promenljivoj koja poziva funkciju  </a:t>
            </a:r>
          </a:p>
          <a:p>
            <a:endParaRPr lang="sr-Latn-RS" sz="2400" dirty="0"/>
          </a:p>
          <a:p>
            <a:r>
              <a:rPr lang="sr-Latn-RS" sz="2400" dirty="0"/>
              <a:t>Primer : greeting je tipa string jer funckija vraća string tip</a:t>
            </a:r>
          </a:p>
          <a:p>
            <a:endParaRPr lang="sr-Latn-RS" sz="2400" dirty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495800"/>
            <a:ext cx="556667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724400"/>
          </a:xfrm>
        </p:spPr>
        <p:txBody>
          <a:bodyPr>
            <a:normAutofit/>
          </a:bodyPr>
          <a:lstStyle/>
          <a:p>
            <a:r>
              <a:rPr lang="sr-Latn-RS" sz="2400" dirty="0"/>
              <a:t>Implicitno tipiziranje kod poziva funkcije radi samo ako je dodela u istom redu kao i dekleracija</a:t>
            </a:r>
          </a:p>
          <a:p>
            <a:endParaRPr lang="sr-Latn-RS" sz="2400" dirty="0"/>
          </a:p>
          <a:p>
            <a:r>
              <a:rPr lang="sr-Latn-RS" sz="2400" dirty="0"/>
              <a:t>Primer: u ovom slučaju greeting1 je tipa any ne string !</a:t>
            </a:r>
          </a:p>
          <a:p>
            <a:endParaRPr lang="sr-Latn-RS" sz="2400" dirty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86200"/>
            <a:ext cx="6459166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7244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Any tip</a:t>
            </a:r>
          </a:p>
          <a:p>
            <a:endParaRPr lang="sr-Latn-RS" sz="2400" dirty="0"/>
          </a:p>
          <a:p>
            <a:r>
              <a:rPr lang="sr-Latn-RS" sz="2400" dirty="0"/>
              <a:t>Ukoliko se ne definiše ni jedan tip eksplicitno TS podrazumeva da je promenljiva tipa any</a:t>
            </a:r>
          </a:p>
          <a:p>
            <a:endParaRPr lang="sr-Latn-RS" sz="2400" dirty="0"/>
          </a:p>
          <a:p>
            <a:r>
              <a:rPr lang="sr-Latn-RS" sz="2400" dirty="0"/>
              <a:t>Koristi se kod dekleracije promenljive koja može da primi više tipova podataka.</a:t>
            </a:r>
          </a:p>
          <a:p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5105400"/>
            <a:ext cx="213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029200"/>
            <a:ext cx="22523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199" y="4648200"/>
            <a:ext cx="228895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1905000"/>
            <a:ext cx="5334000" cy="47244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Union tip</a:t>
            </a:r>
          </a:p>
          <a:p>
            <a:endParaRPr lang="sr-Latn-RS" sz="2400" b="1" u="sng" dirty="0"/>
          </a:p>
          <a:p>
            <a:r>
              <a:rPr lang="en-US" sz="2400" dirty="0" err="1"/>
              <a:t>Ovaj</a:t>
            </a:r>
            <a:r>
              <a:rPr lang="en-US" sz="2400" dirty="0"/>
              <a:t> tip </a:t>
            </a:r>
            <a:r>
              <a:rPr lang="en-US" sz="2400" b="1" dirty="0" err="1"/>
              <a:t>omogu</a:t>
            </a:r>
            <a:r>
              <a:rPr lang="sr-Latn-RS" sz="2400" b="1" dirty="0"/>
              <a:t>ćava definisanje nekoliko mogućih tipova promenljive </a:t>
            </a:r>
            <a:r>
              <a:rPr lang="sr-Latn-RS" sz="2400" dirty="0"/>
              <a:t>,tj. da se ograniče tipovi , a da ne budu any</a:t>
            </a:r>
          </a:p>
          <a:p>
            <a:endParaRPr lang="sr-Latn-RS" sz="2400" dirty="0"/>
          </a:p>
          <a:p>
            <a:r>
              <a:rPr lang="sr-Latn-RS" sz="2400" dirty="0"/>
              <a:t>Union tip se označava sa </a:t>
            </a:r>
            <a:r>
              <a:rPr lang="sr-Latn-RS" sz="2400" b="1" dirty="0">
                <a:solidFill>
                  <a:srgbClr val="FF0000"/>
                </a:solidFill>
              </a:rPr>
              <a:t>pipe simbolom (</a:t>
            </a:r>
            <a:r>
              <a:rPr lang="en-US" sz="2400" b="1" dirty="0">
                <a:solidFill>
                  <a:srgbClr val="FF0000"/>
                </a:solidFill>
              </a:rPr>
              <a:t>|)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u="sng" dirty="0" err="1"/>
              <a:t>Primetimo</a:t>
            </a:r>
            <a:r>
              <a:rPr lang="en-US" sz="2400" u="sng" dirty="0"/>
              <a:t> </a:t>
            </a:r>
            <a:r>
              <a:rPr lang="en-US" sz="2400" u="sng" dirty="0" err="1"/>
              <a:t>da</a:t>
            </a:r>
            <a:r>
              <a:rPr lang="en-US" sz="2400" u="sng" dirty="0"/>
              <a:t> je </a:t>
            </a:r>
            <a:r>
              <a:rPr lang="en-US" sz="2400" u="sng" dirty="0" err="1"/>
              <a:t>poslednji</a:t>
            </a:r>
            <a:r>
              <a:rPr lang="en-US" sz="2400" u="sng" dirty="0"/>
              <a:t> red </a:t>
            </a:r>
            <a:r>
              <a:rPr lang="en-US" sz="2400" u="sng" dirty="0" err="1"/>
              <a:t>javio</a:t>
            </a:r>
            <a:r>
              <a:rPr lang="en-US" sz="2400" u="sng" dirty="0"/>
              <a:t> </a:t>
            </a:r>
            <a:r>
              <a:rPr lang="en-US" sz="2400" u="sng" dirty="0" err="1"/>
              <a:t>gre</a:t>
            </a:r>
            <a:r>
              <a:rPr lang="sr-Latn-RS" sz="2400" u="sng" dirty="0"/>
              <a:t>šku kada smo uneli tip string </a:t>
            </a:r>
            <a:endParaRPr lang="en-US" sz="2400" u="sng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sr-Latn-R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0612" y="3429000"/>
            <a:ext cx="42433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669536"/>
          </a:xfrm>
        </p:spPr>
        <p:txBody>
          <a:bodyPr>
            <a:normAutofit/>
          </a:bodyPr>
          <a:lstStyle/>
          <a:p>
            <a:r>
              <a:rPr lang="sr-Latn-RS" sz="2400" dirty="0"/>
              <a:t>Sada ćemo upoznati OO koncepte TS programskog jezika</a:t>
            </a:r>
          </a:p>
          <a:p>
            <a:r>
              <a:rPr lang="sr-Latn-RS" sz="2400" dirty="0"/>
              <a:t>To su klase,  interfejsi , polimorfizam</a:t>
            </a:r>
          </a:p>
          <a:p>
            <a:r>
              <a:rPr lang="sr-Latn-RS" sz="2400" dirty="0"/>
              <a:t>Počinjemo od klasa </a:t>
            </a:r>
          </a:p>
          <a:p>
            <a:endParaRPr lang="sr-Latn-RS" sz="2400" dirty="0"/>
          </a:p>
          <a:p>
            <a:r>
              <a:rPr lang="sr-Latn-RS" sz="2400" u="sng" dirty="0"/>
              <a:t>Klase predstavljaju blue-print </a:t>
            </a:r>
            <a:r>
              <a:rPr lang="sr-Latn-RS" sz="2400" dirty="0"/>
              <a:t>,neko voli da kaže templejt ,a neko ga definiše kao modla , koji  u sebi </a:t>
            </a:r>
            <a:r>
              <a:rPr lang="sr-Latn-RS" sz="2400" u="sng" dirty="0"/>
              <a:t>sadrži atribute i funkcije</a:t>
            </a:r>
            <a:r>
              <a:rPr lang="sr-Latn-RS" sz="2400" dirty="0"/>
              <a:t> koje opisuju šta može da radi ta klasa.</a:t>
            </a:r>
          </a:p>
          <a:p>
            <a:endParaRPr lang="sr-Latn-RS" sz="2400" dirty="0"/>
          </a:p>
          <a:p>
            <a:r>
              <a:rPr lang="sr-Latn-RS" sz="2400" b="1" dirty="0"/>
              <a:t>Npr.</a:t>
            </a:r>
            <a:r>
              <a:rPr lang="sr-Latn-RS" sz="2400" dirty="0"/>
              <a:t> klasa auto može da sadrži atribute koji  opisuju auto kao i funkcije koje definišu rad auta, upali auto , otvori gepek, upali brisače itd.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dirty="0"/>
              <a:t>Prilikom korišćenja klasa koristimo ključni reč </a:t>
            </a:r>
            <a:r>
              <a:rPr lang="sr-Latn-RS" sz="2400" dirty="0">
                <a:solidFill>
                  <a:srgbClr val="FF0000"/>
                </a:solidFill>
              </a:rPr>
              <a:t>class</a:t>
            </a:r>
          </a:p>
          <a:p>
            <a:endParaRPr lang="sr-Latn-RS" sz="2400" dirty="0">
              <a:solidFill>
                <a:srgbClr val="FF0000"/>
              </a:solidFill>
            </a:endParaRPr>
          </a:p>
          <a:p>
            <a:endParaRPr lang="sr-Latn-RS" sz="2400" dirty="0">
              <a:solidFill>
                <a:srgbClr val="FF0000"/>
              </a:solidFill>
            </a:endParaRPr>
          </a:p>
          <a:p>
            <a:endParaRPr lang="sr-Latn-RS" sz="2400" dirty="0">
              <a:solidFill>
                <a:srgbClr val="FF0000"/>
              </a:solidFill>
            </a:endParaRPr>
          </a:p>
          <a:p>
            <a:endParaRPr lang="sr-Latn-RS" sz="2400" dirty="0"/>
          </a:p>
          <a:p>
            <a:r>
              <a:rPr lang="sr-Latn-RS" sz="2400" u="sng" dirty="0"/>
              <a:t>Svaka klasa može da instancira tj da se napravi objekat u memoriji </a:t>
            </a:r>
          </a:p>
          <a:p>
            <a:r>
              <a:rPr lang="sr-Latn-RS" sz="2400" dirty="0"/>
              <a:t>Imena klasa se definišu sa velikim početnim slovom</a:t>
            </a:r>
          </a:p>
          <a:p>
            <a:r>
              <a:rPr lang="sr-Latn-RS" sz="2400" dirty="0"/>
              <a:t>Instanciranje klase se radi koristeći ključnu reč </a:t>
            </a:r>
            <a:r>
              <a:rPr lang="sr-Latn-RS" sz="2400" dirty="0">
                <a:solidFill>
                  <a:srgbClr val="FF0000"/>
                </a:solidFill>
              </a:rPr>
              <a:t>new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474070"/>
            <a:ext cx="2528887" cy="132465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562600"/>
            <a:ext cx="56954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dirty="0"/>
              <a:t>U prethodnom primeru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b="1" dirty="0"/>
              <a:t>Person() </a:t>
            </a:r>
            <a:r>
              <a:rPr lang="sr-Latn-RS" sz="2400" dirty="0"/>
              <a:t>ustvari </a:t>
            </a:r>
            <a:r>
              <a:rPr lang="sr-Latn-RS" sz="2400" u="sng" dirty="0"/>
              <a:t>poziva konstrukor klase Person </a:t>
            </a:r>
            <a:r>
              <a:rPr lang="sr-Latn-RS" sz="2400" dirty="0"/>
              <a:t>koji pravi objekat klase Person</a:t>
            </a:r>
          </a:p>
          <a:p>
            <a:endParaRPr lang="sr-Latn-RS" sz="2400" dirty="0"/>
          </a:p>
          <a:p>
            <a:r>
              <a:rPr lang="sr-Latn-RS" sz="2400" u="sng" dirty="0"/>
              <a:t>Konstrukor se uvek prvi poziva </a:t>
            </a:r>
            <a:r>
              <a:rPr lang="sr-Latn-RS" sz="2400" dirty="0"/>
              <a:t>,ako nije eksplicitno definisan onda TS poziva defaultni konstruktor</a:t>
            </a:r>
          </a:p>
          <a:p>
            <a:endParaRPr lang="sr-Latn-RS" sz="2400" dirty="0"/>
          </a:p>
          <a:p>
            <a:r>
              <a:rPr lang="sr-Latn-RS" sz="2400" b="1" dirty="0"/>
              <a:t>Instanca </a:t>
            </a:r>
            <a:r>
              <a:rPr lang="sr-Latn-RS" sz="2400" dirty="0"/>
              <a:t>ovako napravljenog objekta se dodeljuje promenljivoj u našem slučaju  </a:t>
            </a:r>
            <a:r>
              <a:rPr lang="sr-Latn-RS" sz="2400" b="1" dirty="0"/>
              <a:t>aPerson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414215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AF06-A968-4531-A3DE-54B37997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81200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i="1" u="sng" dirty="0" err="1"/>
              <a:t>Praktičan</a:t>
            </a:r>
            <a:r>
              <a:rPr lang="en-US" i="1" u="sng" dirty="0"/>
              <a:t> </a:t>
            </a:r>
            <a:r>
              <a:rPr lang="en-US" i="1" u="sng" dirty="0" err="1"/>
              <a:t>prikaz</a:t>
            </a:r>
            <a:r>
              <a:rPr lang="en-US" i="1" u="sng" dirty="0"/>
              <a:t> u developer tools </a:t>
            </a:r>
            <a:endParaRPr lang="sr-Latn-RS" i="1" u="sng" dirty="0"/>
          </a:p>
          <a:p>
            <a:pPr marL="109728" indent="0">
              <a:buNone/>
            </a:pPr>
            <a:r>
              <a:rPr lang="sr-Latn-RS" sz="2600" u="sng" dirty="0"/>
              <a:t>1. Prvi</a:t>
            </a:r>
            <a:r>
              <a:rPr lang="pt-BR" sz="2600" u="sng" dirty="0"/>
              <a:t> problem </a:t>
            </a:r>
            <a:endParaRPr lang="sr-Latn-RS" sz="2600" u="sng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Latn-RS" sz="2600" dirty="0"/>
              <a:t>N</a:t>
            </a:r>
            <a:r>
              <a:rPr lang="pt-BR" sz="2600" dirty="0"/>
              <a:t>edostatak tipova i provera tipova</a:t>
            </a:r>
            <a:endParaRPr lang="sr-Latn-RS" sz="2600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7E0B2-16BC-4098-9C93-EB716B04655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819400"/>
            <a:ext cx="3124200" cy="356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82447-2A7B-413B-8B48-E3EE243F960C}"/>
              </a:ext>
            </a:extLst>
          </p:cNvPr>
          <p:cNvSpPr txBox="1"/>
          <p:nvPr/>
        </p:nvSpPr>
        <p:spPr>
          <a:xfrm>
            <a:off x="228600" y="3352800"/>
            <a:ext cx="573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Prvo smo  deklarisali promenjivu a, nakon toga je inicijalizovali tako </a:t>
            </a:r>
            <a:r>
              <a:rPr lang="sr-Latn-RS" sz="2400" dirty="0"/>
              <a:t>što smo joj dodelili broj 10. </a:t>
            </a:r>
            <a:endParaRPr lang="en-US" sz="2400" dirty="0"/>
          </a:p>
          <a:p>
            <a:endParaRPr lang="en-US" sz="2400" dirty="0"/>
          </a:p>
          <a:p>
            <a:r>
              <a:rPr lang="sr-Latn-RS" sz="2400" dirty="0"/>
              <a:t>U sledećem koraku smo promenjivoj a koja je sada tipa number dodelili string (Hello). </a:t>
            </a:r>
            <a:endParaRPr lang="en-US" sz="2400" dirty="0"/>
          </a:p>
          <a:p>
            <a:endParaRPr lang="en-US" sz="2400" dirty="0"/>
          </a:p>
          <a:p>
            <a:r>
              <a:rPr lang="sr-Latn-RS" sz="2400" b="1" dirty="0"/>
              <a:t>U JS je to dozvoljeno</a:t>
            </a:r>
            <a:r>
              <a:rPr lang="en-US" sz="2400" b="1" dirty="0"/>
              <a:t>, </a:t>
            </a:r>
            <a:r>
              <a:rPr lang="en-US" sz="2400" b="1" dirty="0" err="1"/>
              <a:t>ali</a:t>
            </a:r>
            <a:r>
              <a:rPr lang="en-US" sz="2400" b="1" dirty="0"/>
              <a:t> ne </a:t>
            </a:r>
            <a:r>
              <a:rPr lang="en-US" sz="2400" b="1" dirty="0" err="1"/>
              <a:t>i</a:t>
            </a:r>
            <a:r>
              <a:rPr lang="en-US" sz="2400" b="1" dirty="0"/>
              <a:t> u 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 txBox="1">
            <a:spLocks/>
          </p:cNvSpPr>
          <p:nvPr/>
        </p:nvSpPr>
        <p:spPr>
          <a:xfrm>
            <a:off x="457200" y="685800"/>
            <a:ext cx="8229600" cy="1066800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UVOD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 </a:t>
            </a:r>
            <a:r>
              <a:rPr kumimoji="0" lang="sr-Latn-R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YPESCRIPT</a:t>
            </a:r>
            <a:br>
              <a:rPr kumimoji="0" lang="sr-Latn-R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Lekcija 1 – Uvod i pode</a:t>
            </a:r>
            <a:r>
              <a:rPr kumimoji="0" lang="sr-Latn-R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šavanje okruženja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1257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dirty="0"/>
              <a:t>Svaka klasa sadrži promenljive ili atribute</a:t>
            </a:r>
          </a:p>
          <a:p>
            <a:endParaRPr lang="sr-Latn-RS" sz="2400" dirty="0"/>
          </a:p>
          <a:p>
            <a:r>
              <a:rPr lang="sr-Latn-RS" sz="2400" dirty="0"/>
              <a:t>Pogledajmo primer :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u="sng" dirty="0"/>
              <a:t>Svaka promenljiva mora da bude tipizirana</a:t>
            </a:r>
          </a:p>
          <a:p>
            <a:endParaRPr lang="sr-Latn-RS" sz="2400" dirty="0"/>
          </a:p>
          <a:p>
            <a:r>
              <a:rPr lang="sr-Latn-RS" sz="2400" dirty="0"/>
              <a:t>Pristup atributima klase radimo koristeći . dot notaciju</a:t>
            </a:r>
          </a:p>
          <a:p>
            <a:endParaRPr lang="sr-Latn-R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438400"/>
            <a:ext cx="3462337" cy="141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5410200"/>
            <a:ext cx="3810000" cy="107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u="sng" dirty="0"/>
              <a:t>Zadatak</a:t>
            </a:r>
            <a:r>
              <a:rPr lang="sr-Latn-RS" sz="2400" dirty="0"/>
              <a:t> : Napraviti klasu Person sa firstName i lastName atributima , instancirati klasu,  inicijalizovati firstName i ispisati u konzoli klasu. Pokrenuti program. Fajl nazvati klasa.ts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276600"/>
            <a:ext cx="3657600" cy="2518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867400"/>
            <a:ext cx="7010400" cy="81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dirty="0"/>
              <a:t>U prethodnom primeru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u="sng" dirty="0"/>
              <a:t>aPerson je implicitan tip klase Person</a:t>
            </a:r>
            <a:r>
              <a:rPr lang="sr-Latn-RS" sz="2400" dirty="0"/>
              <a:t> </a:t>
            </a:r>
            <a:r>
              <a:rPr lang="sr-Latn-RS" sz="2400" u="sng" dirty="0"/>
              <a:t>, ako želimo da ga eksplicitno deklarišemo kao tip klase Person možemo da pišemo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Eksplicitna dekleracija kod instanci klasa nije neophodna </a:t>
            </a:r>
          </a:p>
          <a:p>
            <a:r>
              <a:rPr lang="sr-Latn-RS" sz="2400" dirty="0"/>
              <a:t> </a:t>
            </a:r>
          </a:p>
          <a:p>
            <a:r>
              <a:rPr lang="sr-Latn-RS" sz="2400" dirty="0"/>
              <a:t>JS klase ne prepoznaje već ih prikaže kao funkcije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14600"/>
            <a:ext cx="448056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267200"/>
            <a:ext cx="5505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Metode</a:t>
            </a:r>
          </a:p>
          <a:p>
            <a:endParaRPr lang="sr-Latn-RS" sz="2400" b="1" u="sng" dirty="0"/>
          </a:p>
          <a:p>
            <a:r>
              <a:rPr lang="sr-Latn-RS" sz="2400" dirty="0"/>
              <a:t>Metode u okviru klasa se definišu isto kao i funkcije u JS-u</a:t>
            </a:r>
          </a:p>
          <a:p>
            <a:endParaRPr lang="sr-Latn-RS" sz="2400" dirty="0"/>
          </a:p>
          <a:p>
            <a:r>
              <a:rPr lang="sr-Latn-RS" sz="2400" u="sng" dirty="0"/>
              <a:t>Svaka metoda može da ima identifikator pristupa </a:t>
            </a:r>
            <a:r>
              <a:rPr lang="sr-Latn-RS" sz="2400" dirty="0"/>
              <a:t>(private,public, protected – ovo radimo kasnije)</a:t>
            </a:r>
          </a:p>
          <a:p>
            <a:endParaRPr lang="sr-Latn-RS" sz="2400" dirty="0"/>
          </a:p>
          <a:p>
            <a:r>
              <a:rPr lang="sr-Latn-RS" sz="2400" b="1" dirty="0"/>
              <a:t>Ako nema definisana ni  jedna ispred metode , ona je po defaultu public</a:t>
            </a:r>
          </a:p>
          <a:p>
            <a:endParaRPr lang="sr-Latn-RS" sz="2400" b="1" dirty="0"/>
          </a:p>
          <a:p>
            <a:r>
              <a:rPr lang="sr-Latn-RS" sz="2400" dirty="0"/>
              <a:t>Metode mogu da imaju povratnu vrednost </a:t>
            </a:r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Primer :</a:t>
            </a:r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r>
              <a:rPr lang="sr-Latn-RS" sz="2400" dirty="0"/>
              <a:t>Primetimo da se ključna reč this koristi kao i u JS objektima za pristup promenljivim instancirane klase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133600"/>
            <a:ext cx="5943600" cy="227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667000" y="2971800"/>
            <a:ext cx="5410200" cy="114300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dirty="0"/>
              <a:t>Svaka metoda se poziva koristeći instancu klase ili objekta sa dot notacijom,  pa navodimo ime metode koju pozivamo</a:t>
            </a:r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048000"/>
            <a:ext cx="525283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1676400" y="4038600"/>
            <a:ext cx="4953000" cy="38100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NAPOMENA: Prilikom kompajliranja se može javiti sledeća greška koja govori da properti nije definisan u okviru konstruktora</a:t>
            </a:r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13" y="3352800"/>
            <a:ext cx="892408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Za ovaj slučaj je “kriv” transpajler koji zahteva striktnu proveru klasa tj. definisanje svih propertija u okviru konstruktora</a:t>
            </a:r>
          </a:p>
          <a:p>
            <a:endParaRPr lang="sr-Latn-RS" sz="2400" b="1" u="sng" dirty="0"/>
          </a:p>
          <a:p>
            <a:r>
              <a:rPr lang="sr-Latn-RS" sz="2400" dirty="0"/>
              <a:t>Rešenja za ovaj slučaj jeste da se “olabavi” provera klasa sa parametrom  </a:t>
            </a:r>
            <a:r>
              <a:rPr lang="sr-Latn-RS" sz="2400" dirty="0">
                <a:solidFill>
                  <a:srgbClr val="FF0000"/>
                </a:solidFill>
              </a:rPr>
              <a:t>strictPropertyInitialization</a:t>
            </a:r>
            <a:r>
              <a:rPr lang="sr-Latn-RS" sz="2400" dirty="0"/>
              <a:t> u </a:t>
            </a:r>
            <a:r>
              <a:rPr lang="sr-Latn-RS" sz="2400" dirty="0">
                <a:solidFill>
                  <a:srgbClr val="FF0000"/>
                </a:solidFill>
              </a:rPr>
              <a:t>tsconfig.json </a:t>
            </a:r>
            <a:r>
              <a:rPr lang="sr-Latn-RS" sz="2400" dirty="0"/>
              <a:t>fajlu </a:t>
            </a:r>
          </a:p>
          <a:p>
            <a:endParaRPr lang="sr-Latn-RS" sz="2400" dirty="0"/>
          </a:p>
          <a:p>
            <a:pPr>
              <a:buNone/>
            </a:pPr>
            <a:endParaRPr lang="sr-Latn-RS" sz="2400" dirty="0"/>
          </a:p>
          <a:p>
            <a:r>
              <a:rPr lang="sr-Latn-RS" sz="2400" dirty="0"/>
              <a:t>Pokrenimo primer</a:t>
            </a:r>
          </a:p>
          <a:p>
            <a:endParaRPr lang="sr-Latn-RS" sz="2400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495800"/>
            <a:ext cx="5410200" cy="85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400" y="5943600"/>
            <a:ext cx="668978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876800"/>
          </a:xfrm>
        </p:spPr>
        <p:txBody>
          <a:bodyPr>
            <a:normAutofit fontScale="92500" lnSpcReduction="10000"/>
          </a:bodyPr>
          <a:lstStyle/>
          <a:p>
            <a:r>
              <a:rPr lang="sr-Latn-RS" sz="2400" b="1" u="sng" dirty="0"/>
              <a:t> Konstruktori</a:t>
            </a:r>
          </a:p>
          <a:p>
            <a:endParaRPr lang="sr-Latn-RS" sz="2400" b="1" u="sng" dirty="0"/>
          </a:p>
          <a:p>
            <a:r>
              <a:rPr lang="sr-Latn-RS" sz="2400" dirty="0"/>
              <a:t>Konstruktori  su specijalni metodi , koj ima isto ime kao i klasa  (u Javi i C#),međutim  u TS to je specijalna funkcija koja se zove </a:t>
            </a:r>
            <a:r>
              <a:rPr lang="sr-Latn-RS" sz="2400" b="1" dirty="0"/>
              <a:t>constructor.</a:t>
            </a:r>
          </a:p>
          <a:p>
            <a:endParaRPr lang="sr-Latn-RS" sz="2400" b="1" dirty="0"/>
          </a:p>
          <a:p>
            <a:r>
              <a:rPr lang="sr-Latn-RS" sz="2400" dirty="0"/>
              <a:t>K</a:t>
            </a:r>
            <a:r>
              <a:rPr lang="en-US" sz="2400" dirty="0"/>
              <a:t>o</a:t>
            </a:r>
            <a:r>
              <a:rPr lang="sr-Latn-RS" sz="2400" dirty="0"/>
              <a:t>nstruktor može da primi argumente</a:t>
            </a:r>
          </a:p>
          <a:p>
            <a:endParaRPr lang="sr-Latn-RS" sz="2400" dirty="0"/>
          </a:p>
          <a:p>
            <a:r>
              <a:rPr lang="sr-Latn-RS" sz="2400" dirty="0"/>
              <a:t>Zadatak konstruktora je da  inisijalizuje promenljive, dodeli vrednosti ,konstruiše objekte pre nego se izvrši dodela promenljivoj</a:t>
            </a:r>
          </a:p>
          <a:p>
            <a:endParaRPr lang="sr-Latn-RS" sz="2400" dirty="0"/>
          </a:p>
          <a:p>
            <a:r>
              <a:rPr lang="sr-Latn-RS" sz="2400" dirty="0"/>
              <a:t>Ako nije naveden konstruktor ,koristi se podrazumevani konstruktor</a:t>
            </a:r>
          </a:p>
          <a:p>
            <a:endParaRPr lang="sr-Latn-RS" sz="2400" b="1" u="sng" dirty="0"/>
          </a:p>
          <a:p>
            <a:endParaRPr lang="sr-Latn-RS" sz="2400" b="1" u="sng" dirty="0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191000" cy="48768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Primer</a:t>
            </a:r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dirty="0"/>
              <a:t>U </a:t>
            </a:r>
            <a:r>
              <a:rPr lang="en-US" sz="2400" dirty="0" err="1"/>
              <a:t>primeru</a:t>
            </a:r>
            <a:r>
              <a:rPr lang="en-US" sz="2400" dirty="0"/>
              <a:t> </a:t>
            </a:r>
            <a:r>
              <a:rPr lang="en-US" sz="2400" dirty="0" err="1"/>
              <a:t>vidimo</a:t>
            </a:r>
            <a:r>
              <a:rPr lang="en-US" sz="2400" dirty="0"/>
              <a:t> </a:t>
            </a:r>
            <a:r>
              <a:rPr lang="en-US" sz="2400" dirty="0" err="1"/>
              <a:t>konstruktor</a:t>
            </a:r>
            <a:r>
              <a:rPr lang="en-US" sz="2400" dirty="0"/>
              <a:t> </a:t>
            </a:r>
            <a:r>
              <a:rPr lang="en-US" sz="2400" dirty="0" err="1"/>
              <a:t>bez</a:t>
            </a:r>
            <a:r>
              <a:rPr lang="en-US" sz="2400" dirty="0"/>
              <a:t> </a:t>
            </a:r>
            <a:r>
              <a:rPr lang="en-US" sz="2400" dirty="0" err="1"/>
              <a:t>parametara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on se </a:t>
            </a:r>
            <a:r>
              <a:rPr lang="en-US" sz="2400" dirty="0" err="1"/>
              <a:t>poziva</a:t>
            </a:r>
            <a:r>
              <a:rPr lang="en-US" sz="2400" dirty="0"/>
              <a:t> </a:t>
            </a:r>
            <a:r>
              <a:rPr lang="en-US" sz="2400" dirty="0" err="1"/>
              <a:t>kada</a:t>
            </a:r>
            <a:r>
              <a:rPr lang="en-US" sz="2400" dirty="0"/>
              <a:t> se </a:t>
            </a:r>
            <a:r>
              <a:rPr lang="en-US" sz="2400" dirty="0" err="1"/>
              <a:t>pozove</a:t>
            </a:r>
            <a:r>
              <a:rPr lang="en-US" sz="2400" dirty="0"/>
              <a:t> operator new</a:t>
            </a:r>
          </a:p>
          <a:p>
            <a:r>
              <a:rPr lang="en-US" sz="2400" dirty="0"/>
              <a:t>Tada se </a:t>
            </a:r>
            <a:r>
              <a:rPr lang="en-US" sz="2400" dirty="0" err="1"/>
              <a:t>incijalizuje</a:t>
            </a:r>
            <a:r>
              <a:rPr lang="en-US" sz="2400" dirty="0"/>
              <a:t> </a:t>
            </a:r>
            <a:r>
              <a:rPr lang="en-US" sz="2400" dirty="0" err="1"/>
              <a:t>objekat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promenljive</a:t>
            </a:r>
            <a:r>
              <a:rPr lang="en-US" sz="2400" dirty="0"/>
              <a:t> u </a:t>
            </a:r>
            <a:r>
              <a:rPr lang="en-US" sz="2400" dirty="0" err="1"/>
              <a:t>njemu</a:t>
            </a:r>
            <a:r>
              <a:rPr lang="en-US" sz="2400" dirty="0"/>
              <a:t>  </a:t>
            </a:r>
            <a:endParaRPr lang="sr-Latn-RS" sz="2400" dirty="0"/>
          </a:p>
          <a:p>
            <a:endParaRPr lang="sr-Latn-RS" sz="2400" b="1" u="sng" dirty="0"/>
          </a:p>
          <a:p>
            <a:endParaRPr lang="sr-Latn-R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4118" y="1981200"/>
            <a:ext cx="468988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4699000" y="2641600"/>
            <a:ext cx="3200400" cy="1143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791200"/>
            <a:ext cx="5791200" cy="62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1143000" y="4495800"/>
            <a:ext cx="4267200" cy="1447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E93E-CC76-4D8C-A590-895EC827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" y="1694688"/>
            <a:ext cx="5938982" cy="51633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r-Latn-RS" u="sng" dirty="0"/>
              <a:t>2. Drugi problem</a:t>
            </a:r>
          </a:p>
          <a:p>
            <a:pPr marL="109728" lvl="0" indent="0">
              <a:buNone/>
            </a:pPr>
            <a:r>
              <a:rPr lang="sr-Latn-RS" sz="2400" dirty="0"/>
              <a:t>R</a:t>
            </a:r>
            <a:r>
              <a:rPr lang="en-US" sz="2400" dirty="0"/>
              <a:t>ad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funkcijskim</a:t>
            </a:r>
            <a:r>
              <a:rPr lang="en-US" sz="2400" dirty="0"/>
              <a:t> </a:t>
            </a:r>
            <a:r>
              <a:rPr lang="en-US" sz="2400" dirty="0" err="1"/>
              <a:t>argumentima</a:t>
            </a:r>
            <a:r>
              <a:rPr lang="en-US" sz="2400" dirty="0"/>
              <a:t> </a:t>
            </a:r>
            <a:r>
              <a:rPr lang="en-US" sz="2400" dirty="0" err="1"/>
              <a:t>kada</a:t>
            </a:r>
            <a:r>
              <a:rPr lang="en-US" sz="2400" dirty="0"/>
              <a:t> </a:t>
            </a:r>
            <a:r>
              <a:rPr lang="en-US" sz="2400" dirty="0" err="1"/>
              <a:t>prosledjuje</a:t>
            </a:r>
            <a:r>
              <a:rPr lang="sr-Latn-RS" sz="2400" dirty="0"/>
              <a:t>:</a:t>
            </a:r>
          </a:p>
          <a:p>
            <a:pPr marL="109728" lvl="0" indent="0">
              <a:buNone/>
            </a:pPr>
            <a:endParaRPr lang="sr-Latn-RS" sz="2400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manji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argumenata</a:t>
            </a:r>
            <a:r>
              <a:rPr lang="en-US" sz="2400" dirty="0"/>
              <a:t>(u tom </a:t>
            </a:r>
            <a:r>
              <a:rPr lang="en-US" sz="2400" dirty="0" err="1"/>
              <a:t>slučaju</a:t>
            </a:r>
            <a:r>
              <a:rPr lang="en-US" sz="2400" dirty="0"/>
              <a:t> </a:t>
            </a:r>
            <a:r>
              <a:rPr lang="en-US" sz="2400" dirty="0" err="1"/>
              <a:t>će</a:t>
            </a:r>
            <a:r>
              <a:rPr lang="en-US" sz="2400" dirty="0"/>
              <a:t> </a:t>
            </a:r>
            <a:r>
              <a:rPr lang="en-US" sz="2400" dirty="0" err="1"/>
              <a:t>izbaciti</a:t>
            </a:r>
            <a:r>
              <a:rPr lang="en-US" sz="2400" dirty="0"/>
              <a:t> </a:t>
            </a:r>
            <a:r>
              <a:rPr lang="en-US" sz="2400" dirty="0" err="1"/>
              <a:t>NaN</a:t>
            </a:r>
            <a:r>
              <a:rPr lang="sr-Latn-RS" sz="2400" dirty="0"/>
              <a:t> ako pokušamo da saberemo dva broja</a:t>
            </a:r>
            <a:r>
              <a:rPr lang="en-US" sz="2400" dirty="0"/>
              <a:t>, </a:t>
            </a:r>
            <a:r>
              <a:rPr lang="en-US" sz="2400" dirty="0" err="1"/>
              <a:t>prosledili</a:t>
            </a:r>
            <a:r>
              <a:rPr lang="en-US" sz="2400" dirty="0"/>
              <a:t> </a:t>
            </a:r>
            <a:r>
              <a:rPr lang="en-US" sz="2400" dirty="0" err="1"/>
              <a:t>smo</a:t>
            </a:r>
            <a:r>
              <a:rPr lang="en-US" sz="2400" dirty="0"/>
              <a:t> </a:t>
            </a:r>
            <a:r>
              <a:rPr lang="en-US" sz="2400" dirty="0" err="1"/>
              <a:t>jedan</a:t>
            </a:r>
            <a:r>
              <a:rPr lang="en-US" sz="2400" dirty="0"/>
              <a:t> argument a </a:t>
            </a:r>
            <a:r>
              <a:rPr lang="en-US" sz="2400" dirty="0" err="1"/>
              <a:t>imamo</a:t>
            </a:r>
            <a:r>
              <a:rPr lang="en-US" sz="2400" dirty="0"/>
              <a:t> </a:t>
            </a:r>
            <a:r>
              <a:rPr lang="en-US" sz="2400" dirty="0" err="1"/>
              <a:t>dva</a:t>
            </a:r>
            <a:r>
              <a:rPr lang="en-US" sz="2400" dirty="0"/>
              <a:t> </a:t>
            </a:r>
            <a:r>
              <a:rPr lang="en-US" sz="2400" dirty="0" err="1"/>
              <a:t>parametra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treba</a:t>
            </a:r>
            <a:r>
              <a:rPr lang="en-US" sz="2400" dirty="0"/>
              <a:t> </a:t>
            </a:r>
            <a:r>
              <a:rPr lang="en-US" sz="2400" dirty="0" err="1"/>
              <a:t>sabrati</a:t>
            </a:r>
            <a:r>
              <a:rPr lang="en-US" sz="2400" dirty="0"/>
              <a:t>, </a:t>
            </a:r>
            <a:r>
              <a:rPr lang="en-US" sz="2400" dirty="0" err="1"/>
              <a:t>drugi</a:t>
            </a:r>
            <a:r>
              <a:rPr lang="en-US" sz="2400" dirty="0"/>
              <a:t> </a:t>
            </a:r>
            <a:r>
              <a:rPr lang="en-US" sz="2400" dirty="0" err="1"/>
              <a:t>će</a:t>
            </a:r>
            <a:r>
              <a:rPr lang="en-US" sz="2400" dirty="0"/>
              <a:t> </a:t>
            </a:r>
            <a:r>
              <a:rPr lang="en-US" sz="2400" dirty="0" err="1"/>
              <a:t>biti</a:t>
            </a:r>
            <a:r>
              <a:rPr lang="en-US" sz="2400" dirty="0"/>
              <a:t> undefined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izbaciće</a:t>
            </a:r>
            <a:r>
              <a:rPr lang="en-US" sz="2400" dirty="0"/>
              <a:t> </a:t>
            </a:r>
            <a:r>
              <a:rPr lang="en-US" sz="2400" dirty="0" err="1"/>
              <a:t>NaN</a:t>
            </a:r>
            <a:r>
              <a:rPr lang="en-US" sz="2400" dirty="0"/>
              <a:t>)</a:t>
            </a:r>
            <a:r>
              <a:rPr lang="sr-Latn-RS" sz="2400" dirty="0"/>
              <a:t> ili</a:t>
            </a:r>
            <a:r>
              <a:rPr lang="pt-BR" sz="2400" dirty="0"/>
              <a:t> </a:t>
            </a:r>
            <a:endParaRPr lang="sr-Latn-RS" sz="2400" dirty="0"/>
          </a:p>
          <a:p>
            <a:pPr marL="109728" lvl="0" indent="0">
              <a:buNone/>
            </a:pPr>
            <a:endParaRPr lang="sr-Latn-RS" sz="2400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veći broj argumenata (tada ignoriše ostale argumente)</a:t>
            </a:r>
            <a:r>
              <a:rPr lang="sr-Latn-RS" sz="2400" dirty="0"/>
              <a:t>.</a:t>
            </a:r>
            <a:endParaRPr lang="en-US" sz="2400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4338C-407D-4ECD-B034-2F983F9A171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438400"/>
            <a:ext cx="312420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8648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>
            <a:normAutofit/>
          </a:bodyPr>
          <a:lstStyle/>
          <a:p>
            <a:r>
              <a:rPr lang="en-US" sz="2400" b="1" u="sng" dirty="0" err="1"/>
              <a:t>Konstruktor</a:t>
            </a:r>
            <a:r>
              <a:rPr lang="en-US" sz="2400" b="1" u="sng" dirty="0"/>
              <a:t> </a:t>
            </a:r>
            <a:r>
              <a:rPr lang="en-US" sz="2400" b="1" u="sng" dirty="0" err="1"/>
              <a:t>sa</a:t>
            </a:r>
            <a:r>
              <a:rPr lang="en-US" sz="2400" b="1" u="sng" dirty="0"/>
              <a:t> </a:t>
            </a:r>
            <a:r>
              <a:rPr lang="en-US" sz="2400" b="1" u="sng" dirty="0" err="1"/>
              <a:t>parametrima</a:t>
            </a:r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b="1" dirty="0" err="1"/>
              <a:t>Konstruktor</a:t>
            </a:r>
            <a:r>
              <a:rPr lang="en-US" sz="2400" b="1" dirty="0"/>
              <a:t> mo</a:t>
            </a:r>
            <a:r>
              <a:rPr lang="sr-Latn-RS" sz="2400" b="1" dirty="0"/>
              <a:t>že da ima i parametre </a:t>
            </a:r>
            <a:r>
              <a:rPr lang="sr-Latn-RS" sz="2400" dirty="0"/>
              <a:t>tj. možemo da izvršimo automatski dodelu vrednosti parametrima prilikom  inicijalizacije objekta.</a:t>
            </a:r>
          </a:p>
          <a:p>
            <a:endParaRPr lang="sr-Latn-RS" sz="2400" b="1" u="sng" dirty="0"/>
          </a:p>
          <a:p>
            <a:endParaRPr lang="sr-Latn-R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962400"/>
            <a:ext cx="6844709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562600"/>
            <a:ext cx="6126189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>
            <a:normAutofit/>
          </a:bodyPr>
          <a:lstStyle/>
          <a:p>
            <a:r>
              <a:rPr lang="sr-Latn-RS" sz="2400" b="1" dirty="0"/>
              <a:t>U klasi može da postoji samo jedan konstruktor u TS-u</a:t>
            </a:r>
          </a:p>
          <a:p>
            <a:endParaRPr lang="sr-Latn-RS" sz="2400" dirty="0"/>
          </a:p>
          <a:p>
            <a:r>
              <a:rPr lang="sr-Latn-RS" sz="2400" dirty="0"/>
              <a:t>Više konstruktora izaziva grešku </a:t>
            </a: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U TS nema  višetrukih konstruktora jer ne možemo da koristimo overloading konstruktora, tj. </a:t>
            </a:r>
            <a:r>
              <a:rPr lang="sr-Latn-RS" sz="2400" u="sng" dirty="0"/>
              <a:t>jer ne možemo imati overlodovane funkcije</a:t>
            </a:r>
            <a:endParaRPr lang="en-US" sz="2400" u="sng" dirty="0"/>
          </a:p>
          <a:p>
            <a:endParaRPr lang="sr-Latn-RS" sz="2400" b="1" u="sng" dirty="0"/>
          </a:p>
          <a:p>
            <a:endParaRPr lang="sr-Latn-R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352800"/>
            <a:ext cx="63570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Nasleđivanje klasa</a:t>
            </a:r>
          </a:p>
          <a:p>
            <a:endParaRPr lang="sr-Latn-RS" sz="2400" b="1" u="sng" dirty="0"/>
          </a:p>
          <a:p>
            <a:r>
              <a:rPr lang="sr-Latn-RS" sz="2400" dirty="0"/>
              <a:t>TS podržava koncept nasleđivanja tj. mogućnost da osnovu klasu nasledi druga klasa</a:t>
            </a:r>
          </a:p>
          <a:p>
            <a:endParaRPr lang="sr-Latn-RS" sz="2400" dirty="0"/>
          </a:p>
          <a:p>
            <a:r>
              <a:rPr lang="sr-Latn-RS" sz="2400" dirty="0"/>
              <a:t>Nasleđivanje (inheritance) je jedan od osnovnih OO koncepata</a:t>
            </a:r>
          </a:p>
          <a:p>
            <a:endParaRPr lang="sr-Latn-RS" sz="2400" dirty="0"/>
          </a:p>
          <a:p>
            <a:r>
              <a:rPr lang="sr-Latn-RS" sz="2400" dirty="0"/>
              <a:t>Svaka klasa naslednica nasleđuje sve atribute i funckije svog roditelja</a:t>
            </a:r>
          </a:p>
          <a:p>
            <a:endParaRPr lang="sr-Latn-RS" sz="2400" dirty="0"/>
          </a:p>
          <a:p>
            <a:r>
              <a:rPr lang="sr-Latn-RS" sz="2400" dirty="0"/>
              <a:t>Nasleđivanje klasa se vrši uz pomoć ključne reči </a:t>
            </a:r>
            <a:r>
              <a:rPr lang="sr-Latn-RS" sz="2400" b="1" dirty="0">
                <a:solidFill>
                  <a:srgbClr val="FF0000"/>
                </a:solidFill>
              </a:rPr>
              <a:t>extends </a:t>
            </a:r>
            <a:r>
              <a:rPr lang="sr-Latn-RS" sz="2400" b="1" dirty="0"/>
              <a:t> </a:t>
            </a:r>
            <a:r>
              <a:rPr lang="sr-Latn-RS" sz="2400" dirty="0"/>
              <a:t>koja se definiše pre naziva klase roditelja</a:t>
            </a:r>
            <a:endParaRPr lang="sr-Latn-RS" sz="2400" b="1" dirty="0">
              <a:solidFill>
                <a:srgbClr val="FF0000"/>
              </a:solidFill>
            </a:endParaRP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343400" cy="4876800"/>
          </a:xfrm>
        </p:spPr>
        <p:txBody>
          <a:bodyPr>
            <a:normAutofit lnSpcReduction="10000"/>
          </a:bodyPr>
          <a:lstStyle/>
          <a:p>
            <a:r>
              <a:rPr lang="sr-Latn-RS" sz="2400" b="1" u="sng" dirty="0"/>
              <a:t>Primer: </a:t>
            </a:r>
          </a:p>
          <a:p>
            <a:r>
              <a:rPr lang="sr-Latn-RS" sz="2400" dirty="0"/>
              <a:t>Klasa Programmer treba da nasledi klasu Person1 jer je svaki programer i osoba  , definisati objekat klase Programmer i pozvati klasu greet()</a:t>
            </a:r>
          </a:p>
          <a:p>
            <a:endParaRPr lang="sr-Latn-RS" sz="2400" dirty="0"/>
          </a:p>
          <a:p>
            <a:r>
              <a:rPr lang="sr-Latn-RS" sz="2400" dirty="0"/>
              <a:t>Vidimo u primeru da je pozvana metoda greet klase Person1 jer to znači da se metode naslednice  mogu koristiti </a:t>
            </a: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146" y="1905000"/>
            <a:ext cx="4603854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4419600" cy="4495800"/>
          </a:xfrm>
        </p:spPr>
        <p:txBody>
          <a:bodyPr>
            <a:normAutofit/>
          </a:bodyPr>
          <a:lstStyle/>
          <a:p>
            <a:r>
              <a:rPr lang="sr-Latn-RS" sz="2400" b="1" dirty="0"/>
              <a:t>Metode  u roditeljskoj klasi mogu da se overajduju </a:t>
            </a:r>
            <a:r>
              <a:rPr lang="sr-Latn-RS" sz="2400" dirty="0"/>
              <a:t>tj da se ista metoda napiše u klasi detetu i tada će ova metoda biti pozvana </a:t>
            </a:r>
          </a:p>
          <a:p>
            <a:pPr>
              <a:buNone/>
            </a:pPr>
            <a:endParaRPr lang="sr-Latn-RS" sz="2400" dirty="0"/>
          </a:p>
          <a:p>
            <a:pPr>
              <a:buNone/>
            </a:pPr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133600"/>
            <a:ext cx="4648200" cy="394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4876800" y="4267200"/>
            <a:ext cx="4267200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4343400" cy="44958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Super ključna reč</a:t>
            </a:r>
            <a:endParaRPr lang="sr-Latn-RS" sz="2400" u="sng" dirty="0"/>
          </a:p>
          <a:p>
            <a:pPr>
              <a:buNone/>
            </a:pPr>
            <a:endParaRPr lang="sr-Latn-RS" sz="2400" dirty="0"/>
          </a:p>
          <a:p>
            <a:r>
              <a:rPr lang="sr-Latn-RS" sz="2400" b="1" dirty="0"/>
              <a:t>Koristimo je ako hoćemo da pozovemo promenljivu ili metodu roditeljske klase </a:t>
            </a:r>
          </a:p>
          <a:p>
            <a:endParaRPr lang="sr-Latn-RS" sz="2400" b="1" dirty="0"/>
          </a:p>
          <a:p>
            <a:r>
              <a:rPr lang="sr-Latn-RS" sz="2400" dirty="0"/>
              <a:t>Super možemo da korisitmo  u konstruktoru da pozovemo roditeljski konstruktor</a:t>
            </a: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057400"/>
            <a:ext cx="4343400" cy="471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4953000" y="4724400"/>
            <a:ext cx="2209800" cy="9906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0" y="6350000"/>
            <a:ext cx="3352800" cy="3048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4958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Polimorfizam</a:t>
            </a:r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Ideja je da možemo da imamo više instanci od više klasa koje referišu da koristimo roditeljsku klasu</a:t>
            </a:r>
          </a:p>
          <a:p>
            <a:endParaRPr lang="sr-Latn-RS" sz="2400" dirty="0"/>
          </a:p>
          <a:p>
            <a:r>
              <a:rPr lang="sr-Latn-RS" sz="2400" dirty="0"/>
              <a:t>Npr:  </a:t>
            </a:r>
          </a:p>
          <a:p>
            <a:endParaRPr lang="sr-Latn-RS" sz="2400" dirty="0"/>
          </a:p>
          <a:p>
            <a:r>
              <a:rPr lang="sr-Latn-RS" sz="2400" dirty="0"/>
              <a:t>Vidimo da je aProgrammer tipa Programmer klase</a:t>
            </a:r>
          </a:p>
          <a:p>
            <a:endParaRPr lang="sr-Latn-RS" sz="2400" dirty="0"/>
          </a:p>
          <a:p>
            <a:r>
              <a:rPr lang="sr-Latn-RS" sz="2400" dirty="0"/>
              <a:t>Koristeći polimorfizam (poli – više ,morfizam – oblik) – više oblika možemo da aProgrammer bude drugog tipa Person</a:t>
            </a: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3863998"/>
            <a:ext cx="4599843" cy="86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648200"/>
          </a:xfrm>
        </p:spPr>
        <p:txBody>
          <a:bodyPr>
            <a:normAutofit/>
          </a:bodyPr>
          <a:lstStyle/>
          <a:p>
            <a:r>
              <a:rPr lang="sr-Latn-RS" sz="2400" dirty="0"/>
              <a:t>Npr: sada je aProgrammer tipa Person1 ali je i dalje instanca objekta Programmer što znači da će koris</a:t>
            </a:r>
            <a:r>
              <a:rPr lang="en-US" sz="2400" dirty="0"/>
              <a:t>t</a:t>
            </a:r>
            <a:r>
              <a:rPr lang="sr-Latn-RS" sz="2400" dirty="0"/>
              <a:t>iti metode  Programmer klase</a:t>
            </a: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48000"/>
            <a:ext cx="6019800" cy="48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581400"/>
            <a:ext cx="602703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 err="1"/>
              <a:t>Interfejsi</a:t>
            </a:r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definisanje</a:t>
            </a:r>
            <a:r>
              <a:rPr lang="en-US" sz="2400" dirty="0"/>
              <a:t> </a:t>
            </a:r>
            <a:r>
              <a:rPr lang="en-US" sz="2400" dirty="0" err="1"/>
              <a:t>interfejsa</a:t>
            </a:r>
            <a:r>
              <a:rPr lang="en-US" sz="2400" dirty="0"/>
              <a:t> </a:t>
            </a:r>
            <a:r>
              <a:rPr lang="en-US" sz="2400" dirty="0" err="1"/>
              <a:t>koristi</a:t>
            </a:r>
            <a:r>
              <a:rPr lang="en-US" sz="2400" dirty="0"/>
              <a:t> se </a:t>
            </a:r>
            <a:r>
              <a:rPr lang="en-US" sz="2400" dirty="0" err="1"/>
              <a:t>klju</a:t>
            </a:r>
            <a:r>
              <a:rPr lang="sr-Latn-RS" sz="2400" dirty="0"/>
              <a:t>čna reč </a:t>
            </a:r>
            <a:r>
              <a:rPr lang="sr-Latn-RS" sz="2400" dirty="0">
                <a:solidFill>
                  <a:srgbClr val="FF0000"/>
                </a:solidFill>
              </a:rPr>
              <a:t>interface </a:t>
            </a:r>
            <a:r>
              <a:rPr lang="sr-Latn-RS" sz="2400" dirty="0"/>
              <a:t>zatim sledi naziv interfejsa.</a:t>
            </a:r>
          </a:p>
          <a:p>
            <a:endParaRPr lang="sr-Latn-RS" sz="2400" dirty="0"/>
          </a:p>
          <a:p>
            <a:r>
              <a:rPr lang="sr-Latn-RS" sz="2400" dirty="0"/>
              <a:t>Uvek se piše početnim velikim slovom i dobra praksa dodati mu slovo I npr IPerson</a:t>
            </a:r>
          </a:p>
          <a:p>
            <a:endParaRPr lang="sr-Latn-RS" sz="2400" dirty="0"/>
          </a:p>
          <a:p>
            <a:r>
              <a:rPr lang="sr-Latn-RS" sz="2400" dirty="0"/>
              <a:t>Interfejsi sadrže dekleraciju atributa i metoda. </a:t>
            </a:r>
            <a:r>
              <a:rPr lang="sr-Latn-RS" sz="2400" u="sng" dirty="0"/>
              <a:t>Metode se ne implementiraju u interfejsu !</a:t>
            </a:r>
          </a:p>
          <a:p>
            <a:endParaRPr lang="sr-Latn-RS" sz="2400" u="sng" dirty="0"/>
          </a:p>
          <a:p>
            <a:r>
              <a:rPr lang="sr-Latn-RS" sz="2400" u="sng" dirty="0"/>
              <a:t>Metode se samo potpisuju sa svojim nazivom</a:t>
            </a:r>
          </a:p>
          <a:p>
            <a:endParaRPr lang="sr-Latn-RS" sz="2400" dirty="0"/>
          </a:p>
          <a:p>
            <a:r>
              <a:rPr lang="sr-Latn-RS" sz="2400" dirty="0"/>
              <a:t>Implementacija medode se vrši u klasi koja implementira interfejs</a:t>
            </a:r>
          </a:p>
          <a:p>
            <a:endParaRPr lang="sr-Latn-RS" sz="2400" dirty="0"/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648200"/>
          </a:xfrm>
        </p:spPr>
        <p:txBody>
          <a:bodyPr>
            <a:normAutofit lnSpcReduction="10000"/>
          </a:bodyPr>
          <a:lstStyle/>
          <a:p>
            <a:r>
              <a:rPr lang="sr-Latn-RS" sz="2400" b="1" u="sng" dirty="0"/>
              <a:t>Primer:</a:t>
            </a:r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r>
              <a:rPr lang="sr-Latn-RS" sz="2400" dirty="0"/>
              <a:t>Klasa koja implementira neki interfejs to radi sa ključnom rečju </a:t>
            </a:r>
            <a:r>
              <a:rPr lang="sr-Latn-RS" sz="2400" dirty="0">
                <a:solidFill>
                  <a:srgbClr val="FF0000"/>
                </a:solidFill>
              </a:rPr>
              <a:t>implements</a:t>
            </a:r>
          </a:p>
          <a:p>
            <a:endParaRPr lang="sr-Latn-RS" sz="2400" dirty="0">
              <a:solidFill>
                <a:srgbClr val="FF0000"/>
              </a:solidFill>
            </a:endParaRPr>
          </a:p>
          <a:p>
            <a:r>
              <a:rPr lang="sr-Latn-RS" sz="2400" dirty="0"/>
              <a:t>Svaka klasa koja implementira interfejs mora da implementira sve metode iz interfejsa.</a:t>
            </a:r>
          </a:p>
          <a:p>
            <a:endParaRPr lang="sr-Latn-RS" sz="2400" dirty="0"/>
          </a:p>
          <a:p>
            <a:r>
              <a:rPr lang="sr-Latn-RS" sz="2400" u="sng" dirty="0"/>
              <a:t>Interfejsi se ne mogu instancirati !</a:t>
            </a:r>
          </a:p>
          <a:p>
            <a:r>
              <a:rPr lang="en-US" sz="2400" u="sng" dirty="0"/>
              <a:t>https://toddmotto.com/classes-vs-interfaces-in-typescript</a:t>
            </a:r>
            <a:endParaRPr lang="sr-Latn-RS" sz="2400" u="sng" dirty="0"/>
          </a:p>
          <a:p>
            <a:endParaRPr lang="sr-Latn-RS" sz="2400" dirty="0"/>
          </a:p>
          <a:p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209800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sr-Latn-RS" dirty="0"/>
              <a:t>etoda je samo potpisana </a:t>
            </a:r>
          </a:p>
          <a:p>
            <a:r>
              <a:rPr lang="sr-Latn-RS" dirty="0"/>
              <a:t>ili deklarisana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8841695">
            <a:off x="5130948" y="2467442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2895600" cy="146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2463800" y="2616200"/>
            <a:ext cx="25146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21BA-6B70-4E0D-AC8A-543D5F17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4495800" cy="4745736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sr-Latn-RS" u="sng" dirty="0"/>
              <a:t>3. Treći problem</a:t>
            </a:r>
          </a:p>
          <a:p>
            <a:pPr marL="109728" indent="0">
              <a:buNone/>
            </a:pPr>
            <a:endParaRPr lang="sr-Latn-RS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Treći</a:t>
            </a:r>
            <a:r>
              <a:rPr lang="en-US" dirty="0"/>
              <a:t> problem je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objektima</a:t>
            </a:r>
            <a:r>
              <a:rPr lang="en-US" dirty="0"/>
              <a:t> je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menjati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, </a:t>
            </a:r>
            <a:r>
              <a:rPr lang="en-US" dirty="0" err="1"/>
              <a:t>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strukturirani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loosely</a:t>
            </a:r>
            <a:r>
              <a:rPr lang="sr-Latn-RS" dirty="0"/>
              <a:t>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strukturirani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templejti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u JS</a:t>
            </a:r>
            <a:r>
              <a:rPr lang="sr-Latn-RS" dirty="0"/>
              <a:t>.</a:t>
            </a:r>
            <a:endParaRPr lang="en-US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Mo</a:t>
            </a:r>
            <a:r>
              <a:rPr lang="sr-Latn-RS" dirty="0"/>
              <a:t>žemo da dodamo šta god želimo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3827" y="2895600"/>
            <a:ext cx="4760173" cy="3076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53983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648200"/>
          </a:xfrm>
        </p:spPr>
        <p:txBody>
          <a:bodyPr>
            <a:normAutofit/>
          </a:bodyPr>
          <a:lstStyle/>
          <a:p>
            <a:r>
              <a:rPr lang="sr-Latn-RS" sz="2400" dirty="0"/>
              <a:t>Interfejsi su virtualne strukture u TypeScriptu nema ih u JS kada se uradi transpajlovanje</a:t>
            </a:r>
          </a:p>
          <a:p>
            <a:r>
              <a:rPr lang="sr-Latn-RS" sz="2400" b="1" u="sng" dirty="0"/>
              <a:t>Primer :</a:t>
            </a:r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r>
              <a:rPr lang="sr-Latn-RS" sz="2400" b="1" u="sng" dirty="0"/>
              <a:t>Klasa može da implementira više interfejsa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19400"/>
            <a:ext cx="4343400" cy="295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C449-0A2D-4297-BA0C-4FEEC25B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981200"/>
            <a:ext cx="9144000" cy="4593336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Kako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TypeScript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funkcioniše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sr-Latn-RS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sr-Latn-RS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 JavaScript- u se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pojavljuje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problem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kompleksnosti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aplikacije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koristimo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zbog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browsera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koji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prepoznaje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JS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klijenta</a:t>
            </a:r>
            <a:r>
              <a:rPr lang="sr-Latn-R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sr-Latn-RS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Međutim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pojavom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kompajlera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omogućeno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puštanje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koda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bilo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kojoj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platformi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OS.</a:t>
            </a:r>
            <a:endParaRPr lang="sr-Latn-RS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sr-Latn-RS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Kod JS jedino bitno za browser jeste da se pošalje JS kod browseru</a:t>
            </a:r>
            <a:r>
              <a:rPr lang="sr-Latn-R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400" i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8404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14619</TotalTime>
  <Words>3223</Words>
  <Application>Microsoft Office PowerPoint</Application>
  <PresentationFormat>On-screen Show (4:3)</PresentationFormat>
  <Paragraphs>488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Georgia</vt:lpstr>
      <vt:lpstr>Trebuchet MS</vt:lpstr>
      <vt:lpstr>Wingdings 2</vt:lpstr>
      <vt:lpstr>Urban</vt:lpstr>
      <vt:lpstr>PowerPoint Presentation</vt:lpstr>
      <vt:lpstr>UVOD U TYPESCRIPT</vt:lpstr>
      <vt:lpstr>UVOD U TYPESCRIPT</vt:lpstr>
      <vt:lpstr>UVOD U TYPESCRIPT</vt:lpstr>
      <vt:lpstr>UVOD U TYPESCRIPT Lekcija 1 – Uvod i podešavanje okruženja</vt:lpstr>
      <vt:lpstr>PowerPoint Presentation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Nenad</dc:creator>
  <cp:lastModifiedBy>Danilo Mogin</cp:lastModifiedBy>
  <cp:revision>257</cp:revision>
  <dcterms:created xsi:type="dcterms:W3CDTF">2006-08-16T00:00:00Z</dcterms:created>
  <dcterms:modified xsi:type="dcterms:W3CDTF">2019-02-27T08:28:42Z</dcterms:modified>
</cp:coreProperties>
</file>