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76" r:id="rId2"/>
    <p:sldId id="577" r:id="rId3"/>
    <p:sldId id="643" r:id="rId4"/>
    <p:sldId id="578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579" r:id="rId16"/>
    <p:sldId id="580" r:id="rId17"/>
    <p:sldId id="644" r:id="rId18"/>
    <p:sldId id="645" r:id="rId19"/>
    <p:sldId id="646" r:id="rId20"/>
    <p:sldId id="581" r:id="rId21"/>
    <p:sldId id="462" r:id="rId22"/>
    <p:sldId id="463" r:id="rId23"/>
    <p:sldId id="464" r:id="rId24"/>
    <p:sldId id="465" r:id="rId25"/>
    <p:sldId id="466" r:id="rId26"/>
    <p:sldId id="467" r:id="rId27"/>
    <p:sldId id="582" r:id="rId28"/>
    <p:sldId id="583" r:id="rId29"/>
    <p:sldId id="471" r:id="rId30"/>
    <p:sldId id="472" r:id="rId31"/>
    <p:sldId id="474" r:id="rId32"/>
    <p:sldId id="475" r:id="rId33"/>
    <p:sldId id="476" r:id="rId34"/>
    <p:sldId id="477" r:id="rId35"/>
    <p:sldId id="4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C7B7-02A1-4E92-A5A5-1AC0CFB46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94A9D-D2E5-43BE-BF9C-24FFDA449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1A898-AE20-4880-B413-E0C00F2E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EE80-9785-492E-B4A1-4FCB666F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95E71-6269-433A-BABE-3EE3508C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D2D8-38DD-40D4-AF11-C24A4855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0E3DA-B22C-488B-A2C6-AF3C5291F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1FF9B-DA20-47AF-8729-453E818E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FA69D-6BA6-4D03-844D-254B60AD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B469-273A-4108-A5A3-4D7CC35D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5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0BBF9-F8D0-4ED6-A999-177A8E066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D0069-295E-4329-BE8F-B78E374E3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19D3-7830-4545-B551-488A68F4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D792F-84C6-4566-A7D4-3951327F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6A740-42DE-4CF1-8984-673471FE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7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AF4F-480E-482D-906F-BC015210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74AA-049A-4730-ACF8-8DC13678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6481E-CEA8-4341-95D2-87D92C16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0BE4-0DBB-4383-B2FF-38DB41C5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06A8-3DB6-4BF7-8AFD-199E098A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7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1CFA-576F-4077-BF63-AAF2C117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9B53A-7BCD-44BE-B63A-737DF781D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45E8-356C-4B6D-8510-0A667454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F4058-0B2C-4915-B503-946DA81A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34F61-C6DA-4F0C-AAFC-439A486F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1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9C80-73C9-48C0-98A8-33F26A1C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8B6D5-6652-45B8-955B-1970CE5BE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196A3-F6E4-4330-B9DA-1E9666D03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DCFD3-6734-4CA6-963D-821DA9E7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12/31/2018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C102A-9710-4CAA-AED5-0F962572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14C8C-02D8-4091-8FFB-39DC53C2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4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F366-D9D4-438F-9C65-1B4ECEDC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02289-253C-4B4E-AF5A-E150F5D2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47347-39B7-424A-A793-61F563835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3BAA6-4313-4AE1-8F63-063340095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DF5FF-D967-4B88-8E35-B8884CB8F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76A6D-4759-4DB9-934C-016F0C11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12/31/2018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312F4-B3B2-4B60-9FE1-219D8D8E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268DA-4A34-44A3-9E3C-316F53AF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6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EE00-16CD-456D-9B96-4B271EE0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A1594-1A6F-426B-AFF0-CA51F84D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12/31/2018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F64BA-F26A-46AD-8A71-8AED5875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CFD9B-DD2D-4542-80D6-05BF5A0E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7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8DF45-36E8-4A38-817B-B8542DD9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12/31/2018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32A7C-C089-49EC-8318-F7B6ADAA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C6B04-66DB-4965-B9F2-B9840AFB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8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B43D-EA13-4274-8162-9BF67583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6E166-E201-4054-AFBD-8A272EE7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B748E-C1E3-47A3-8D36-D2DBDADE4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F9E2C-7B51-496B-A0C1-B655EF5D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12/31/2018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41496-0387-42E1-98D0-4D3AB002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D3A57-6E77-4600-A00E-87456CB9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2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7EC0-08A9-43EE-B58A-B8BCC76D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A2701-43E3-4D94-AFE4-DB27731D9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1BF74-8EE9-41D2-A9E1-F119EDB19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498F-1D38-43D6-8A1E-4E658886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12/31/2018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077A5-8C70-4EE5-8CE5-247ECBAB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F239E-C10E-40AE-915C-CFE154FE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7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1FD0B-B9EE-4ABD-9CA4-EA4053F1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5A28A-498A-4CFE-947B-AB01280BD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707E2-072C-4268-9CBC-5B86BC5FB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32D0-3BD7-4A7D-9C78-4D9AD808234C}" type="datetimeFigureOut">
              <a:rPr lang="en-US" smtClean="0"/>
              <a:pPr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A243B-E708-4809-80C6-07D28C035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297E4-F436-4BF2-A3FC-3952E4B0A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r-Latn-RS" sz="2400" dirty="0">
                <a:latin typeface="Calibri" pitchFamily="34" charset="0"/>
              </a:rPr>
              <a:t>Niz</a:t>
            </a:r>
            <a:r>
              <a:rPr lang="en-US" sz="2400" dirty="0">
                <a:latin typeface="Calibri" pitchFamily="34" charset="0"/>
              </a:rPr>
              <a:t> u JS-u</a:t>
            </a:r>
            <a:r>
              <a:rPr lang="sr-Latn-RS" sz="2400" dirty="0">
                <a:latin typeface="Calibri" pitchFamily="34" charset="0"/>
              </a:rPr>
              <a:t> su specijalna vrsta objekata koji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slu</a:t>
            </a:r>
            <a:r>
              <a:rPr lang="sr-Latn-RS" sz="2400" dirty="0">
                <a:latin typeface="Calibri" pitchFamily="34" charset="0"/>
              </a:rPr>
              <a:t>že za čuvanje</a:t>
            </a:r>
          </a:p>
          <a:p>
            <a:pPr marL="0" indent="0">
              <a:buNone/>
            </a:pPr>
            <a:r>
              <a:rPr lang="sr-Latn-RS" sz="2400" dirty="0">
                <a:latin typeface="Calibri" pitchFamily="34" charset="0"/>
              </a:rPr>
              <a:t>podataka u redosledu .</a:t>
            </a:r>
            <a:r>
              <a:rPr lang="en-US" sz="2400" dirty="0">
                <a:latin typeface="Calibri" pitchFamily="34" charset="0"/>
              </a:rPr>
              <a:t> </a:t>
            </a:r>
            <a:endParaRPr lang="sr-Latn-RS" sz="2400" dirty="0">
              <a:latin typeface="Calibri" pitchFamily="34" charset="0"/>
            </a:endParaRPr>
          </a:p>
          <a:p>
            <a:pPr>
              <a:buNone/>
            </a:pPr>
            <a:r>
              <a:rPr lang="sr-Latn-RS" sz="2400" dirty="0">
                <a:latin typeface="Calibri" pitchFamily="34" charset="0"/>
              </a:rPr>
              <a:t>Postoje dve sintakse za deklarisanje niza :</a:t>
            </a:r>
          </a:p>
          <a:p>
            <a:pPr>
              <a:spcBef>
                <a:spcPts val="0"/>
              </a:spcBef>
              <a:buNone/>
            </a:pPr>
            <a:r>
              <a:rPr lang="sr-Latn-R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niz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Array(); </a:t>
            </a:r>
            <a:endParaRPr lang="sr-Latn-R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var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niz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[];</a:t>
            </a:r>
          </a:p>
          <a:p>
            <a:pPr>
              <a:buNone/>
            </a:pPr>
            <a:r>
              <a:rPr lang="sr-Latn-RS" sz="2400" dirty="0">
                <a:latin typeface="Calibri" pitchFamily="34" charset="0"/>
              </a:rPr>
              <a:t>Druga opcija se najčešće koristi.</a:t>
            </a:r>
          </a:p>
          <a:p>
            <a:pPr>
              <a:buNone/>
            </a:pPr>
            <a:r>
              <a:rPr lang="sr-Latn-RS" sz="2400" dirty="0">
                <a:latin typeface="Calibri" pitchFamily="34" charset="0"/>
              </a:rPr>
              <a:t>Možemo </a:t>
            </a:r>
            <a:r>
              <a:rPr lang="en-US" sz="2400" dirty="0" err="1">
                <a:latin typeface="Calibri" pitchFamily="34" charset="0"/>
              </a:rPr>
              <a:t>niz</a:t>
            </a:r>
            <a:r>
              <a:rPr lang="sr-Latn-RS" sz="2400" dirty="0">
                <a:latin typeface="Calibri" pitchFamily="34" charset="0"/>
              </a:rPr>
              <a:t> da inicijalizujemo na sledeći način</a:t>
            </a:r>
          </a:p>
          <a:p>
            <a:pPr>
              <a:buNone/>
            </a:pPr>
            <a:r>
              <a:rPr lang="sr-Latn-R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voce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[“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Jabuka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“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Kivi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“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Šljiva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"];</a:t>
            </a:r>
            <a:endParaRPr lang="sr-Latn-R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r-Latn-RS" sz="2400" dirty="0">
                <a:latin typeface="Calibri" pitchFamily="34" charset="0"/>
              </a:rPr>
              <a:t>Elementi niza su numerisani i počinju od 0.</a:t>
            </a:r>
          </a:p>
          <a:p>
            <a:pPr>
              <a:buNone/>
            </a:pPr>
            <a:r>
              <a:rPr lang="sr-Latn-RS" sz="2400" dirty="0">
                <a:latin typeface="Calibri" pitchFamily="34" charset="0"/>
              </a:rPr>
              <a:t>Elementu niza pristupamo unosom broja u uglastim zagradama:</a:t>
            </a:r>
          </a:p>
          <a:p>
            <a:pPr>
              <a:spcBef>
                <a:spcPts val="0"/>
              </a:spcBef>
              <a:buNone/>
            </a:pPr>
            <a:r>
              <a:rPr lang="sr-Latn-R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voce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[“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Jabuka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“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Kivi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“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Šljiva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"];</a:t>
            </a:r>
            <a:endParaRPr lang="sr-Latn-R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console.log(voce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[2]);</a:t>
            </a:r>
            <a:endParaRPr lang="en-US" sz="2000" dirty="0">
              <a:solidFill>
                <a:srgbClr val="FF0000"/>
              </a:solidFill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5836" y="76201"/>
            <a:ext cx="7886700" cy="1325563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br>
              <a:rPr dirty="0">
                <a:latin typeface="Calibri" pitchFamily="34" charset="0"/>
              </a:rPr>
            </a:br>
            <a:r>
              <a:rPr dirty="0">
                <a:latin typeface="Calibri" pitchFamily="34" charset="0"/>
              </a:rPr>
              <a:t>Rad </a:t>
            </a:r>
            <a:r>
              <a:rPr dirty="0" err="1">
                <a:latin typeface="Calibri" pitchFamily="34" charset="0"/>
              </a:rPr>
              <a:t>sa</a:t>
            </a:r>
            <a:r>
              <a:rPr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nizovima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C26773-BB02-47C9-9A32-16B1E5B1E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457201"/>
            <a:ext cx="7505700" cy="2295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1DD7C7-1A29-4B7E-B5EA-4516F8FD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6" y="3733801"/>
            <a:ext cx="3552825" cy="19907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41980C-45EA-4B26-A9E0-80DFB9949C63}"/>
              </a:ext>
            </a:extLst>
          </p:cNvPr>
          <p:cNvCxnSpPr/>
          <p:nvPr/>
        </p:nvCxnSpPr>
        <p:spPr>
          <a:xfrm>
            <a:off x="5943600" y="1371600"/>
            <a:ext cx="914400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AC3EE0-4FC8-4DD0-AF2B-325A241DD108}"/>
              </a:ext>
            </a:extLst>
          </p:cNvPr>
          <p:cNvSpPr txBox="1"/>
          <p:nvPr/>
        </p:nvSpPr>
        <p:spPr>
          <a:xfrm>
            <a:off x="2133600" y="4137603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prstClr val="black"/>
                </a:solidFill>
                <a:latin typeface="Calibri" panose="020F0502020204030204"/>
              </a:rPr>
              <a:t>Bez obzira što imamo samo dva elementa niza, ostalih 8 će biti undefined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6342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D3F08E-A850-4E93-ACB7-F8450FF16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228601"/>
            <a:ext cx="6886575" cy="1685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305530-5A29-44F7-86BC-B6F583529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607" y="2667000"/>
            <a:ext cx="3333750" cy="2419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186ECF-7C93-4DA0-B1EC-4DC786101E88}"/>
              </a:ext>
            </a:extLst>
          </p:cNvPr>
          <p:cNvSpPr txBox="1"/>
          <p:nvPr/>
        </p:nvSpPr>
        <p:spPr>
          <a:xfrm>
            <a:off x="1969008" y="3273552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prstClr val="black"/>
                </a:solidFill>
                <a:latin typeface="Calibri" panose="020F0502020204030204"/>
              </a:rPr>
              <a:t>Ostaće nam samo element Planes, Trains će nestati, na ovaj način sam isekla niz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3972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313C3B-4DAC-4E11-95A8-E6E08C80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533401"/>
            <a:ext cx="6581775" cy="1838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6A1338-7118-421A-8CB8-E475C89A3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1" y="3200400"/>
            <a:ext cx="3457575" cy="2152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1A39C5-7709-4384-8D09-63B1E305B86B}"/>
              </a:ext>
            </a:extLst>
          </p:cNvPr>
          <p:cNvSpPr txBox="1"/>
          <p:nvPr/>
        </p:nvSpPr>
        <p:spPr>
          <a:xfrm>
            <a:off x="2362201" y="355701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prstClr val="black"/>
                </a:solidFill>
                <a:latin typeface="Calibri" panose="020F0502020204030204"/>
              </a:rPr>
              <a:t>Cars će pregaziti Automobiles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9681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0E2413-D930-43FF-82DE-02563925B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52400"/>
            <a:ext cx="6800850" cy="2724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D936CB-A25B-4114-B5ED-D6A9E0030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944" y="3657601"/>
            <a:ext cx="32099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73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3222A9-F157-4B4A-BBFD-90C6CECDD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1"/>
            <a:ext cx="6629400" cy="1781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AFD6BD-943A-4B41-B1C5-98861495A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395538"/>
            <a:ext cx="4800600" cy="2066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D64255-DBD5-4D7F-B8D6-236023246439}"/>
              </a:ext>
            </a:extLst>
          </p:cNvPr>
          <p:cNvSpPr txBox="1"/>
          <p:nvPr/>
        </p:nvSpPr>
        <p:spPr>
          <a:xfrm>
            <a:off x="2133600" y="49530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Dobijemo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stringove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koji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su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odvojeni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zarezima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(bez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zagrada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477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952" y="14478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Redosled u </a:t>
            </a:r>
            <a:r>
              <a:rPr lang="en-US" sz="2400" dirty="0" err="1">
                <a:latin typeface="Calibri" pitchFamily="34" charset="0"/>
              </a:rPr>
              <a:t>nizovima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 je način slaganja elemenata u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nizu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 i u JS liste podržava dve funkcije:</a:t>
            </a:r>
          </a:p>
          <a:p>
            <a:pPr marL="0" indent="0">
              <a:buNone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1.)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push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/pop 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–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metode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koje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rade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sa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krajem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400" dirty="0">
                <a:latin typeface="Calibri" pitchFamily="34" charset="0"/>
              </a:rPr>
              <a:t>niza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 (push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dodaje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 element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na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kraj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niza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, pop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bri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še element sa kraj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a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400" dirty="0">
                <a:latin typeface="Calibri" pitchFamily="34" charset="0"/>
              </a:rPr>
              <a:t>niza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2.)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shift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/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unshift 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– metode koje rade sa početkom </a:t>
            </a:r>
            <a:r>
              <a:rPr lang="sr-Latn-RS" sz="2400" dirty="0">
                <a:latin typeface="Calibri" pitchFamily="34" charset="0"/>
              </a:rPr>
              <a:t>niza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(shift briše element sa početka </a:t>
            </a:r>
            <a:r>
              <a:rPr lang="sr-Latn-RS" sz="2400" dirty="0">
                <a:latin typeface="Calibri" pitchFamily="34" charset="0"/>
              </a:rPr>
              <a:t>niza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, unshift dodaje element na početak niza)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952" y="0"/>
            <a:ext cx="8229600" cy="1143000"/>
          </a:xfrm>
        </p:spPr>
        <p:txBody>
          <a:bodyPr>
            <a:normAutofit/>
          </a:bodyPr>
          <a:lstStyle/>
          <a:p>
            <a:r>
              <a:rPr sz="3200" dirty="0" err="1">
                <a:latin typeface="Calibri" pitchFamily="34" charset="0"/>
              </a:rPr>
              <a:t>Napredne</a:t>
            </a:r>
            <a:r>
              <a:rPr sz="3200" dirty="0">
                <a:latin typeface="Calibri" pitchFamily="34" charset="0"/>
              </a:rPr>
              <a:t> </a:t>
            </a:r>
            <a:r>
              <a:rPr sz="3200" dirty="0" err="1">
                <a:latin typeface="Calibri" pitchFamily="34" charset="0"/>
              </a:rPr>
              <a:t>tehnike</a:t>
            </a:r>
            <a:r>
              <a:rPr sz="3200" dirty="0">
                <a:latin typeface="Calibri" pitchFamily="34" charset="0"/>
              </a:rPr>
              <a:t> </a:t>
            </a:r>
            <a:r>
              <a:rPr sz="3200" dirty="0" err="1">
                <a:latin typeface="Calibri" pitchFamily="34" charset="0"/>
              </a:rPr>
              <a:t>JavaScripta</a:t>
            </a:r>
            <a:br>
              <a:rPr sz="3200" dirty="0">
                <a:latin typeface="Calibri" pitchFamily="34" charset="0"/>
              </a:rPr>
            </a:br>
            <a:r>
              <a:rPr sz="3200" dirty="0">
                <a:latin typeface="Calibri" pitchFamily="34" charset="0"/>
              </a:rPr>
              <a:t>Rad </a:t>
            </a:r>
            <a:r>
              <a:rPr sz="3200" dirty="0" err="1">
                <a:latin typeface="Calibri" pitchFamily="34" charset="0"/>
              </a:rPr>
              <a:t>sa</a:t>
            </a:r>
            <a:r>
              <a:rPr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nizovima</a:t>
            </a:r>
            <a:r>
              <a:rPr lang="sr-Latn-RS" sz="3200" dirty="0">
                <a:latin typeface="Calibri" pitchFamily="34" charset="0"/>
              </a:rPr>
              <a:t> - </a:t>
            </a:r>
            <a:r>
              <a:rPr lang="sr-Latn-RS" sz="3200" dirty="0">
                <a:latin typeface="Calibri" pitchFamily="34" charset="0"/>
                <a:cs typeface="Courier New" pitchFamily="49" charset="0"/>
              </a:rPr>
              <a:t>Metode za rad sa </a:t>
            </a:r>
            <a:r>
              <a:rPr lang="en-US" sz="3200" dirty="0" err="1">
                <a:latin typeface="Calibri" pitchFamily="34" charset="0"/>
              </a:rPr>
              <a:t>nizovima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345" y="4520184"/>
            <a:ext cx="6606467" cy="197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4568" y="1453896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Primeri – p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op</a:t>
            </a: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voce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[“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Jabuka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“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Narandža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“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Kruška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"]; </a:t>
            </a:r>
            <a:endParaRPr lang="sr-Latn-R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alert( 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voce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.pop() ); // 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uklanja se element Kruška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alert( 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voce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); // 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Jabuka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Narandža</a:t>
            </a:r>
          </a:p>
          <a:p>
            <a:pPr marL="0" indent="0">
              <a:spcBef>
                <a:spcPts val="0"/>
              </a:spcBef>
              <a:buNone/>
            </a:pPr>
            <a:endParaRPr lang="sr-Latn-R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400" dirty="0"/>
          </a:p>
          <a:p>
            <a:pPr marL="0" indent="0">
              <a:buNone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4568" y="0"/>
            <a:ext cx="8229600" cy="1143000"/>
          </a:xfrm>
        </p:spPr>
        <p:txBody>
          <a:bodyPr>
            <a:normAutofit/>
          </a:bodyPr>
          <a:lstStyle/>
          <a:p>
            <a:r>
              <a:rPr sz="3200" dirty="0" err="1">
                <a:latin typeface="Calibri" pitchFamily="34" charset="0"/>
              </a:rPr>
              <a:t>Napredne</a:t>
            </a:r>
            <a:r>
              <a:rPr sz="3200" dirty="0">
                <a:latin typeface="Calibri" pitchFamily="34" charset="0"/>
              </a:rPr>
              <a:t> </a:t>
            </a:r>
            <a:r>
              <a:rPr sz="3200" dirty="0" err="1">
                <a:latin typeface="Calibri" pitchFamily="34" charset="0"/>
              </a:rPr>
              <a:t>tehnike</a:t>
            </a:r>
            <a:r>
              <a:rPr sz="3200" dirty="0">
                <a:latin typeface="Calibri" pitchFamily="34" charset="0"/>
              </a:rPr>
              <a:t> </a:t>
            </a:r>
            <a:r>
              <a:rPr sz="3200" dirty="0" err="1">
                <a:latin typeface="Calibri" pitchFamily="34" charset="0"/>
              </a:rPr>
              <a:t>JavaScripta</a:t>
            </a:r>
            <a:br>
              <a:rPr sz="3200" dirty="0">
                <a:latin typeface="Calibri" pitchFamily="34" charset="0"/>
              </a:rPr>
            </a:br>
            <a:r>
              <a:rPr sz="3200" dirty="0">
                <a:latin typeface="Calibri" pitchFamily="34" charset="0"/>
              </a:rPr>
              <a:t>Rad </a:t>
            </a:r>
            <a:r>
              <a:rPr sz="3200" dirty="0" err="1">
                <a:latin typeface="Calibri" pitchFamily="34" charset="0"/>
              </a:rPr>
              <a:t>sa</a:t>
            </a:r>
            <a:r>
              <a:rPr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nizovima</a:t>
            </a:r>
            <a:r>
              <a:rPr lang="sr-Latn-RS" sz="3200" dirty="0">
                <a:latin typeface="Calibri" pitchFamily="34" charset="0"/>
              </a:rPr>
              <a:t>- </a:t>
            </a:r>
            <a:r>
              <a:rPr lang="sr-Latn-RS" sz="3200" dirty="0">
                <a:latin typeface="Calibri" pitchFamily="34" charset="0"/>
                <a:cs typeface="Courier New" pitchFamily="49" charset="0"/>
              </a:rPr>
              <a:t>Metode za rad sa </a:t>
            </a:r>
            <a:r>
              <a:rPr lang="en-US" sz="3200" dirty="0" err="1">
                <a:latin typeface="Calibri" pitchFamily="34" charset="0"/>
                <a:cs typeface="Courier New" pitchFamily="49" charset="0"/>
              </a:rPr>
              <a:t>nizovima</a:t>
            </a: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76F1-43DE-464C-BE1B-4EF8285D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" y="1090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Calibri" pitchFamily="34" charset="0"/>
              </a:rPr>
              <a:t>Napredne</a:t>
            </a:r>
            <a:r>
              <a:rPr lang="en-US" sz="3600" dirty="0">
                <a:latin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</a:rPr>
              <a:t>tehnike</a:t>
            </a:r>
            <a:r>
              <a:rPr lang="en-US" sz="3600" dirty="0">
                <a:latin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</a:rPr>
              <a:t>JavaScripta</a:t>
            </a:r>
            <a:br>
              <a:rPr lang="en-US" sz="3600" dirty="0">
                <a:latin typeface="Calibri" pitchFamily="34" charset="0"/>
              </a:rPr>
            </a:br>
            <a:r>
              <a:rPr lang="en-US" sz="3600" dirty="0">
                <a:latin typeface="Calibri" pitchFamily="34" charset="0"/>
              </a:rPr>
              <a:t>Rad </a:t>
            </a:r>
            <a:r>
              <a:rPr lang="en-US" sz="3600" dirty="0" err="1">
                <a:latin typeface="Calibri" pitchFamily="34" charset="0"/>
              </a:rPr>
              <a:t>sa</a:t>
            </a:r>
            <a:r>
              <a:rPr lang="en-US" sz="3600" dirty="0">
                <a:latin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</a:rPr>
              <a:t>nizovima</a:t>
            </a:r>
            <a:r>
              <a:rPr lang="en-US" sz="3600" dirty="0">
                <a:latin typeface="Calibri" pitchFamily="34" charset="0"/>
              </a:rPr>
              <a:t>- </a:t>
            </a:r>
            <a:r>
              <a:rPr lang="en-US" sz="3600" dirty="0" err="1">
                <a:latin typeface="Calibri" pitchFamily="34" charset="0"/>
                <a:cs typeface="Courier New" pitchFamily="49" charset="0"/>
              </a:rPr>
              <a:t>Metode</a:t>
            </a:r>
            <a:r>
              <a:rPr lang="en-US" sz="3600" dirty="0">
                <a:latin typeface="Calibri" pitchFamily="34" charset="0"/>
                <a:cs typeface="Courier New" pitchFamily="49" charset="0"/>
              </a:rPr>
              <a:t> za rad </a:t>
            </a:r>
            <a:r>
              <a:rPr lang="en-US" sz="3600" dirty="0" err="1">
                <a:latin typeface="Calibri" pitchFamily="34" charset="0"/>
                <a:cs typeface="Courier New" pitchFamily="49" charset="0"/>
              </a:rPr>
              <a:t>sa</a:t>
            </a:r>
            <a:r>
              <a:rPr lang="en-US" sz="36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3600" dirty="0" err="1">
                <a:latin typeface="Calibri" pitchFamily="34" charset="0"/>
                <a:cs typeface="Courier New" pitchFamily="49" charset="0"/>
              </a:rPr>
              <a:t>nizovima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C8DA-7D97-4BFD-8ACA-F5F7656A9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sz="2800" dirty="0">
                <a:latin typeface="Calibri" pitchFamily="34" charset="0"/>
                <a:cs typeface="Courier New" pitchFamily="49" charset="0"/>
              </a:rPr>
              <a:t>Primeri – p</a:t>
            </a:r>
            <a:r>
              <a:rPr lang="en-US" sz="2800" dirty="0" err="1">
                <a:latin typeface="Calibri" pitchFamily="34" charset="0"/>
                <a:cs typeface="Courier New" pitchFamily="49" charset="0"/>
              </a:rPr>
              <a:t>ush</a:t>
            </a:r>
            <a:endParaRPr lang="sr-Latn-RS" sz="28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8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voce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= [“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Jabuka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“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Narandža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"]; </a:t>
            </a:r>
            <a:endParaRPr lang="sr-Latn-R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voce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1.p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ush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“Kruška”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);//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dodajem element Kruška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alert( 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voce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1 ); // 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Jabuka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Narandža,Kruška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75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32D7-6DE7-4E38-BEA5-B5CA20D9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Calibri" pitchFamily="34" charset="0"/>
              </a:rPr>
              <a:t>Napredne</a:t>
            </a:r>
            <a:r>
              <a:rPr lang="en-US" sz="3600" dirty="0">
                <a:latin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</a:rPr>
              <a:t>tehnike</a:t>
            </a:r>
            <a:r>
              <a:rPr lang="en-US" sz="3600" dirty="0">
                <a:latin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</a:rPr>
              <a:t>JavaScripta</a:t>
            </a:r>
            <a:br>
              <a:rPr lang="en-US" sz="3600" dirty="0">
                <a:latin typeface="Calibri" pitchFamily="34" charset="0"/>
              </a:rPr>
            </a:br>
            <a:r>
              <a:rPr lang="en-US" sz="3600" dirty="0">
                <a:latin typeface="Calibri" pitchFamily="34" charset="0"/>
              </a:rPr>
              <a:t>Rad </a:t>
            </a:r>
            <a:r>
              <a:rPr lang="en-US" sz="3600" dirty="0" err="1">
                <a:latin typeface="Calibri" pitchFamily="34" charset="0"/>
              </a:rPr>
              <a:t>sa</a:t>
            </a:r>
            <a:r>
              <a:rPr lang="en-US" sz="3600" dirty="0">
                <a:latin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</a:rPr>
              <a:t>nizovima</a:t>
            </a:r>
            <a:r>
              <a:rPr lang="en-US" sz="3600" dirty="0">
                <a:latin typeface="Calibri" pitchFamily="34" charset="0"/>
              </a:rPr>
              <a:t>- </a:t>
            </a:r>
            <a:r>
              <a:rPr lang="en-US" sz="3600" dirty="0" err="1">
                <a:latin typeface="Calibri" pitchFamily="34" charset="0"/>
                <a:cs typeface="Courier New" pitchFamily="49" charset="0"/>
              </a:rPr>
              <a:t>Metode</a:t>
            </a:r>
            <a:r>
              <a:rPr lang="en-US" sz="3600" dirty="0">
                <a:latin typeface="Calibri" pitchFamily="34" charset="0"/>
                <a:cs typeface="Courier New" pitchFamily="49" charset="0"/>
              </a:rPr>
              <a:t> za rad </a:t>
            </a:r>
            <a:r>
              <a:rPr lang="en-US" sz="3600" dirty="0" err="1">
                <a:latin typeface="Calibri" pitchFamily="34" charset="0"/>
                <a:cs typeface="Courier New" pitchFamily="49" charset="0"/>
              </a:rPr>
              <a:t>sa</a:t>
            </a:r>
            <a:r>
              <a:rPr lang="en-US" sz="36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3600" dirty="0" err="1">
                <a:latin typeface="Calibri" pitchFamily="34" charset="0"/>
                <a:cs typeface="Courier New" pitchFamily="49" charset="0"/>
              </a:rPr>
              <a:t>nizovima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43E6D-DA78-437C-B42C-016E52D5E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sz="2800" dirty="0">
                <a:latin typeface="Calibri" pitchFamily="34" charset="0"/>
                <a:cs typeface="Courier New" pitchFamily="49" charset="0"/>
              </a:rPr>
              <a:t>Primeri – shift</a:t>
            </a:r>
          </a:p>
          <a:p>
            <a:pPr marL="0" indent="0">
              <a:buNone/>
            </a:pPr>
            <a:endParaRPr lang="sr-Latn-RS" sz="28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voce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 = [“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Jabuka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“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Narandža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“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Kruška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"]; </a:t>
            </a:r>
            <a:endParaRPr lang="sr-Latn-R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alert(voce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2.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shift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;//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uklanjam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element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po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četka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alert( 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voce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2 ); //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Narandža,Kruška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42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D4E3-2630-4042-BF46-66FB6BDC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24" y="0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latin typeface="Calibri" pitchFamily="34" charset="0"/>
              </a:rPr>
              <a:t>Napredne</a:t>
            </a:r>
            <a:r>
              <a:rPr lang="en-US" sz="3600" dirty="0">
                <a:latin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</a:rPr>
              <a:t>tehnike</a:t>
            </a:r>
            <a:r>
              <a:rPr lang="en-US" sz="3600" dirty="0">
                <a:latin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</a:rPr>
              <a:t>JavaScripta</a:t>
            </a:r>
            <a:br>
              <a:rPr lang="en-US" sz="3600" dirty="0">
                <a:latin typeface="Calibri" pitchFamily="34" charset="0"/>
              </a:rPr>
            </a:br>
            <a:r>
              <a:rPr lang="en-US" sz="3600" dirty="0">
                <a:latin typeface="Calibri" pitchFamily="34" charset="0"/>
              </a:rPr>
              <a:t>Rad </a:t>
            </a:r>
            <a:r>
              <a:rPr lang="en-US" sz="3600" dirty="0" err="1">
                <a:latin typeface="Calibri" pitchFamily="34" charset="0"/>
              </a:rPr>
              <a:t>sa</a:t>
            </a:r>
            <a:r>
              <a:rPr lang="en-US" sz="3600" dirty="0">
                <a:latin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</a:rPr>
              <a:t>nizovima</a:t>
            </a:r>
            <a:r>
              <a:rPr lang="en-US" sz="3600" dirty="0">
                <a:latin typeface="Calibri" pitchFamily="34" charset="0"/>
              </a:rPr>
              <a:t>- </a:t>
            </a:r>
            <a:r>
              <a:rPr lang="en-US" sz="3600" dirty="0" err="1">
                <a:latin typeface="Calibri" pitchFamily="34" charset="0"/>
                <a:cs typeface="Courier New" pitchFamily="49" charset="0"/>
              </a:rPr>
              <a:t>Metode</a:t>
            </a:r>
            <a:r>
              <a:rPr lang="en-US" sz="3600" dirty="0">
                <a:latin typeface="Calibri" pitchFamily="34" charset="0"/>
                <a:cs typeface="Courier New" pitchFamily="49" charset="0"/>
              </a:rPr>
              <a:t> za rad </a:t>
            </a:r>
            <a:r>
              <a:rPr lang="en-US" sz="3600" dirty="0" err="1">
                <a:latin typeface="Calibri" pitchFamily="34" charset="0"/>
                <a:cs typeface="Courier New" pitchFamily="49" charset="0"/>
              </a:rPr>
              <a:t>sa</a:t>
            </a:r>
            <a:r>
              <a:rPr lang="en-US" sz="36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3600" dirty="0" err="1">
                <a:latin typeface="Calibri" pitchFamily="34" charset="0"/>
                <a:cs typeface="Courier New" pitchFamily="49" charset="0"/>
              </a:rPr>
              <a:t>nizovima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8493-0AB0-417D-9AFA-B427F0BD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24" y="1931224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sr-Latn-RS" sz="2800" dirty="0">
                <a:latin typeface="Calibri" pitchFamily="34" charset="0"/>
                <a:cs typeface="Courier New" pitchFamily="49" charset="0"/>
              </a:rPr>
              <a:t>Primeri – unshift</a:t>
            </a:r>
          </a:p>
          <a:p>
            <a:pPr marL="0" indent="0">
              <a:buNone/>
            </a:pPr>
            <a:endParaRPr lang="sr-Latn-RS" sz="28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voce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 = [“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Jabuka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“];</a:t>
            </a:r>
            <a:endParaRPr lang="sr-Latn-R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alert( 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voce3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.unshift(</a:t>
            </a:r>
            <a:r>
              <a:rPr lang="sr-Cyrl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‘К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ruska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’) );//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dodajemo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po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četak liste Kruska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alert( 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voce3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); //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Kruska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Jabuka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0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6002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alibri" pitchFamily="34" charset="0"/>
              </a:rPr>
              <a:t>  Element u </a:t>
            </a:r>
            <a:r>
              <a:rPr lang="en-US" sz="2400" dirty="0" err="1">
                <a:latin typeface="Calibri" pitchFamily="34" charset="0"/>
              </a:rPr>
              <a:t>nizu</a:t>
            </a:r>
            <a:r>
              <a:rPr lang="en-US" sz="2400" dirty="0">
                <a:latin typeface="Calibri" pitchFamily="34" charset="0"/>
              </a:rPr>
              <a:t> mo</a:t>
            </a:r>
            <a:r>
              <a:rPr lang="sr-Latn-RS" sz="2400" dirty="0">
                <a:latin typeface="Calibri" pitchFamily="34" charset="0"/>
              </a:rPr>
              <a:t>žemo da promenimo navodeći broj indeksa elementa i dodeljivanjem nove vrednosti za taj element.</a:t>
            </a:r>
          </a:p>
          <a:p>
            <a:pPr>
              <a:buNone/>
            </a:pPr>
            <a:r>
              <a:rPr lang="sr-Latn-RS" sz="2000" dirty="0">
                <a:solidFill>
                  <a:srgbClr val="FF0000"/>
                </a:solidFill>
              </a:rPr>
              <a:t>	voce</a:t>
            </a:r>
            <a:r>
              <a:rPr lang="en-US" sz="2000" dirty="0">
                <a:solidFill>
                  <a:srgbClr val="FF0000"/>
                </a:solidFill>
              </a:rPr>
              <a:t>[2] = ‘</a:t>
            </a:r>
            <a:r>
              <a:rPr lang="sr-Latn-RS" sz="2000" dirty="0">
                <a:solidFill>
                  <a:srgbClr val="FF0000"/>
                </a:solidFill>
              </a:rPr>
              <a:t>Kruška</a:t>
            </a:r>
            <a:r>
              <a:rPr lang="en-US" sz="2000" dirty="0">
                <a:solidFill>
                  <a:srgbClr val="FF0000"/>
                </a:solidFill>
              </a:rPr>
              <a:t>'; </a:t>
            </a:r>
            <a:endParaRPr lang="sr-Latn-RS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sr-Latn-RS" sz="2000" dirty="0">
                <a:solidFill>
                  <a:srgbClr val="FF0000"/>
                </a:solidFill>
              </a:rPr>
              <a:t>    </a:t>
            </a:r>
            <a:r>
              <a:rPr lang="en-US" sz="2000" dirty="0">
                <a:solidFill>
                  <a:srgbClr val="FF0000"/>
                </a:solidFill>
              </a:rPr>
              <a:t>// </a:t>
            </a:r>
            <a:r>
              <a:rPr lang="sr-Latn-RS" sz="2000" dirty="0">
                <a:solidFill>
                  <a:srgbClr val="FF0000"/>
                </a:solidFill>
              </a:rPr>
              <a:t>sada je niz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[“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Jabuka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",“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Kivi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",“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Kruška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"];</a:t>
            </a:r>
            <a:endParaRPr lang="sr-Latn-R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alibri" pitchFamily="34" charset="0"/>
              </a:rPr>
              <a:t>  </a:t>
            </a:r>
            <a:r>
              <a:rPr lang="sr-Latn-RS" sz="2400" dirty="0">
                <a:latin typeface="Calibri" pitchFamily="34" charset="0"/>
              </a:rPr>
              <a:t>Pošto su nizovi automatski proširivi u JS-u možemo dodavati neograničen broj elemenata.</a:t>
            </a:r>
          </a:p>
          <a:p>
            <a:pPr>
              <a:buNone/>
            </a:pPr>
            <a:r>
              <a:rPr lang="sr-Latn-R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voce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[3] = ‘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Limun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'; </a:t>
            </a:r>
            <a:r>
              <a:rPr lang="en-US" sz="2000" dirty="0">
                <a:solidFill>
                  <a:srgbClr val="FF0000"/>
                </a:solidFill>
              </a:rPr>
              <a:t>// </a:t>
            </a:r>
            <a:r>
              <a:rPr lang="sr-Latn-RS" sz="2000" dirty="0">
                <a:solidFill>
                  <a:srgbClr val="FF0000"/>
                </a:solidFill>
              </a:rPr>
              <a:t>sada je niz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[“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Jabuka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",“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Kivi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",“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Kruška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,”Limun”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00" y="76200"/>
            <a:ext cx="8229600" cy="1143000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br>
              <a:rPr dirty="0">
                <a:latin typeface="Calibri" pitchFamily="34" charset="0"/>
              </a:rPr>
            </a:br>
            <a:r>
              <a:rPr dirty="0">
                <a:latin typeface="Calibri" pitchFamily="34" charset="0"/>
              </a:rPr>
              <a:t>Rad </a:t>
            </a:r>
            <a:r>
              <a:rPr dirty="0" err="1">
                <a:latin typeface="Calibri" pitchFamily="34" charset="0"/>
              </a:rPr>
              <a:t>sa</a:t>
            </a:r>
            <a:r>
              <a:rPr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nizovima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088" y="1344168"/>
            <a:ext cx="8229600" cy="54864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Performanse :</a:t>
            </a:r>
          </a:p>
          <a:p>
            <a:pPr marL="0" indent="0">
              <a:buNone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Push i pop su brže od shift i unshift. Znači brže je dodavanje na kraj </a:t>
            </a:r>
            <a:r>
              <a:rPr lang="sr-Latn-RS" sz="2400" dirty="0">
                <a:latin typeface="Calibri" pitchFamily="34" charset="0"/>
              </a:rPr>
              <a:t>niza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 jer kod brisanja elementa na poziciji 0 se radi pomeranje celog niza u levo, brisanje elementa i ažuriranje length propertija.</a:t>
            </a:r>
          </a:p>
          <a:p>
            <a:pPr marL="0" indent="0">
              <a:buNone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400" dirty="0"/>
          </a:p>
          <a:p>
            <a:pPr marL="0" indent="0">
              <a:buNone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088" y="27432"/>
            <a:ext cx="8229600" cy="990600"/>
          </a:xfrm>
        </p:spPr>
        <p:txBody>
          <a:bodyPr>
            <a:normAutofit/>
          </a:bodyPr>
          <a:lstStyle/>
          <a:p>
            <a:r>
              <a:rPr sz="3200" dirty="0" err="1">
                <a:latin typeface="Calibri" pitchFamily="34" charset="0"/>
              </a:rPr>
              <a:t>Napredne</a:t>
            </a:r>
            <a:r>
              <a:rPr sz="3200" dirty="0">
                <a:latin typeface="Calibri" pitchFamily="34" charset="0"/>
              </a:rPr>
              <a:t> </a:t>
            </a:r>
            <a:r>
              <a:rPr sz="3200" dirty="0" err="1">
                <a:latin typeface="Calibri" pitchFamily="34" charset="0"/>
              </a:rPr>
              <a:t>tehnike</a:t>
            </a:r>
            <a:r>
              <a:rPr sz="3200" dirty="0">
                <a:latin typeface="Calibri" pitchFamily="34" charset="0"/>
              </a:rPr>
              <a:t> </a:t>
            </a:r>
            <a:r>
              <a:rPr sz="3200" dirty="0" err="1">
                <a:latin typeface="Calibri" pitchFamily="34" charset="0"/>
              </a:rPr>
              <a:t>JavaScripta</a:t>
            </a:r>
            <a:br>
              <a:rPr sz="3200" dirty="0">
                <a:latin typeface="Calibri" pitchFamily="34" charset="0"/>
              </a:rPr>
            </a:br>
            <a:r>
              <a:rPr sz="3200" dirty="0">
                <a:latin typeface="Calibri" pitchFamily="34" charset="0"/>
              </a:rPr>
              <a:t>Rad </a:t>
            </a:r>
            <a:r>
              <a:rPr sz="3200" dirty="0" err="1">
                <a:latin typeface="Calibri" pitchFamily="34" charset="0"/>
              </a:rPr>
              <a:t>sa</a:t>
            </a:r>
            <a:r>
              <a:rPr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nizovima</a:t>
            </a:r>
            <a:r>
              <a:rPr lang="sr-Latn-RS" sz="3200" dirty="0">
                <a:latin typeface="Calibri" pitchFamily="34" charset="0"/>
              </a:rPr>
              <a:t> - </a:t>
            </a:r>
            <a:r>
              <a:rPr lang="sr-Latn-RS" sz="3200" dirty="0">
                <a:latin typeface="Calibri" pitchFamily="34" charset="0"/>
                <a:cs typeface="Courier New" pitchFamily="49" charset="0"/>
              </a:rPr>
              <a:t>Metode za rad sa </a:t>
            </a:r>
            <a:r>
              <a:rPr lang="en-US" sz="3200" dirty="0" err="1">
                <a:latin typeface="Calibri" pitchFamily="34" charset="0"/>
                <a:cs typeface="Courier New" pitchFamily="49" charset="0"/>
              </a:rPr>
              <a:t>nizovima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0512" y="4754880"/>
            <a:ext cx="4495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0C8160-2F30-4E84-AA28-175B66DBB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228601"/>
            <a:ext cx="6219825" cy="2238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18E75F-29E1-4610-B109-62AC8342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75" y="2895601"/>
            <a:ext cx="3867150" cy="2295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73346B-9D26-4003-871F-85771B7BF6B8}"/>
              </a:ext>
            </a:extLst>
          </p:cNvPr>
          <p:cNvSpPr txBox="1"/>
          <p:nvPr/>
        </p:nvSpPr>
        <p:spPr>
          <a:xfrm>
            <a:off x="2514600" y="56388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prstClr val="black"/>
                </a:solidFill>
                <a:latin typeface="Calibri" panose="020F0502020204030204"/>
              </a:rPr>
              <a:t>Možemo dodavati i više elemenata u okviru push metode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6F0EB8-F920-4CC4-B9FD-D705A90C2FAA}"/>
              </a:ext>
            </a:extLst>
          </p:cNvPr>
          <p:cNvCxnSpPr>
            <a:cxnSpLocks/>
          </p:cNvCxnSpPr>
          <p:nvPr/>
        </p:nvCxnSpPr>
        <p:spPr>
          <a:xfrm flipH="1" flipV="1">
            <a:off x="5038344" y="1554480"/>
            <a:ext cx="67056" cy="423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088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515C7C-F36D-44B4-8223-44325F97C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04801"/>
            <a:ext cx="5905500" cy="2409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B9EB69-9706-4834-844D-6BB9E8147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3410528"/>
            <a:ext cx="3943350" cy="1971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DD10E8-2184-4CB2-B144-95234C94093F}"/>
              </a:ext>
            </a:extLst>
          </p:cNvPr>
          <p:cNvSpPr txBox="1"/>
          <p:nvPr/>
        </p:nvSpPr>
        <p:spPr>
          <a:xfrm>
            <a:off x="2667000" y="57150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prstClr val="black"/>
                </a:solidFill>
                <a:latin typeface="Calibri" panose="020F0502020204030204"/>
              </a:rPr>
              <a:t>Pop metoda vraća vrednost uklonjenog elementa sa kraja niza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061557-AE2C-4C42-8D50-EBB888B37459}"/>
              </a:ext>
            </a:extLst>
          </p:cNvPr>
          <p:cNvCxnSpPr/>
          <p:nvPr/>
        </p:nvCxnSpPr>
        <p:spPr>
          <a:xfrm flipH="1" flipV="1">
            <a:off x="5105400" y="1600200"/>
            <a:ext cx="2628900" cy="426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534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95D71D-CB8B-4FAB-8575-D6C5F1489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228600"/>
            <a:ext cx="6257925" cy="3067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209A8B-4BAC-44F9-BD6D-071FB353E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3733800"/>
            <a:ext cx="3467100" cy="1962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D9CB39-FDDC-4FF2-A4B3-84B28FF408DF}"/>
              </a:ext>
            </a:extLst>
          </p:cNvPr>
          <p:cNvSpPr txBox="1"/>
          <p:nvPr/>
        </p:nvSpPr>
        <p:spPr>
          <a:xfrm>
            <a:off x="1676400" y="5943601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prstClr val="black"/>
                </a:solidFill>
                <a:latin typeface="Calibri" panose="020F0502020204030204"/>
              </a:rPr>
              <a:t>Dodajemo 5,2,4 u niz, zatim uklanjamo poslenji element a to je 4, na kraju nam je dužina niza 2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83277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D03659-4AC3-401D-BEC6-5F3114635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304800"/>
            <a:ext cx="6715125" cy="2571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72ADCA-D945-4D03-A29B-7394DE5C5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3276601"/>
            <a:ext cx="4076700" cy="2314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36325F-FF32-4752-A0A3-6610E9965BF4}"/>
              </a:ext>
            </a:extLst>
          </p:cNvPr>
          <p:cNvSpPr txBox="1"/>
          <p:nvPr/>
        </p:nvSpPr>
        <p:spPr>
          <a:xfrm>
            <a:off x="1714500" y="590686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prstClr val="black"/>
                </a:solidFill>
                <a:latin typeface="Calibri" panose="020F0502020204030204"/>
              </a:rPr>
              <a:t>Shift metoda, vraća vrednost uklonjenog elementa sa početka niza, kao i pop koji vraća vrednost uklonjenog elementa sa kraja niza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00938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EF5872-A55B-4C5C-A8D5-765D75308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152400"/>
            <a:ext cx="6734175" cy="289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7A4FE6-7E5A-4FF6-8A59-6427F5444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5" y="3200401"/>
            <a:ext cx="3390900" cy="2447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3ABB9E-77EF-45F0-B1B4-69FBF2CCBBCC}"/>
              </a:ext>
            </a:extLst>
          </p:cNvPr>
          <p:cNvSpPr txBox="1"/>
          <p:nvPr/>
        </p:nvSpPr>
        <p:spPr>
          <a:xfrm>
            <a:off x="1802245" y="60198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prstClr val="black"/>
                </a:solidFill>
                <a:latin typeface="Calibri" panose="020F0502020204030204"/>
              </a:rPr>
              <a:t>Ovde ispisuje duzinu niza nakon brisanja elementa sa početka niza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80948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C3FDDD-AC02-42BF-BFF3-1DE383D62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6200"/>
            <a:ext cx="6591300" cy="335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D8195E-16FA-435C-B8BC-76AB72CD7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581401"/>
            <a:ext cx="3086100" cy="275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1D4BFD-1F1D-480B-A381-85FD988FACC3}"/>
              </a:ext>
            </a:extLst>
          </p:cNvPr>
          <p:cNvSpPr txBox="1"/>
          <p:nvPr/>
        </p:nvSpPr>
        <p:spPr>
          <a:xfrm>
            <a:off x="1828800" y="6334125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prstClr val="black"/>
                </a:solidFill>
                <a:latin typeface="Calibri" panose="020F0502020204030204"/>
              </a:rPr>
              <a:t>Unshift i push vraćaju dužinu niza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64B0F2-F0CF-45CC-82F7-A7FE85C3316A}"/>
              </a:ext>
            </a:extLst>
          </p:cNvPr>
          <p:cNvCxnSpPr>
            <a:stCxn id="5" idx="0"/>
          </p:cNvCxnSpPr>
          <p:nvPr/>
        </p:nvCxnSpPr>
        <p:spPr>
          <a:xfrm flipV="1">
            <a:off x="4381500" y="5334001"/>
            <a:ext cx="1333500" cy="100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69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8264" y="1527048"/>
            <a:ext cx="82296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Iteriranje kroz nizove :</a:t>
            </a:r>
          </a:p>
          <a:p>
            <a:pPr marL="0" indent="0">
              <a:buNone/>
            </a:pP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niz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[“</a:t>
            </a: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Jabuka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“</a:t>
            </a: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Kruška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“</a:t>
            </a: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Limun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"]; </a:t>
            </a:r>
            <a:endParaRPr lang="sr-Latn-R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alibri" pitchFamily="34" charset="0"/>
              </a:rPr>
              <a:t>1.Način – klasična for petlja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niz.length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++) { </a:t>
            </a:r>
            <a:endParaRPr lang="sr-Latn-R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niz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); </a:t>
            </a:r>
            <a:endParaRPr lang="sr-Latn-R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sr-Latn-R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alibri" pitchFamily="34" charset="0"/>
              </a:rPr>
              <a:t>2.Način – for .. of petlja, u promenjivoj x će biti jabuka, kruška, limun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of</a:t>
            </a: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niz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 </a:t>
            </a:r>
            <a:endParaRPr lang="sr-Latn-R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alert( </a:t>
            </a: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); </a:t>
            </a:r>
            <a:endParaRPr lang="sr-Latn-R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sr-Latn-R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3.Način  -  for .. In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- on u key 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čuva indeks niza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key in</a:t>
            </a: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niz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 </a:t>
            </a:r>
            <a:endParaRPr lang="sr-Latn-R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niz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[key] ); //</a:t>
            </a: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Jabuka,Kruška,Limun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sr-Latn-R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400" dirty="0"/>
          </a:p>
          <a:p>
            <a:pPr marL="0" indent="0">
              <a:buNone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4256" y="73152"/>
            <a:ext cx="8229600" cy="990600"/>
          </a:xfrm>
        </p:spPr>
        <p:txBody>
          <a:bodyPr>
            <a:normAutofit/>
          </a:bodyPr>
          <a:lstStyle/>
          <a:p>
            <a:r>
              <a:rPr sz="3200" dirty="0" err="1">
                <a:latin typeface="Calibri" pitchFamily="34" charset="0"/>
              </a:rPr>
              <a:t>Napredne</a:t>
            </a:r>
            <a:r>
              <a:rPr sz="3200" dirty="0">
                <a:latin typeface="Calibri" pitchFamily="34" charset="0"/>
              </a:rPr>
              <a:t> </a:t>
            </a:r>
            <a:r>
              <a:rPr sz="3200" dirty="0" err="1">
                <a:latin typeface="Calibri" pitchFamily="34" charset="0"/>
              </a:rPr>
              <a:t>tehnike</a:t>
            </a:r>
            <a:r>
              <a:rPr sz="3200" dirty="0">
                <a:latin typeface="Calibri" pitchFamily="34" charset="0"/>
              </a:rPr>
              <a:t> </a:t>
            </a:r>
            <a:r>
              <a:rPr sz="3200" dirty="0" err="1">
                <a:latin typeface="Calibri" pitchFamily="34" charset="0"/>
              </a:rPr>
              <a:t>JavaScripta</a:t>
            </a:r>
            <a:br>
              <a:rPr sz="3200" dirty="0">
                <a:latin typeface="Calibri" pitchFamily="34" charset="0"/>
              </a:rPr>
            </a:br>
            <a:r>
              <a:rPr sz="3200" dirty="0">
                <a:latin typeface="Calibri" pitchFamily="34" charset="0"/>
              </a:rPr>
              <a:t>Rad </a:t>
            </a:r>
            <a:r>
              <a:rPr sz="3200" dirty="0" err="1">
                <a:latin typeface="Calibri" pitchFamily="34" charset="0"/>
              </a:rPr>
              <a:t>sa</a:t>
            </a:r>
            <a:r>
              <a:rPr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nizovima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sr-Latn-RS" sz="3200" dirty="0">
                <a:latin typeface="Calibri" pitchFamily="34" charset="0"/>
              </a:rPr>
              <a:t>- </a:t>
            </a:r>
            <a:r>
              <a:rPr lang="sr-Latn-RS" sz="3200" dirty="0">
                <a:latin typeface="Calibri" pitchFamily="34" charset="0"/>
                <a:cs typeface="Courier New" pitchFamily="49" charset="0"/>
              </a:rPr>
              <a:t>Metode za rad sa </a:t>
            </a:r>
            <a:r>
              <a:rPr lang="en-US" sz="3200" dirty="0" err="1">
                <a:latin typeface="Calibri" pitchFamily="34" charset="0"/>
                <a:cs typeface="Courier New" pitchFamily="49" charset="0"/>
              </a:rPr>
              <a:t>nizovima</a:t>
            </a: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8432" y="1447800"/>
            <a:ext cx="9942576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   -Obratiti pažnju na sledeće metode:</a:t>
            </a:r>
          </a:p>
          <a:p>
            <a:pPr marL="0" indent="0">
              <a:buNone/>
            </a:pPr>
            <a:r>
              <a:rPr lang="sr-Latn-RS" sz="2400" i="1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   -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splice(start,broj,elementi) –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brisanje od pozicije i ubacivanje elemenata u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niz</a:t>
            </a:r>
            <a:endParaRPr lang="sr-Latn-RS" sz="22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2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- splice(start,broj) –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samo brisanje elemenata niza</a:t>
            </a:r>
          </a:p>
          <a:p>
            <a:pPr marL="0" indent="0">
              <a:buNone/>
            </a:pPr>
            <a:r>
              <a:rPr lang="sr-Latn-RS" sz="22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- splice(start,0,elementi) –</a:t>
            </a:r>
            <a:r>
              <a:rPr lang="sr-Latn-RS" sz="22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ubacivanje elemenata u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niz</a:t>
            </a:r>
            <a:endParaRPr lang="sr-Latn-RS" sz="22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2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- length –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vraća dužinu niza</a:t>
            </a: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   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- slice(start,kraj) –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izvlačimo podniz od pozicije start do pozicije kraj zadatim </a:t>
            </a: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		   </a:t>
            </a:r>
            <a:endParaRPr lang="sr-Latn-RS" sz="2400" i="1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400" dirty="0"/>
          </a:p>
          <a:p>
            <a:pPr marL="0" indent="0">
              <a:buNone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73152"/>
            <a:ext cx="8229600" cy="990600"/>
          </a:xfrm>
        </p:spPr>
        <p:txBody>
          <a:bodyPr>
            <a:normAutofit/>
          </a:bodyPr>
          <a:lstStyle/>
          <a:p>
            <a:r>
              <a:rPr sz="3200" dirty="0" err="1">
                <a:latin typeface="Calibri" pitchFamily="34" charset="0"/>
              </a:rPr>
              <a:t>Napredne</a:t>
            </a:r>
            <a:r>
              <a:rPr sz="3200" dirty="0">
                <a:latin typeface="Calibri" pitchFamily="34" charset="0"/>
              </a:rPr>
              <a:t> </a:t>
            </a:r>
            <a:r>
              <a:rPr sz="3200" dirty="0" err="1">
                <a:latin typeface="Calibri" pitchFamily="34" charset="0"/>
              </a:rPr>
              <a:t>tehnike</a:t>
            </a:r>
            <a:r>
              <a:rPr sz="3200" dirty="0">
                <a:latin typeface="Calibri" pitchFamily="34" charset="0"/>
              </a:rPr>
              <a:t> </a:t>
            </a:r>
            <a:r>
              <a:rPr sz="3200" dirty="0" err="1">
                <a:latin typeface="Calibri" pitchFamily="34" charset="0"/>
              </a:rPr>
              <a:t>JavaScripta</a:t>
            </a:r>
            <a:br>
              <a:rPr sz="3200" dirty="0">
                <a:latin typeface="Calibri" pitchFamily="34" charset="0"/>
              </a:rPr>
            </a:br>
            <a:r>
              <a:rPr sz="3200" dirty="0">
                <a:latin typeface="Calibri" pitchFamily="34" charset="0"/>
              </a:rPr>
              <a:t>Rad </a:t>
            </a:r>
            <a:r>
              <a:rPr sz="3200" dirty="0" err="1">
                <a:latin typeface="Calibri" pitchFamily="34" charset="0"/>
              </a:rPr>
              <a:t>sa</a:t>
            </a:r>
            <a:r>
              <a:rPr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nizovima</a:t>
            </a:r>
            <a:r>
              <a:rPr lang="sr-Latn-RS" sz="3200" dirty="0">
                <a:latin typeface="Calibri" pitchFamily="34" charset="0"/>
              </a:rPr>
              <a:t> - </a:t>
            </a:r>
            <a:r>
              <a:rPr lang="sr-Latn-RS" sz="3200" dirty="0">
                <a:latin typeface="Calibri" pitchFamily="34" charset="0"/>
                <a:cs typeface="Courier New" pitchFamily="49" charset="0"/>
              </a:rPr>
              <a:t>Metode za rad sa </a:t>
            </a:r>
            <a:r>
              <a:rPr lang="en-US" sz="3200" dirty="0" err="1">
                <a:latin typeface="Calibri" pitchFamily="34" charset="0"/>
                <a:cs typeface="Courier New" pitchFamily="49" charset="0"/>
              </a:rPr>
              <a:t>nizovima</a:t>
            </a: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07F017-9EC6-4FE6-977B-5F7F25F7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0"/>
            <a:ext cx="6810375" cy="2038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DE78B3-E4F8-4606-8360-69BF18E0E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62" y="2447925"/>
            <a:ext cx="4543425" cy="1962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C81CFF-3BD4-4970-B069-EB240AF3F28C}"/>
              </a:ext>
            </a:extLst>
          </p:cNvPr>
          <p:cNvSpPr txBox="1"/>
          <p:nvPr/>
        </p:nvSpPr>
        <p:spPr>
          <a:xfrm>
            <a:off x="1685544" y="5126737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lang="sr-Latn-RS" dirty="0">
                <a:solidFill>
                  <a:prstClr val="black"/>
                </a:solidFill>
                <a:latin typeface="Calibri" panose="020F0502020204030204"/>
              </a:rPr>
              <a:t>lice seče od zadate pozicije do kraja niza ako ima samo jedan parametar, u ovom slučaju 3 i 4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728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Calibri" pitchFamily="34" charset="0"/>
              </a:rPr>
              <a:t>Napredne tehnike JavaScripta</a:t>
            </a:r>
            <a:br>
              <a:rPr lang="sv-SE" dirty="0">
                <a:latin typeface="Calibri" pitchFamily="34" charset="0"/>
              </a:rPr>
            </a:br>
            <a:r>
              <a:rPr lang="sv-SE" dirty="0">
                <a:latin typeface="Calibri" pitchFamily="34" charset="0"/>
              </a:rPr>
              <a:t>Rad sa nizovima</a:t>
            </a:r>
            <a:endParaRPr lang="sr-Latn-R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9112"/>
            <a:ext cx="843915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voce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[3] = ‘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Limun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'; </a:t>
            </a:r>
            <a:r>
              <a:rPr lang="en-US" sz="2400" dirty="0">
                <a:solidFill>
                  <a:srgbClr val="FF0000"/>
                </a:solidFill>
              </a:rPr>
              <a:t>// </a:t>
            </a:r>
            <a:r>
              <a:rPr lang="sr-Latn-RS" sz="2400" dirty="0">
                <a:solidFill>
                  <a:srgbClr val="FF0000"/>
                </a:solidFill>
              </a:rPr>
              <a:t>sada je niz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[“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Jabuka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",“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Kivi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",“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Kruška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sr-Latn-R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,”Limun”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cs typeface="Courier New" pitchFamily="49" charset="0"/>
            </a:endParaRPr>
          </a:p>
          <a:p>
            <a:pPr>
              <a:buNone/>
            </a:pPr>
            <a:r>
              <a:rPr lang="sr-Latn-RS" sz="2400" dirty="0">
                <a:cs typeface="Courier New" pitchFamily="49" charset="0"/>
              </a:rPr>
              <a:t>Broj elemenata u </a:t>
            </a:r>
            <a:r>
              <a:rPr lang="en-US" sz="2400" dirty="0" err="1"/>
              <a:t>nizu</a:t>
            </a:r>
            <a:r>
              <a:rPr lang="sr-Latn-RS" sz="2400" dirty="0">
                <a:cs typeface="Courier New" pitchFamily="49" charset="0"/>
              </a:rPr>
              <a:t> prikazujemo sa metodom length()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cs typeface="Courier New" pitchFamily="49" charset="0"/>
              </a:rPr>
              <a:t>A</a:t>
            </a:r>
            <a:r>
              <a:rPr lang="sr-Latn-RS" sz="2400" dirty="0">
                <a:solidFill>
                  <a:srgbClr val="FF0000"/>
                </a:solidFill>
                <a:cs typeface="Courier New" pitchFamily="49" charset="0"/>
              </a:rPr>
              <a:t>lert(voce.length); </a:t>
            </a:r>
            <a:r>
              <a:rPr lang="en-US" sz="2400" dirty="0">
                <a:solidFill>
                  <a:srgbClr val="FF0000"/>
                </a:solidFill>
                <a:cs typeface="Courier New" pitchFamily="49" charset="0"/>
              </a:rPr>
              <a:t>// 4</a:t>
            </a:r>
          </a:p>
          <a:p>
            <a:pPr>
              <a:buNone/>
            </a:pPr>
            <a:r>
              <a:rPr lang="sr-Latn-RS" sz="2400" dirty="0">
                <a:cs typeface="Courier New" pitchFamily="49" charset="0"/>
              </a:rPr>
              <a:t>Ceo </a:t>
            </a:r>
            <a:r>
              <a:rPr lang="en-US" sz="2400" dirty="0" err="1">
                <a:cs typeface="Courier New" pitchFamily="49" charset="0"/>
              </a:rPr>
              <a:t>niz</a:t>
            </a:r>
            <a:r>
              <a:rPr lang="sr-Latn-R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mo</a:t>
            </a:r>
            <a:r>
              <a:rPr lang="sr-Latn-RS" sz="2400" dirty="0">
                <a:cs typeface="Courier New" pitchFamily="49" charset="0"/>
              </a:rPr>
              <a:t>žemo da prikažemo u alert- u na sledeći način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cs typeface="Courier New" pitchFamily="49" charset="0"/>
              </a:rPr>
              <a:t>A</a:t>
            </a:r>
            <a:r>
              <a:rPr lang="sr-Latn-RS" sz="2400" dirty="0">
                <a:solidFill>
                  <a:srgbClr val="FF0000"/>
                </a:solidFill>
                <a:cs typeface="Courier New" pitchFamily="49" charset="0"/>
              </a:rPr>
              <a:t>lert(voce) </a:t>
            </a:r>
            <a:r>
              <a:rPr lang="en-US" sz="2400" dirty="0">
                <a:solidFill>
                  <a:srgbClr val="FF0000"/>
                </a:solidFill>
                <a:cs typeface="Courier New" pitchFamily="49" charset="0"/>
              </a:rPr>
              <a:t>;// </a:t>
            </a:r>
            <a:r>
              <a:rPr lang="sr-Latn-RS" sz="2400" dirty="0">
                <a:solidFill>
                  <a:srgbClr val="FF0000"/>
                </a:solidFill>
                <a:cs typeface="Courier New" pitchFamily="49" charset="0"/>
              </a:rPr>
              <a:t>Jabuka</a:t>
            </a:r>
            <a:r>
              <a:rPr lang="en-US" sz="2400" dirty="0">
                <a:solidFill>
                  <a:srgbClr val="FF0000"/>
                </a:solidFill>
                <a:cs typeface="Courier New" pitchFamily="49" charset="0"/>
              </a:rPr>
              <a:t>,</a:t>
            </a:r>
            <a:r>
              <a:rPr lang="sr-Latn-RS" sz="2400" dirty="0">
                <a:solidFill>
                  <a:srgbClr val="FF0000"/>
                </a:solidFill>
                <a:cs typeface="Courier New" pitchFamily="49" charset="0"/>
              </a:rPr>
              <a:t>Kivi</a:t>
            </a:r>
            <a:r>
              <a:rPr lang="en-US" sz="2400" dirty="0">
                <a:solidFill>
                  <a:srgbClr val="FF0000"/>
                </a:solidFill>
                <a:cs typeface="Courier New" pitchFamily="49" charset="0"/>
              </a:rPr>
              <a:t>,</a:t>
            </a:r>
            <a:r>
              <a:rPr lang="sr-Latn-RS" sz="2400" dirty="0">
                <a:solidFill>
                  <a:srgbClr val="FF0000"/>
                </a:solidFill>
                <a:cs typeface="Courier New" pitchFamily="49" charset="0"/>
              </a:rPr>
              <a:t>Kruška,Limun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3118924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DA0E7F-FD22-4B64-8FC3-A553B8A87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2400"/>
            <a:ext cx="6896100" cy="190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FF6493-E4C7-412C-8DDE-0341EE61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6" y="2509838"/>
            <a:ext cx="3895725" cy="1838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50CF1C-D64C-4F2B-BF80-4C9B737A78AD}"/>
              </a:ext>
            </a:extLst>
          </p:cNvPr>
          <p:cNvSpPr txBox="1"/>
          <p:nvPr/>
        </p:nvSpPr>
        <p:spPr>
          <a:xfrm>
            <a:off x="2438400" y="5181601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prstClr val="black"/>
                </a:solidFill>
                <a:latin typeface="Calibri" panose="020F0502020204030204"/>
              </a:rPr>
              <a:t>U ovom slučaju broj 3 kao drugi argument je u stvari broj 4 u nizu i on se ne uključuje, prvi argument 1 govori da krećemo od prve pozicije u nizu a to je broj 2 i on je uključen.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DDB34D-4212-4FF0-9A1D-A51DBE9A753C}"/>
              </a:ext>
            </a:extLst>
          </p:cNvPr>
          <p:cNvCxnSpPr>
            <a:cxnSpLocks/>
          </p:cNvCxnSpPr>
          <p:nvPr/>
        </p:nvCxnSpPr>
        <p:spPr>
          <a:xfrm flipV="1">
            <a:off x="4572001" y="914400"/>
            <a:ext cx="3895725" cy="449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6B9086-F25B-4437-842A-57256F7EC430}"/>
              </a:ext>
            </a:extLst>
          </p:cNvPr>
          <p:cNvCxnSpPr/>
          <p:nvPr/>
        </p:nvCxnSpPr>
        <p:spPr>
          <a:xfrm flipV="1">
            <a:off x="6400801" y="5569527"/>
            <a:ext cx="36945" cy="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828758-B714-4D92-8899-C1A67A9425FB}"/>
              </a:ext>
            </a:extLst>
          </p:cNvPr>
          <p:cNvCxnSpPr/>
          <p:nvPr/>
        </p:nvCxnSpPr>
        <p:spPr>
          <a:xfrm flipV="1">
            <a:off x="6437746" y="914401"/>
            <a:ext cx="1715655" cy="465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C7DA6B-A043-4E50-B2E4-2E8D8A72E697}"/>
              </a:ext>
            </a:extLst>
          </p:cNvPr>
          <p:cNvCxnSpPr/>
          <p:nvPr/>
        </p:nvCxnSpPr>
        <p:spPr>
          <a:xfrm flipH="1" flipV="1">
            <a:off x="5799570" y="607003"/>
            <a:ext cx="829830" cy="526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4F1C08-EF62-4420-AD45-66C16280E55E}"/>
              </a:ext>
            </a:extLst>
          </p:cNvPr>
          <p:cNvCxnSpPr/>
          <p:nvPr/>
        </p:nvCxnSpPr>
        <p:spPr>
          <a:xfrm flipH="1" flipV="1">
            <a:off x="6858000" y="607002"/>
            <a:ext cx="1066800" cy="472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766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C52CFA-5366-4832-B162-83A93770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3" y="152400"/>
            <a:ext cx="6734175" cy="2152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0AC67D-5BD7-4CB9-9386-19DB63923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413" y="2743201"/>
            <a:ext cx="3876675" cy="2162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A0E05C-4E8C-4978-9535-FD6FE06C7440}"/>
              </a:ext>
            </a:extLst>
          </p:cNvPr>
          <p:cNvSpPr txBox="1"/>
          <p:nvPr/>
        </p:nvSpPr>
        <p:spPr>
          <a:xfrm>
            <a:off x="2133600" y="533400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prstClr val="black"/>
                </a:solidFill>
                <a:latin typeface="Calibri" panose="020F0502020204030204"/>
              </a:rPr>
              <a:t>Prvi argument govori od kog indeksa polazimo, a drugi koliko brišemo od te pozicije, u ovom slučaju će biti obrisano u originalnom nizu raitings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80196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6DA3C0-EA68-475E-A85A-116CA117A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3" y="76200"/>
            <a:ext cx="7458075" cy="2190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87164B-A2AB-4B0B-8547-E158BACF7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37" y="3276601"/>
            <a:ext cx="3390900" cy="174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210513-5CBA-4AAC-8E72-EC7C567B69AC}"/>
              </a:ext>
            </a:extLst>
          </p:cNvPr>
          <p:cNvSpPr txBox="1"/>
          <p:nvPr/>
        </p:nvSpPr>
        <p:spPr>
          <a:xfrm>
            <a:off x="2133600" y="571500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prstClr val="black"/>
                </a:solidFill>
                <a:latin typeface="Calibri" panose="020F0502020204030204"/>
              </a:rPr>
              <a:t>Ovde smo stavili splice u promenjivu i vratiće nam uklonjene elemente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590B0E-CD25-4024-A215-9EDA24AAD250}"/>
              </a:ext>
            </a:extLst>
          </p:cNvPr>
          <p:cNvCxnSpPr/>
          <p:nvPr/>
        </p:nvCxnSpPr>
        <p:spPr>
          <a:xfrm flipV="1">
            <a:off x="4038600" y="496670"/>
            <a:ext cx="1143000" cy="521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305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6FC435-0C22-4C7A-B573-656D0C1B3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228600"/>
            <a:ext cx="7086600" cy="2247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0933ED-FB10-4015-ABFD-563BB2F15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6" y="2819401"/>
            <a:ext cx="4581525" cy="2276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D31E6F-968B-4B3A-B932-74774DDAC113}"/>
              </a:ext>
            </a:extLst>
          </p:cNvPr>
          <p:cNvSpPr txBox="1"/>
          <p:nvPr/>
        </p:nvSpPr>
        <p:spPr>
          <a:xfrm>
            <a:off x="2209800" y="5410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prstClr val="black"/>
                </a:solidFill>
                <a:latin typeface="Calibri" panose="020F0502020204030204"/>
              </a:rPr>
              <a:t>U ovom slučaju ništa neće biti izbrisano, već ćemo na drugu poziciju da ubacimo 99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32620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409554-8D0C-4141-9F64-90910B0B2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304800"/>
            <a:ext cx="7277100" cy="2076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20351F-B358-4850-A0AB-C7D5C5F82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2971801"/>
            <a:ext cx="44577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73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063639-5598-4996-9447-FFFC6B2E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1" y="228600"/>
            <a:ext cx="6962775" cy="2362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08F497-9146-4C86-870A-50AC87DE7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1" y="3048000"/>
            <a:ext cx="3609975" cy="2190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94F92C-D084-434F-B80D-0E0D6AB723C4}"/>
              </a:ext>
            </a:extLst>
          </p:cNvPr>
          <p:cNvSpPr txBox="1"/>
          <p:nvPr/>
        </p:nvSpPr>
        <p:spPr>
          <a:xfrm>
            <a:off x="2476501" y="5772913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prstClr val="black"/>
                </a:solidFill>
                <a:latin typeface="Calibri" panose="020F0502020204030204"/>
              </a:rPr>
              <a:t>Krećemo od druge pozicije, brišemo 1 element i ubacujemo na to mesto 99 umesto 3- delete/ insert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0039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6448" y="1786128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>
                <a:latin typeface="Calibri" pitchFamily="34" charset="0"/>
              </a:rPr>
              <a:t>Niz</a:t>
            </a:r>
            <a:r>
              <a:rPr lang="sr-Latn-RS" sz="2800" dirty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ourier New" pitchFamily="49" charset="0"/>
              </a:rPr>
              <a:t>mo</a:t>
            </a:r>
            <a:r>
              <a:rPr lang="sr-Latn-RS" sz="2800" dirty="0">
                <a:latin typeface="Calibri" pitchFamily="34" charset="0"/>
                <a:cs typeface="Courier New" pitchFamily="49" charset="0"/>
              </a:rPr>
              <a:t>že da završi sa zarezom na kraju</a:t>
            </a:r>
          </a:p>
          <a:p>
            <a:pPr>
              <a:buNone/>
            </a:pP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voce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[“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Jabuka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“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Kivi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“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Kruška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,”limun”</a:t>
            </a:r>
            <a:r>
              <a:rPr lang="sr-Latn-RS" sz="2000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sr-Latn-R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sr-Latn-RS" sz="240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6448" y="195072"/>
            <a:ext cx="8229600" cy="1066800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br>
              <a:rPr dirty="0">
                <a:latin typeface="Calibri" pitchFamily="34" charset="0"/>
              </a:rPr>
            </a:br>
            <a:r>
              <a:rPr dirty="0">
                <a:latin typeface="Calibri" pitchFamily="34" charset="0"/>
              </a:rPr>
              <a:t>Rad </a:t>
            </a:r>
            <a:r>
              <a:rPr dirty="0" err="1">
                <a:latin typeface="Calibri" pitchFamily="34" charset="0"/>
              </a:rPr>
              <a:t>sa</a:t>
            </a:r>
            <a:r>
              <a:rPr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nizovima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C2B31E-A4DF-4269-A59C-B0106AF70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381001"/>
            <a:ext cx="5715000" cy="15586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0CA6B1-82E9-4B17-9ADC-5D0FB625E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1" y="3276601"/>
            <a:ext cx="3267075" cy="18002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C44EC5-F961-411A-82FC-677D324F0557}"/>
              </a:ext>
            </a:extLst>
          </p:cNvPr>
          <p:cNvCxnSpPr/>
          <p:nvPr/>
        </p:nvCxnSpPr>
        <p:spPr>
          <a:xfrm>
            <a:off x="5334000" y="1524000"/>
            <a:ext cx="533400" cy="259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2BF7D0-4838-4F72-B096-53B710CC84A1}"/>
              </a:ext>
            </a:extLst>
          </p:cNvPr>
          <p:cNvCxnSpPr/>
          <p:nvPr/>
        </p:nvCxnSpPr>
        <p:spPr>
          <a:xfrm>
            <a:off x="4762502" y="838200"/>
            <a:ext cx="876299" cy="342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C01536-2179-4C35-B4C4-F65E12861908}"/>
              </a:ext>
            </a:extLst>
          </p:cNvPr>
          <p:cNvSpPr txBox="1"/>
          <p:nvPr/>
        </p:nvSpPr>
        <p:spPr>
          <a:xfrm>
            <a:off x="1905002" y="5638800"/>
            <a:ext cx="76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prstClr val="black"/>
                </a:solidFill>
                <a:latin typeface="Calibri" panose="020F0502020204030204"/>
              </a:rPr>
              <a:t>Prvi element u nizu ima nultu poziciju, drugi element ima 1 poziciju....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7545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F517B9-A50B-4EFD-9CEB-4DC40BB47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304800"/>
            <a:ext cx="7115175" cy="2190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6B61B8-CD8B-4F92-8F61-AD3650059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429000"/>
            <a:ext cx="3276600" cy="22288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E40D2E-BF18-48E6-8517-9ECC8C3B78CC}"/>
              </a:ext>
            </a:extLst>
          </p:cNvPr>
          <p:cNvCxnSpPr/>
          <p:nvPr/>
        </p:nvCxnSpPr>
        <p:spPr>
          <a:xfrm>
            <a:off x="4953000" y="1219200"/>
            <a:ext cx="1676400" cy="30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92F47B-9D79-42A4-AD19-7B8405D627E0}"/>
              </a:ext>
            </a:extLst>
          </p:cNvPr>
          <p:cNvCxnSpPr/>
          <p:nvPr/>
        </p:nvCxnSpPr>
        <p:spPr>
          <a:xfrm>
            <a:off x="6324600" y="1676400"/>
            <a:ext cx="533400" cy="259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37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657ACD-620A-45CB-BD36-E8ED68FA5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57201"/>
            <a:ext cx="6686550" cy="2143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3CDA83-1BA2-4A34-85EA-72D672C29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6" y="3581400"/>
            <a:ext cx="2943225" cy="19621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C7DFEB-9797-4E68-B0AF-A44190D19E42}"/>
              </a:ext>
            </a:extLst>
          </p:cNvPr>
          <p:cNvCxnSpPr/>
          <p:nvPr/>
        </p:nvCxnSpPr>
        <p:spPr>
          <a:xfrm flipH="1" flipV="1">
            <a:off x="5334000" y="1295400"/>
            <a:ext cx="1143000" cy="296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EE6282-CC5F-40DC-890D-E5FD45F21993}"/>
              </a:ext>
            </a:extLst>
          </p:cNvPr>
          <p:cNvSpPr txBox="1"/>
          <p:nvPr/>
        </p:nvSpPr>
        <p:spPr>
          <a:xfrm>
            <a:off x="1905000" y="6019801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prstClr val="black"/>
                </a:solidFill>
                <a:latin typeface="Calibri" panose="020F0502020204030204"/>
              </a:rPr>
              <a:t>Ako pokušamo da pristupimo elementu niza koji ne postoji rezultat će biti undefined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5A92DA-2EF3-49A1-9D0A-83D13B6A6935}"/>
              </a:ext>
            </a:extLst>
          </p:cNvPr>
          <p:cNvCxnSpPr/>
          <p:nvPr/>
        </p:nvCxnSpPr>
        <p:spPr>
          <a:xfrm flipV="1">
            <a:off x="5029200" y="5029200"/>
            <a:ext cx="1524000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8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398A7A-205E-4A60-9DBE-EAAFC48C2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457200"/>
            <a:ext cx="6486525" cy="167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49DDFB-F422-45F9-940C-A32009627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206" y="3505201"/>
            <a:ext cx="3457575" cy="18002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63383D-CA2A-4402-A150-DF1EEB9371CE}"/>
              </a:ext>
            </a:extLst>
          </p:cNvPr>
          <p:cNvCxnSpPr>
            <a:cxnSpLocks/>
          </p:cNvCxnSpPr>
          <p:nvPr/>
        </p:nvCxnSpPr>
        <p:spPr>
          <a:xfrm flipH="1">
            <a:off x="5458692" y="990600"/>
            <a:ext cx="1170709" cy="353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E62ABC-3B15-4309-90E6-1B87B24500F9}"/>
              </a:ext>
            </a:extLst>
          </p:cNvPr>
          <p:cNvSpPr txBox="1"/>
          <p:nvPr/>
        </p:nvSpPr>
        <p:spPr>
          <a:xfrm>
            <a:off x="1981201" y="5753697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prstClr val="black"/>
                </a:solidFill>
                <a:latin typeface="Calibri" panose="020F0502020204030204"/>
              </a:rPr>
              <a:t>Inicijalizovali smo dužinu niza na 5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ako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je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jedan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element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ozna</a:t>
            </a:r>
            <a:r>
              <a:rPr lang="sr-Latn-RS" dirty="0">
                <a:solidFill>
                  <a:prstClr val="black"/>
                </a:solidFill>
                <a:latin typeface="Calibri" panose="020F0502020204030204"/>
              </a:rPr>
              <a:t>čavaće dužinu niza, ako ih imamo više u nizu to će biti elementi niza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0919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512DFB-A70F-4F36-B888-554C4146A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8601"/>
            <a:ext cx="6800850" cy="1952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5571AF-F1EC-4218-8E83-1C86F1CBA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7600"/>
            <a:ext cx="2990850" cy="186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E28FFA-DE73-44DC-BA95-D7B148C37184}"/>
              </a:ext>
            </a:extLst>
          </p:cNvPr>
          <p:cNvSpPr txBox="1"/>
          <p:nvPr/>
        </p:nvSpPr>
        <p:spPr>
          <a:xfrm>
            <a:off x="1662257" y="62600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prstClr val="black"/>
                </a:solidFill>
                <a:latin typeface="Calibri" panose="020F0502020204030204"/>
              </a:rPr>
              <a:t>Niz je kreiran ali u njemu nema ništa, dužina je nula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D1E28D-9FA2-4FFF-9938-ABEC29FBDF42}"/>
              </a:ext>
            </a:extLst>
          </p:cNvPr>
          <p:cNvCxnSpPr/>
          <p:nvPr/>
        </p:nvCxnSpPr>
        <p:spPr>
          <a:xfrm flipH="1" flipV="1">
            <a:off x="5334000" y="685800"/>
            <a:ext cx="1143000" cy="381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187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952</Words>
  <Application>Microsoft Office PowerPoint</Application>
  <PresentationFormat>Widescreen</PresentationFormat>
  <Paragraphs>115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1_Office Theme</vt:lpstr>
      <vt:lpstr>Napredne tehnike JavaScripta Rad sa nizovima</vt:lpstr>
      <vt:lpstr>Napredne tehnike JavaScripta Rad sa nizovima</vt:lpstr>
      <vt:lpstr>Napredne tehnike JavaScripta Rad sa nizovima</vt:lpstr>
      <vt:lpstr>Napredne tehnike JavaScripta Rad sa nizovima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Napredne tehnike JavaScripta Rad sa nizovima - Metode za rad sa nizovima</vt:lpstr>
      <vt:lpstr>Napredne tehnike JavaScripta Rad sa nizovima- Metode za rad sa nizovima</vt:lpstr>
      <vt:lpstr>Napredne tehnike JavaScripta Rad sa nizovima- Metode za rad sa nizovima</vt:lpstr>
      <vt:lpstr>Napredne tehnike JavaScripta Rad sa nizovima- Metode za rad sa nizovima</vt:lpstr>
      <vt:lpstr>Napredne tehnike JavaScripta Rad sa nizovima- Metode za rad sa nizovima</vt:lpstr>
      <vt:lpstr>Napredne tehnike JavaScripta Rad sa nizovima - Metode za rad sa nizovima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Napredne tehnike JavaScripta Rad sa nizovima - Metode za rad sa nizovima</vt:lpstr>
      <vt:lpstr>Napredne tehnike JavaScripta Rad sa nizovima - Metode za rad sa nizovima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Napredne tehnike JavaScripta Rad sa nizovima</dc:title>
  <dc:creator>Suzana</dc:creator>
  <cp:lastModifiedBy>Suzana</cp:lastModifiedBy>
  <cp:revision>13</cp:revision>
  <dcterms:created xsi:type="dcterms:W3CDTF">2019-01-05T14:08:16Z</dcterms:created>
  <dcterms:modified xsi:type="dcterms:W3CDTF">2019-01-05T15:02:08Z</dcterms:modified>
</cp:coreProperties>
</file>