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56" r:id="rId5"/>
    <p:sldId id="257" r:id="rId6"/>
    <p:sldId id="258" r:id="rId7"/>
    <p:sldId id="259" r:id="rId8"/>
    <p:sldId id="263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1" r:id="rId35"/>
    <p:sldId id="300" r:id="rId36"/>
    <p:sldId id="292" r:id="rId37"/>
    <p:sldId id="290" r:id="rId38"/>
    <p:sldId id="288" r:id="rId39"/>
    <p:sldId id="289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1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48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18"/>
    </p:cViewPr>
  </p:sorterViewPr>
  <p:notesViewPr>
    <p:cSldViewPr>
      <p:cViewPr varScale="1">
        <p:scale>
          <a:sx n="91" d="100"/>
          <a:sy n="91" d="100"/>
        </p:scale>
        <p:origin x="3750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4D072-33B8-4874-BC7D-A4F6756A416E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EC68D-9D0E-48CD-A764-E9E88E84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70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BE1-CB45-4250-84D5-357030DC5F11}" type="datetimeFigureOut">
              <a:rPr lang="en-US" smtClean="0"/>
              <a:t>2018-12-17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DB984-FC2F-4FBE-BE19-894888738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0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DB984-FC2F-4FBE-BE19-894888738EF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0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" y="0"/>
            <a:ext cx="9131319" cy="6858000"/>
          </a:xfrm>
          <a:prstGeom prst="rect">
            <a:avLst/>
          </a:prstGeom>
        </p:spPr>
      </p:pic>
      <p:sp>
        <p:nvSpPr>
          <p:cNvPr id="5" name="Rechteck 1"/>
          <p:cNvSpPr/>
          <p:nvPr userDrawn="1"/>
        </p:nvSpPr>
        <p:spPr>
          <a:xfrm>
            <a:off x="3782184" y="1286573"/>
            <a:ext cx="5361816" cy="4327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82" tIns="32141" rIns="64282" bIns="32141" anchor="ctr"/>
          <a:lstStyle/>
          <a:p>
            <a:pPr algn="ctr" defTabSz="457144">
              <a:defRPr/>
            </a:pPr>
            <a:endParaRPr lang="en-US" dirty="0"/>
          </a:p>
        </p:txBody>
      </p:sp>
      <p:pic>
        <p:nvPicPr>
          <p:cNvPr id="6" name="Bild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0320" y="1678071"/>
            <a:ext cx="1704418" cy="62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525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116632"/>
            <a:ext cx="7156325" cy="6167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lang="de-AT" sz="2800" b="1" kern="1200" dirty="0">
                <a:solidFill>
                  <a:srgbClr val="C00000"/>
                </a:solidFill>
                <a:latin typeface="Georgia" pitchFamily="18" charset="0"/>
                <a:ea typeface="Georgia" pitchFamily="84" charset="0"/>
                <a:cs typeface="Gotham Medium" pitchFamily="50" charset="0"/>
              </a:defRPr>
            </a:lvl1pPr>
          </a:lstStyle>
          <a:p>
            <a:r>
              <a:rPr lang="sr-Latn-RS" dirty="0" smtClean="0"/>
              <a:t>Naslov</a:t>
            </a:r>
            <a:endParaRPr lang="de-AT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94" y="1196974"/>
            <a:ext cx="8713092" cy="525636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Courier New" pitchFamily="49" charset="0"/>
              <a:buChar char="o"/>
              <a:defRPr lang="en-US" sz="1800" kern="1200" dirty="0" smtClean="0">
                <a:solidFill>
                  <a:srgbClr val="61636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>
              <a:buClr>
                <a:srgbClr val="C00000"/>
              </a:buClr>
              <a:defRPr lang="en-US" sz="1600" kern="1200" baseline="0" dirty="0" smtClean="0">
                <a:solidFill>
                  <a:srgbClr val="61636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2pPr>
            <a:lvl3pPr>
              <a:buClr>
                <a:srgbClr val="C00000"/>
              </a:buClr>
              <a:defRPr lang="en-US" sz="1600" kern="1200" baseline="0" dirty="0" smtClean="0">
                <a:solidFill>
                  <a:srgbClr val="61636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3pPr>
            <a:lvl4pPr>
              <a:defRPr lang="en-US" sz="18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de-AT" sz="18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139171" y="6597352"/>
            <a:ext cx="2133600" cy="247691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AT" dirty="0" smtClean="0"/>
              <a:t>Date</a:t>
            </a:r>
            <a:endParaRPr lang="de-AT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97352"/>
            <a:ext cx="2895600" cy="247691"/>
          </a:xfrm>
          <a:prstGeom prst="rect">
            <a:avLst/>
          </a:prstGeom>
        </p:spPr>
        <p:txBody>
          <a:bodyPr/>
          <a:lstStyle>
            <a:lvl1pPr algn="ctr">
              <a:defRPr lang="de-AT"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AT" dirty="0" err="1" smtClean="0"/>
              <a:t>Confidential</a:t>
            </a:r>
            <a:endParaRPr lang="de-AT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9134" y="6597352"/>
            <a:ext cx="2133600" cy="247691"/>
          </a:xfrm>
          <a:prstGeom prst="rect">
            <a:avLst/>
          </a:prstGeom>
        </p:spPr>
        <p:txBody>
          <a:bodyPr/>
          <a:lstStyle>
            <a:lvl1pPr algn="r">
              <a:defRPr lang="de-AT" sz="900" smtClean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AT" dirty="0" err="1" smtClean="0"/>
              <a:t>No</a:t>
            </a:r>
            <a:r>
              <a:rPr lang="de-AT" dirty="0" smtClean="0"/>
              <a:t>.</a:t>
            </a:r>
            <a:endParaRPr lang="de-AT" dirty="0"/>
          </a:p>
        </p:txBody>
      </p:sp>
      <p:pic>
        <p:nvPicPr>
          <p:cNvPr id="11" name="Bild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8278" y="182847"/>
            <a:ext cx="1497308" cy="546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67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/>
          <p:cNvSpPr/>
          <p:nvPr userDrawn="1"/>
        </p:nvSpPr>
        <p:spPr>
          <a:xfrm>
            <a:off x="0" y="2007411"/>
            <a:ext cx="5223389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82" tIns="32141" rIns="64282" bIns="32141" anchor="ctr"/>
          <a:lstStyle/>
          <a:p>
            <a:pPr algn="ctr" defTabSz="457144">
              <a:defRPr/>
            </a:pPr>
            <a:endParaRPr lang="en-US" dirty="0"/>
          </a:p>
        </p:txBody>
      </p:sp>
      <p:pic>
        <p:nvPicPr>
          <p:cNvPr id="5" name="Picture 2"/>
          <p:cNvPicPr>
            <a:picLocks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86807" y="-12700"/>
            <a:ext cx="4293705" cy="688538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2132857"/>
            <a:ext cx="4032448" cy="3096344"/>
          </a:xfrm>
          <a:prstGeom prst="rect">
            <a:avLst/>
          </a:prstGeom>
        </p:spPr>
        <p:txBody>
          <a:bodyPr lIns="91429" tIns="45715" rIns="91429" bIns="45715" anchor="t">
            <a:noAutofit/>
          </a:bodyPr>
          <a:lstStyle>
            <a:lvl1pPr algn="l">
              <a:defRPr lang="de-AT" sz="5400" kern="1200" dirty="0">
                <a:solidFill>
                  <a:srgbClr val="616365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sr-Latn-RS" dirty="0" smtClean="0"/>
              <a:t>Poglavlje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352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116639"/>
            <a:ext cx="7166599" cy="61679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rgbClr val="C00000"/>
                </a:solidFill>
                <a:latin typeface="Georgia" panose="02040502050405020303" pitchFamily="18" charset="0"/>
              </a:defRPr>
            </a:lvl1pPr>
          </a:lstStyle>
          <a:p>
            <a:r>
              <a:rPr lang="sr-Latn-RS" dirty="0" smtClean="0"/>
              <a:t>Naslov</a:t>
            </a:r>
            <a:endParaRPr lang="en-US" dirty="0"/>
          </a:p>
        </p:txBody>
      </p:sp>
      <p:pic>
        <p:nvPicPr>
          <p:cNvPr id="9" name="Bild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8276" y="187427"/>
            <a:ext cx="1497308" cy="546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>
          <a:xfrm>
            <a:off x="139171" y="6597352"/>
            <a:ext cx="2133600" cy="247691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AT" dirty="0" smtClean="0"/>
              <a:t>Date</a:t>
            </a:r>
            <a:endParaRPr lang="de-AT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97352"/>
            <a:ext cx="2895600" cy="247691"/>
          </a:xfrm>
          <a:prstGeom prst="rect">
            <a:avLst/>
          </a:prstGeom>
        </p:spPr>
        <p:txBody>
          <a:bodyPr/>
          <a:lstStyle>
            <a:lvl1pPr algn="ctr">
              <a:defRPr lang="de-AT"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AT" dirty="0" err="1" smtClean="0"/>
              <a:t>Confidential</a:t>
            </a:r>
            <a:endParaRPr lang="de-AT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9134" y="6597352"/>
            <a:ext cx="2133600" cy="247691"/>
          </a:xfrm>
          <a:prstGeom prst="rect">
            <a:avLst/>
          </a:prstGeom>
        </p:spPr>
        <p:txBody>
          <a:bodyPr/>
          <a:lstStyle>
            <a:lvl1pPr algn="r">
              <a:defRPr lang="de-AT" sz="900" smtClean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AT" dirty="0" err="1" smtClean="0"/>
              <a:t>No</a:t>
            </a:r>
            <a:r>
              <a:rPr lang="de-AT" dirty="0" smtClean="0"/>
              <a:t>.</a:t>
            </a:r>
            <a:endParaRPr lang="de-AT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94" y="1196974"/>
            <a:ext cx="4316764" cy="525636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Courier New" pitchFamily="49" charset="0"/>
              <a:buChar char="o"/>
              <a:defRPr lang="en-US" sz="1800" kern="1200" dirty="0" smtClean="0">
                <a:solidFill>
                  <a:srgbClr val="61636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>
              <a:buClr>
                <a:srgbClr val="C00000"/>
              </a:buClr>
              <a:defRPr lang="en-US" sz="1600" kern="1200" baseline="0" dirty="0" smtClean="0">
                <a:solidFill>
                  <a:srgbClr val="61636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2pPr>
            <a:lvl3pPr>
              <a:buClr>
                <a:srgbClr val="C00000"/>
              </a:buClr>
              <a:defRPr lang="en-US" sz="1600" kern="1200" baseline="0" dirty="0" smtClean="0">
                <a:solidFill>
                  <a:srgbClr val="61636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3pPr>
            <a:lvl4pPr>
              <a:defRPr lang="en-US" sz="18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de-AT" sz="18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29150" y="1196974"/>
            <a:ext cx="4236436" cy="525636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Courier New" pitchFamily="49" charset="0"/>
              <a:buChar char="o"/>
              <a:defRPr lang="en-US" sz="1800" kern="1200" dirty="0" smtClean="0">
                <a:solidFill>
                  <a:srgbClr val="61636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>
              <a:buClr>
                <a:srgbClr val="C00000"/>
              </a:buClr>
              <a:defRPr lang="en-US" sz="1600" kern="1200" baseline="0" dirty="0" smtClean="0">
                <a:solidFill>
                  <a:srgbClr val="61636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2pPr>
            <a:lvl3pPr>
              <a:buClr>
                <a:srgbClr val="C00000"/>
              </a:buClr>
              <a:defRPr lang="en-US" sz="1600" kern="1200" baseline="0" dirty="0" smtClean="0">
                <a:solidFill>
                  <a:srgbClr val="616365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3pPr>
            <a:lvl4pPr>
              <a:defRPr lang="en-US" sz="1800" kern="1200" dirty="0" smtClean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de-AT" sz="1800" kern="1200" dirty="0">
                <a:solidFill>
                  <a:srgbClr val="61636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1685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4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kDtB-tQY-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00" y="2743200"/>
            <a:ext cx="3831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SASS </a:t>
            </a:r>
            <a:r>
              <a:rPr lang="en-US" sz="5400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2027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Now, we will create file as </a:t>
            </a:r>
            <a:r>
              <a:rPr lang="en-GB" b="1" dirty="0" err="1"/>
              <a:t>style.scss</a:t>
            </a:r>
            <a:r>
              <a:rPr lang="en-GB" dirty="0"/>
              <a:t>, which is quite similar to </a:t>
            </a:r>
            <a:r>
              <a:rPr lang="en-GB" dirty="0" err="1"/>
              <a:t>CSS</a:t>
            </a:r>
            <a:r>
              <a:rPr lang="en-GB" dirty="0"/>
              <a:t> and the only one difference is that it will be saved with .</a:t>
            </a:r>
            <a:r>
              <a:rPr lang="en-GB" dirty="0" err="1"/>
              <a:t>scss</a:t>
            </a:r>
            <a:r>
              <a:rPr lang="en-GB" dirty="0"/>
              <a:t> extension. </a:t>
            </a:r>
            <a:endParaRPr lang="en-GB" dirty="0" smtClean="0"/>
          </a:p>
          <a:p>
            <a:r>
              <a:rPr lang="en-GB" dirty="0" smtClean="0"/>
              <a:t>Both</a:t>
            </a:r>
            <a:r>
              <a:rPr lang="en-GB" dirty="0"/>
              <a:t>, .</a:t>
            </a:r>
            <a:r>
              <a:rPr lang="en-GB" dirty="0" smtClean="0"/>
              <a:t>html </a:t>
            </a:r>
            <a:r>
              <a:rPr lang="en-GB" dirty="0"/>
              <a:t>and .</a:t>
            </a:r>
            <a:r>
              <a:rPr lang="en-GB" dirty="0" err="1"/>
              <a:t>scss</a:t>
            </a:r>
            <a:r>
              <a:rPr lang="en-GB" dirty="0"/>
              <a:t> files should be created inside the </a:t>
            </a:r>
            <a:r>
              <a:rPr lang="en-GB" dirty="0" smtClean="0"/>
              <a:t>sass folder. </a:t>
            </a:r>
            <a:r>
              <a:rPr lang="en-GB" dirty="0"/>
              <a:t>You can save your .</a:t>
            </a:r>
            <a:r>
              <a:rPr lang="en-GB" dirty="0" err="1"/>
              <a:t>scss</a:t>
            </a:r>
            <a:r>
              <a:rPr lang="en-GB" dirty="0"/>
              <a:t> file in the folder ruby\lib\sass\ (before this process, create a folder as sass in lib directory).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style.scss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h1{</a:t>
            </a:r>
          </a:p>
          <a:p>
            <a:pPr marL="0" indent="0">
              <a:buNone/>
            </a:pPr>
            <a:r>
              <a:rPr lang="pt-BR" dirty="0"/>
              <a:t>   color: #AF80ED;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h3{</a:t>
            </a:r>
          </a:p>
          <a:p>
            <a:pPr marL="0" indent="0">
              <a:buNone/>
            </a:pPr>
            <a:r>
              <a:rPr lang="pt-BR" dirty="0"/>
              <a:t>   color: #DE5E85;</a:t>
            </a:r>
          </a:p>
          <a:p>
            <a:pPr marL="0" indent="0">
              <a:buNone/>
            </a:pPr>
            <a:r>
              <a:rPr lang="pt-B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You can tell SASS to watch the file and update the </a:t>
            </a:r>
            <a:r>
              <a:rPr lang="en-GB" dirty="0" err="1"/>
              <a:t>CSS</a:t>
            </a:r>
            <a:r>
              <a:rPr lang="en-GB" dirty="0"/>
              <a:t> whenever SASS file changes, by using the following command −</a:t>
            </a:r>
          </a:p>
          <a:p>
            <a:endParaRPr lang="en-GB" dirty="0"/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node-sass -o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mixins.scss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When you run the above command, it will create the style.css file automatically. </a:t>
            </a:r>
            <a:endParaRPr lang="en-GB" dirty="0" smtClean="0"/>
          </a:p>
          <a:p>
            <a:r>
              <a:rPr lang="en-GB" dirty="0"/>
              <a:t>The style.css file will have the following </a:t>
            </a:r>
            <a:r>
              <a:rPr lang="en-GB" dirty="0" smtClean="0"/>
              <a:t>code: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h1 {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 err="1"/>
              <a:t>color</a:t>
            </a:r>
            <a:r>
              <a:rPr lang="en-GB" dirty="0"/>
              <a:t>: #AF80ED;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h3 {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 err="1"/>
              <a:t>color</a:t>
            </a:r>
            <a:r>
              <a:rPr lang="en-GB" dirty="0"/>
              <a:t>: #DE5E85;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0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Let us carry out the following steps to see how the above given code </a:t>
            </a:r>
            <a:r>
              <a:rPr lang="en-GB" dirty="0" smtClean="0"/>
              <a:t>works</a:t>
            </a:r>
          </a:p>
          <a:p>
            <a:endParaRPr lang="en-GB" dirty="0" smtClean="0"/>
          </a:p>
          <a:p>
            <a:r>
              <a:rPr lang="en-GB" dirty="0" smtClean="0"/>
              <a:t>Save </a:t>
            </a:r>
            <a:r>
              <a:rPr lang="en-GB" dirty="0"/>
              <a:t>the above given code in hello.html </a:t>
            </a:r>
            <a:r>
              <a:rPr lang="en-GB" dirty="0" smtClean="0"/>
              <a:t>file.</a:t>
            </a:r>
          </a:p>
          <a:p>
            <a:endParaRPr lang="en-GB" dirty="0"/>
          </a:p>
          <a:p>
            <a:r>
              <a:rPr lang="en-GB" dirty="0" smtClean="0"/>
              <a:t>Open </a:t>
            </a:r>
            <a:r>
              <a:rPr lang="en-GB" dirty="0"/>
              <a:t>this HTML file in a browser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00400"/>
            <a:ext cx="5257800" cy="273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1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Sass -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 this chapter, we will study about SASS Syntax. SASS supports two syntaxes </a:t>
            </a:r>
            <a:r>
              <a:rPr lang="en-GB" b="1" dirty="0"/>
              <a:t>namely </a:t>
            </a:r>
            <a:r>
              <a:rPr lang="en-GB" b="1" dirty="0" err="1"/>
              <a:t>SCSS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/>
              <a:t>Indented syntax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 err="1"/>
              <a:t>SCSS</a:t>
            </a:r>
            <a:r>
              <a:rPr lang="en-GB" dirty="0"/>
              <a:t> (Sassy </a:t>
            </a:r>
            <a:r>
              <a:rPr lang="en-GB" dirty="0" err="1"/>
              <a:t>CSS</a:t>
            </a:r>
            <a:r>
              <a:rPr lang="en-GB" dirty="0"/>
              <a:t>) is an extension of </a:t>
            </a:r>
            <a:r>
              <a:rPr lang="en-GB" dirty="0" err="1"/>
              <a:t>CSS</a:t>
            </a:r>
            <a:r>
              <a:rPr lang="en-GB" dirty="0"/>
              <a:t> syntax. This means every valid </a:t>
            </a:r>
            <a:r>
              <a:rPr lang="en-GB" dirty="0" err="1"/>
              <a:t>CSS</a:t>
            </a:r>
            <a:r>
              <a:rPr lang="en-GB" dirty="0"/>
              <a:t> is a valid </a:t>
            </a:r>
            <a:r>
              <a:rPr lang="en-GB" dirty="0" err="1"/>
              <a:t>SCSS</a:t>
            </a:r>
            <a:r>
              <a:rPr lang="en-GB" dirty="0"/>
              <a:t> as well. </a:t>
            </a:r>
            <a:r>
              <a:rPr lang="en-GB" dirty="0" err="1"/>
              <a:t>SCSS</a:t>
            </a:r>
            <a:r>
              <a:rPr lang="en-GB" dirty="0"/>
              <a:t> makes much easier to maintain large stylesheets and can recognize vendor specific syntax, Many </a:t>
            </a:r>
            <a:r>
              <a:rPr lang="en-GB" dirty="0" err="1"/>
              <a:t>CSS</a:t>
            </a:r>
            <a:r>
              <a:rPr lang="en-GB" dirty="0"/>
              <a:t> and </a:t>
            </a:r>
            <a:r>
              <a:rPr lang="en-GB" dirty="0" err="1"/>
              <a:t>SCSS</a:t>
            </a:r>
            <a:r>
              <a:rPr lang="en-GB" dirty="0"/>
              <a:t> files use the extension .</a:t>
            </a:r>
            <a:r>
              <a:rPr lang="en-GB" dirty="0" err="1"/>
              <a:t>scss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smtClean="0"/>
              <a:t>Indented </a:t>
            </a:r>
            <a:r>
              <a:rPr lang="en-GB" dirty="0"/>
              <a:t>− This is older syntax and sometimes just called as SASS. Using this form of syntax, </a:t>
            </a:r>
            <a:r>
              <a:rPr lang="en-GB" dirty="0" err="1"/>
              <a:t>CSS</a:t>
            </a:r>
            <a:r>
              <a:rPr lang="en-GB" dirty="0"/>
              <a:t> can be written concisely. SASS files use the extension .sass.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</a:p>
          <a:p>
            <a:endParaRPr lang="en-US" dirty="0" smtClean="0"/>
          </a:p>
          <a:p>
            <a:pPr marL="8001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primaryColor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#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eeffcc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00100" lvl="2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background-color: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primaryColor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.wrapper {</a:t>
            </a:r>
          </a:p>
          <a:p>
            <a:pPr marL="8001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8001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marL="8001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background-color: green;</a:t>
            </a:r>
          </a:p>
          <a:p>
            <a:pPr marL="8001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- </a:t>
            </a:r>
            <a:r>
              <a:rPr lang="en-US" dirty="0" err="1"/>
              <a:t>CSS</a:t>
            </a:r>
            <a:r>
              <a:rPr lang="en-US" dirty="0"/>
              <a:t> Extensions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 this chapter, we will study about </a:t>
            </a:r>
            <a:r>
              <a:rPr lang="en-GB" dirty="0" err="1"/>
              <a:t>CSS</a:t>
            </a:r>
            <a:r>
              <a:rPr lang="en-GB" dirty="0"/>
              <a:t> Extensions. </a:t>
            </a:r>
            <a:r>
              <a:rPr lang="en-GB" dirty="0" err="1"/>
              <a:t>CSS</a:t>
            </a:r>
            <a:r>
              <a:rPr lang="en-GB" dirty="0"/>
              <a:t> Extensions can be used to enhance the functionality of the web pages. The following table lists down some of the </a:t>
            </a:r>
            <a:r>
              <a:rPr lang="en-GB" dirty="0" err="1"/>
              <a:t>CSS</a:t>
            </a:r>
            <a:r>
              <a:rPr lang="en-GB" dirty="0"/>
              <a:t> extensions used in </a:t>
            </a:r>
            <a:r>
              <a:rPr lang="en-GB" dirty="0" smtClean="0"/>
              <a:t>SASS</a:t>
            </a:r>
          </a:p>
          <a:p>
            <a:endParaRPr lang="en-GB" dirty="0" smtClean="0"/>
          </a:p>
          <a:p>
            <a:pPr lvl="1">
              <a:buFont typeface="+mj-lt"/>
              <a:buAutoNum type="arabicPeriod"/>
            </a:pPr>
            <a:r>
              <a:rPr lang="en-GB" b="1" dirty="0" smtClean="0"/>
              <a:t>Nested </a:t>
            </a:r>
            <a:r>
              <a:rPr lang="en-GB" b="1" dirty="0"/>
              <a:t>Rules </a:t>
            </a:r>
            <a:r>
              <a:rPr lang="en-GB" dirty="0"/>
              <a:t>- It is a way of combining multiple </a:t>
            </a:r>
            <a:r>
              <a:rPr lang="en-GB" dirty="0" err="1"/>
              <a:t>CSS</a:t>
            </a:r>
            <a:r>
              <a:rPr lang="en-GB" dirty="0"/>
              <a:t> rules within one another</a:t>
            </a:r>
            <a:r>
              <a:rPr lang="en-GB" dirty="0" smtClean="0"/>
              <a:t>.</a:t>
            </a:r>
          </a:p>
          <a:p>
            <a:pPr lvl="1">
              <a:buFont typeface="+mj-lt"/>
              <a:buAutoNum type="arabicPeriod"/>
            </a:pPr>
            <a:endParaRPr lang="en-GB" dirty="0" smtClean="0"/>
          </a:p>
          <a:p>
            <a:pPr lvl="1">
              <a:buFont typeface="+mj-lt"/>
              <a:buAutoNum type="arabicPeriod"/>
            </a:pPr>
            <a:r>
              <a:rPr lang="en-GB" b="1" dirty="0" smtClean="0"/>
              <a:t>Referencing </a:t>
            </a:r>
            <a:r>
              <a:rPr lang="en-GB" b="1" dirty="0"/>
              <a:t>Parent Selectors</a:t>
            </a:r>
            <a:r>
              <a:rPr lang="en-GB" dirty="0"/>
              <a:t>: &amp; - It is the process of selecting parent selector by using the &amp; character</a:t>
            </a:r>
            <a:r>
              <a:rPr lang="en-GB" dirty="0" smtClean="0"/>
              <a:t>.</a:t>
            </a:r>
          </a:p>
          <a:p>
            <a:pPr lvl="1">
              <a:buFont typeface="+mj-lt"/>
              <a:buAutoNum type="arabicPeriod"/>
            </a:pPr>
            <a:endParaRPr lang="en-GB" dirty="0"/>
          </a:p>
          <a:p>
            <a:pPr lvl="1">
              <a:buFont typeface="+mj-lt"/>
              <a:buAutoNum type="arabicPeriod"/>
            </a:pPr>
            <a:r>
              <a:rPr lang="en-GB" b="1" dirty="0" smtClean="0"/>
              <a:t>Nested </a:t>
            </a:r>
            <a:r>
              <a:rPr lang="en-GB" b="1" dirty="0"/>
              <a:t>Properties </a:t>
            </a:r>
            <a:r>
              <a:rPr lang="en-GB" dirty="0"/>
              <a:t>- It allows nesting of properties into other properties which leads to grouping of another related code</a:t>
            </a:r>
            <a:r>
              <a:rPr lang="en-GB" dirty="0" smtClean="0"/>
              <a:t>.</a:t>
            </a:r>
          </a:p>
          <a:p>
            <a:pPr lvl="1">
              <a:buFont typeface="+mj-lt"/>
              <a:buAutoNum type="arabicPeriod"/>
            </a:pPr>
            <a:endParaRPr lang="en-GB" dirty="0"/>
          </a:p>
          <a:p>
            <a:pPr lvl="1">
              <a:buFont typeface="+mj-lt"/>
              <a:buAutoNum type="arabicPeriod"/>
            </a:pPr>
            <a:r>
              <a:rPr lang="en-GB" b="1" dirty="0" smtClean="0"/>
              <a:t>Placeholder </a:t>
            </a:r>
            <a:r>
              <a:rPr lang="en-GB" b="1" dirty="0"/>
              <a:t>Selectors </a:t>
            </a:r>
            <a:r>
              <a:rPr lang="en-GB" dirty="0"/>
              <a:t>- Sass supports placeholder selector using class or id selector by making use of @extend directive.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Sass - Nested </a:t>
            </a:r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Nesting </a:t>
            </a:r>
            <a:r>
              <a:rPr lang="en-GB" dirty="0"/>
              <a:t>is combining of different logic structures. Using SASS, we can combine multiple </a:t>
            </a:r>
            <a:r>
              <a:rPr lang="en-GB" dirty="0" err="1"/>
              <a:t>CSS</a:t>
            </a:r>
            <a:r>
              <a:rPr lang="en-GB" dirty="0"/>
              <a:t> rules within one another. If you are using multiple selectors, then you can use one selector inside another to create compound selectors.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1" y="2362200"/>
            <a:ext cx="674287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5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Sass - Referencing Parent </a:t>
            </a:r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You can select the parent selector by using the </a:t>
            </a:r>
            <a:r>
              <a:rPr lang="en-GB" b="1" dirty="0"/>
              <a:t>&amp;</a:t>
            </a:r>
            <a:r>
              <a:rPr lang="en-GB" dirty="0"/>
              <a:t> character. It tells where the parent selector should be inserted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7" y="1905000"/>
            <a:ext cx="774491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61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Sass - Nested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Using nested properties, you can avoid rewriting </a:t>
            </a:r>
            <a:r>
              <a:rPr lang="en-GB" dirty="0" err="1"/>
              <a:t>CSS</a:t>
            </a:r>
            <a:r>
              <a:rPr lang="en-GB" dirty="0"/>
              <a:t> multiple times.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For </a:t>
            </a:r>
            <a:r>
              <a:rPr lang="en-GB" dirty="0"/>
              <a:t>instance, use font as namespace, which uses some properties such as font-family, font-size, font-weight and </a:t>
            </a:r>
            <a:r>
              <a:rPr lang="en-GB" dirty="0" smtClean="0"/>
              <a:t>font-variant.</a:t>
            </a:r>
          </a:p>
          <a:p>
            <a:endParaRPr lang="en-GB" dirty="0"/>
          </a:p>
          <a:p>
            <a:r>
              <a:rPr lang="en-GB" dirty="0" smtClean="0"/>
              <a:t>In </a:t>
            </a:r>
            <a:r>
              <a:rPr lang="en-GB" dirty="0"/>
              <a:t>normal </a:t>
            </a:r>
            <a:r>
              <a:rPr lang="en-GB" dirty="0" err="1"/>
              <a:t>CSS</a:t>
            </a:r>
            <a:r>
              <a:rPr lang="en-GB" dirty="0"/>
              <a:t>, you need to write these properties every time with </a:t>
            </a:r>
            <a:r>
              <a:rPr lang="en-GB" dirty="0" smtClean="0"/>
              <a:t>namespace.</a:t>
            </a:r>
          </a:p>
          <a:p>
            <a:endParaRPr lang="en-GB" dirty="0"/>
          </a:p>
          <a:p>
            <a:r>
              <a:rPr lang="en-GB" dirty="0" smtClean="0"/>
              <a:t>Using </a:t>
            </a:r>
            <a:r>
              <a:rPr lang="en-GB" dirty="0"/>
              <a:t>SASS, you can nest the properties by writing the namespace only once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38600"/>
            <a:ext cx="699541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dirty="0" smtClean="0"/>
              <a:t>Intro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smtClean="0"/>
              <a:t>Variables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smtClean="0"/>
              <a:t>Nesting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smtClean="0"/>
              <a:t>Partials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smtClean="0"/>
              <a:t>Extends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err="1" smtClean="0"/>
              <a:t>Mixins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smtClean="0"/>
              <a:t>Functions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Dodatno</a:t>
            </a:r>
            <a:r>
              <a:rPr lang="en-GB" dirty="0"/>
              <a:t>: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Project </a:t>
            </a:r>
            <a:r>
              <a:rPr lang="en-GB" dirty="0"/>
              <a:t>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Sass - Placeholder </a:t>
            </a:r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SASS supports </a:t>
            </a:r>
            <a:r>
              <a:rPr lang="en-GB" i="1" dirty="0"/>
              <a:t>placeholder selector</a:t>
            </a:r>
            <a:r>
              <a:rPr lang="en-GB" dirty="0"/>
              <a:t> using </a:t>
            </a:r>
            <a:r>
              <a:rPr lang="en-GB" i="1" dirty="0"/>
              <a:t>class</a:t>
            </a:r>
            <a:r>
              <a:rPr lang="en-GB" dirty="0"/>
              <a:t> or </a:t>
            </a:r>
            <a:r>
              <a:rPr lang="en-GB" i="1" dirty="0"/>
              <a:t>id</a:t>
            </a:r>
            <a:r>
              <a:rPr lang="en-GB" dirty="0"/>
              <a:t> selector.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In </a:t>
            </a:r>
            <a:r>
              <a:rPr lang="en-GB" dirty="0"/>
              <a:t>normal </a:t>
            </a:r>
            <a:r>
              <a:rPr lang="en-GB" dirty="0" err="1"/>
              <a:t>CSS</a:t>
            </a:r>
            <a:r>
              <a:rPr lang="en-GB" dirty="0"/>
              <a:t>, these are specified with "</a:t>
            </a:r>
            <a:r>
              <a:rPr lang="en-GB" b="1" dirty="0"/>
              <a:t>#</a:t>
            </a:r>
            <a:r>
              <a:rPr lang="en-GB" dirty="0"/>
              <a:t>" or "</a:t>
            </a:r>
            <a:r>
              <a:rPr lang="en-GB" b="1" dirty="0"/>
              <a:t>.</a:t>
            </a:r>
            <a:r>
              <a:rPr lang="en-GB" dirty="0"/>
              <a:t>", but in SASS they are replaced with "</a:t>
            </a:r>
            <a:r>
              <a:rPr lang="en-GB" b="1" dirty="0"/>
              <a:t>%</a:t>
            </a:r>
            <a:r>
              <a:rPr lang="en-GB" dirty="0"/>
              <a:t>".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To </a:t>
            </a:r>
            <a:r>
              <a:rPr lang="en-GB" dirty="0"/>
              <a:t>work with placeholder selector, they can be used with </a:t>
            </a:r>
            <a:r>
              <a:rPr lang="en-GB" i="1" dirty="0"/>
              <a:t>@extend</a:t>
            </a:r>
            <a:r>
              <a:rPr lang="en-GB" dirty="0"/>
              <a:t> </a:t>
            </a:r>
            <a:r>
              <a:rPr lang="en-GB" dirty="0" smtClean="0"/>
              <a:t>directive.</a:t>
            </a:r>
          </a:p>
          <a:p>
            <a:endParaRPr lang="en-GB" dirty="0"/>
          </a:p>
          <a:p>
            <a:r>
              <a:rPr lang="en-GB" dirty="0" smtClean="0"/>
              <a:t>Without </a:t>
            </a:r>
            <a:r>
              <a:rPr lang="en-GB" dirty="0"/>
              <a:t>using </a:t>
            </a:r>
            <a:r>
              <a:rPr lang="en-GB" i="1" dirty="0"/>
              <a:t>@extend</a:t>
            </a:r>
            <a:r>
              <a:rPr lang="en-GB" dirty="0"/>
              <a:t> directive, you cannot display the result in </a:t>
            </a:r>
            <a:r>
              <a:rPr lang="en-GB" dirty="0" err="1"/>
              <a:t>CSS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962400"/>
            <a:ext cx="6127423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52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Sass - </a:t>
            </a:r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 this chapter, we will study about Sass </a:t>
            </a:r>
            <a:r>
              <a:rPr lang="en-GB" b="1" dirty="0"/>
              <a:t>Comments</a:t>
            </a:r>
            <a:r>
              <a:rPr lang="en-GB" dirty="0"/>
              <a:t>. Comments are non-executable statements, which are placed in source code. Comments make source code easier to understand. SASS supports two types of comments.</a:t>
            </a:r>
          </a:p>
          <a:p>
            <a:pPr lvl="1"/>
            <a:r>
              <a:rPr lang="en-GB" b="1" dirty="0"/>
              <a:t>Multiline comments</a:t>
            </a:r>
            <a:r>
              <a:rPr lang="en-GB" dirty="0"/>
              <a:t> − These are written using /* and */. Multiline comments are preserved in </a:t>
            </a:r>
            <a:r>
              <a:rPr lang="en-GB" dirty="0" err="1"/>
              <a:t>CSS</a:t>
            </a:r>
            <a:r>
              <a:rPr lang="en-GB" dirty="0"/>
              <a:t> output.</a:t>
            </a:r>
          </a:p>
          <a:p>
            <a:pPr lvl="1"/>
            <a:r>
              <a:rPr lang="en-GB" b="1" dirty="0"/>
              <a:t>Single line comments</a:t>
            </a:r>
            <a:r>
              <a:rPr lang="en-GB" dirty="0"/>
              <a:t> − These are written using </a:t>
            </a:r>
            <a:r>
              <a:rPr lang="en-GB" b="1" dirty="0"/>
              <a:t>//</a:t>
            </a:r>
            <a:r>
              <a:rPr lang="en-GB" dirty="0"/>
              <a:t> followed by comments. Single line </a:t>
            </a:r>
            <a:r>
              <a:rPr lang="en-GB" dirty="0" smtClean="0"/>
              <a:t>comments </a:t>
            </a:r>
            <a:r>
              <a:rPr lang="en-GB" dirty="0"/>
              <a:t>are not preserved in </a:t>
            </a:r>
            <a:r>
              <a:rPr lang="en-GB" dirty="0" err="1"/>
              <a:t>CSS</a:t>
            </a:r>
            <a:r>
              <a:rPr lang="en-GB" dirty="0"/>
              <a:t> output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81400"/>
            <a:ext cx="6096000" cy="244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54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Sass -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Programmers use variables to represent data, such as numeric values, characters or memory addresses.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importance of variables is, you can reuse the stored values in the variable throughout the </a:t>
            </a:r>
            <a:r>
              <a:rPr lang="en-GB" dirty="0" smtClean="0"/>
              <a:t>stylesheet</a:t>
            </a:r>
          </a:p>
          <a:p>
            <a:endParaRPr lang="en-GB" dirty="0"/>
          </a:p>
          <a:p>
            <a:r>
              <a:rPr lang="en-US" dirty="0"/>
              <a:t>Example: </a:t>
            </a:r>
            <a:r>
              <a:rPr lang="en-US" b="1" dirty="0"/>
              <a:t>$</a:t>
            </a:r>
            <a:r>
              <a:rPr lang="en-US" b="1" dirty="0" err="1"/>
              <a:t>variable_name</a:t>
            </a:r>
            <a:r>
              <a:rPr lang="en-US" b="1" dirty="0"/>
              <a:t> : some value</a:t>
            </a:r>
            <a:r>
              <a:rPr lang="en-US" b="1" dirty="0" smtClean="0"/>
              <a:t>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0072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DataTypes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90621"/>
              </p:ext>
            </p:extLst>
          </p:nvPr>
        </p:nvGraphicFramePr>
        <p:xfrm>
          <a:off x="304800" y="914400"/>
          <a:ext cx="8381999" cy="541190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1847791182"/>
                    </a:ext>
                  </a:extLst>
                </a:gridCol>
                <a:gridCol w="5030360">
                  <a:extLst>
                    <a:ext uri="{9D8B030D-6E8A-4147-A177-3AD203B41FA5}">
                      <a16:colId xmlns:a16="http://schemas.microsoft.com/office/drawing/2014/main" val="643780563"/>
                    </a:ext>
                  </a:extLst>
                </a:gridCol>
                <a:gridCol w="2970639">
                  <a:extLst>
                    <a:ext uri="{9D8B030D-6E8A-4147-A177-3AD203B41FA5}">
                      <a16:colId xmlns:a16="http://schemas.microsoft.com/office/drawing/2014/main" val="1968336248"/>
                    </a:ext>
                  </a:extLst>
                </a:gridCol>
              </a:tblGrid>
              <a:tr h="336611">
                <a:tc>
                  <a:txBody>
                    <a:bodyPr/>
                    <a:lstStyle/>
                    <a:p>
                      <a:r>
                        <a:rPr lang="en-US" sz="1100" dirty="0" err="1"/>
                        <a:t>S.No</a:t>
                      </a:r>
                      <a:r>
                        <a:rPr lang="en-US" sz="1100" dirty="0"/>
                        <a:t>.</a:t>
                      </a: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Data Type &amp; Description</a:t>
                      </a: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Example</a:t>
                      </a: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792172"/>
                  </a:ext>
                </a:extLst>
              </a:tr>
              <a:tr h="569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Numbers</a:t>
                      </a:r>
                      <a:endParaRPr lang="en-GB" sz="1800" dirty="0"/>
                    </a:p>
                    <a:p>
                      <a:r>
                        <a:rPr lang="en-GB" sz="1800" dirty="0"/>
                        <a:t>It represents integer types.</a:t>
                      </a: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2, 10.5</a:t>
                      </a: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573989"/>
                  </a:ext>
                </a:extLst>
              </a:tr>
              <a:tr h="880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Strings</a:t>
                      </a:r>
                      <a:endParaRPr lang="en-GB" sz="1800" dirty="0"/>
                    </a:p>
                    <a:p>
                      <a:r>
                        <a:rPr lang="en-GB" sz="1800" dirty="0"/>
                        <a:t>It is sequence of characters defined within single or double quotes.</a:t>
                      </a: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'Tutorialspoint', "Tutorialspoint"</a:t>
                      </a: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000017"/>
                  </a:ext>
                </a:extLst>
              </a:tr>
              <a:tr h="4919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 err="1"/>
                        <a:t>Colors</a:t>
                      </a:r>
                      <a:endParaRPr lang="en-GB" sz="1800" dirty="0"/>
                    </a:p>
                    <a:p>
                      <a:r>
                        <a:rPr lang="en-GB" sz="1800" dirty="0"/>
                        <a:t>It is used for defining </a:t>
                      </a:r>
                      <a:r>
                        <a:rPr lang="en-GB" sz="1800" dirty="0" err="1"/>
                        <a:t>color</a:t>
                      </a:r>
                      <a:r>
                        <a:rPr lang="en-GB" sz="1800" dirty="0"/>
                        <a:t> value.</a:t>
                      </a: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red, #008000, rgb(25,255,204)</a:t>
                      </a: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425965"/>
                  </a:ext>
                </a:extLst>
              </a:tr>
              <a:tr h="6473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4</a:t>
                      </a: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Booleans</a:t>
                      </a:r>
                      <a:endParaRPr lang="en-GB" sz="1800" dirty="0"/>
                    </a:p>
                    <a:p>
                      <a:r>
                        <a:rPr lang="en-GB" sz="1800" dirty="0"/>
                        <a:t>It returns true or false </a:t>
                      </a:r>
                      <a:r>
                        <a:rPr lang="en-GB" sz="1800" dirty="0" err="1"/>
                        <a:t>boolean</a:t>
                      </a:r>
                      <a:r>
                        <a:rPr lang="en-GB" sz="1800" dirty="0"/>
                        <a:t> types.</a:t>
                      </a: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10 &gt; 9 specifies true</a:t>
                      </a: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007885"/>
                  </a:ext>
                </a:extLst>
              </a:tr>
              <a:tr h="6473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Nulls</a:t>
                      </a:r>
                      <a:endParaRPr lang="en-GB" sz="1800" dirty="0"/>
                    </a:p>
                    <a:p>
                      <a:r>
                        <a:rPr lang="en-GB" sz="1800" dirty="0"/>
                        <a:t>It specifies null value which is unknown data.</a:t>
                      </a: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if(val==null) {//statements} </a:t>
                      </a: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437901"/>
                  </a:ext>
                </a:extLst>
              </a:tr>
              <a:tr h="11134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6</a:t>
                      </a: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Space and Comma</a:t>
                      </a:r>
                      <a:endParaRPr lang="en-GB" sz="1800" dirty="0"/>
                    </a:p>
                    <a:p>
                      <a:r>
                        <a:rPr lang="en-GB" sz="1800" dirty="0"/>
                        <a:t>Represents the values which are separated by spaces or commas.</a:t>
                      </a: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1px solid #</a:t>
                      </a:r>
                      <a:r>
                        <a:rPr lang="en-US" sz="1800" dirty="0" err="1">
                          <a:effectLst/>
                        </a:rPr>
                        <a:t>eeeeee</a:t>
                      </a:r>
                      <a:r>
                        <a:rPr lang="en-US" sz="1800" dirty="0">
                          <a:effectLst/>
                        </a:rPr>
                        <a:t>, 0 0 0 1px</a:t>
                      </a: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868988"/>
                  </a:ext>
                </a:extLst>
              </a:tr>
              <a:tr h="6473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>
                          <a:effectLst/>
                        </a:rPr>
                        <a:t>7</a:t>
                      </a: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/>
                        <a:t>Mapping</a:t>
                      </a:r>
                      <a:endParaRPr lang="en-GB" sz="1800"/>
                    </a:p>
                    <a:p>
                      <a:r>
                        <a:rPr lang="en-GB" sz="1800"/>
                        <a:t>It maps from one value to another value.</a:t>
                      </a: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 err="1">
                          <a:effectLst/>
                        </a:rPr>
                        <a:t>FirsyKey</a:t>
                      </a:r>
                      <a:r>
                        <a:rPr lang="en-US" sz="1800" dirty="0">
                          <a:effectLst/>
                        </a:rPr>
                        <a:t>: </a:t>
                      </a:r>
                      <a:r>
                        <a:rPr lang="en-US" sz="1800" dirty="0" err="1">
                          <a:effectLst/>
                        </a:rPr>
                        <a:t>frstvalue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SecondKey</a:t>
                      </a:r>
                      <a:r>
                        <a:rPr lang="en-US" sz="1800" dirty="0">
                          <a:effectLst/>
                        </a:rPr>
                        <a:t>: </a:t>
                      </a:r>
                      <a:r>
                        <a:rPr lang="en-US" sz="1800" dirty="0" err="1">
                          <a:effectLst/>
                        </a:rPr>
                        <a:t>secvalue</a:t>
                      </a:r>
                      <a:endParaRPr lang="en-US" sz="1800" dirty="0">
                        <a:effectLst/>
                      </a:endParaRPr>
                    </a:p>
                  </a:txBody>
                  <a:tcPr marL="21123" marR="21123" marT="10561" marB="10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04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9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-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dirty="0" smtClean="0"/>
              <a:t>Number </a:t>
            </a:r>
            <a:r>
              <a:rPr lang="en-GB" dirty="0"/>
              <a:t>Operations - It allows mathematical operations such as addition, subtraction, multiplication and division</a:t>
            </a:r>
          </a:p>
          <a:p>
            <a:pPr>
              <a:buFont typeface="+mj-lt"/>
              <a:buAutoNum type="arabicPeriod"/>
            </a:pPr>
            <a:r>
              <a:rPr lang="en-GB" dirty="0" err="1" smtClean="0"/>
              <a:t>Color</a:t>
            </a:r>
            <a:r>
              <a:rPr lang="en-GB" dirty="0" smtClean="0"/>
              <a:t> </a:t>
            </a:r>
            <a:r>
              <a:rPr lang="en-GB" dirty="0"/>
              <a:t>Operations - It allows using </a:t>
            </a:r>
            <a:r>
              <a:rPr lang="en-GB" dirty="0" err="1"/>
              <a:t>color</a:t>
            </a:r>
            <a:r>
              <a:rPr lang="en-GB" dirty="0"/>
              <a:t> components along with the arithmetic operations.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String </a:t>
            </a:r>
            <a:r>
              <a:rPr lang="en-GB" dirty="0"/>
              <a:t>Operations - It uses + operation to concatenate strings.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Boolean </a:t>
            </a:r>
            <a:r>
              <a:rPr lang="en-GB" dirty="0"/>
              <a:t>Operations - You can perform Boolean operations on SASS script by using and, or and not operators.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List </a:t>
            </a:r>
            <a:r>
              <a:rPr lang="en-GB" dirty="0"/>
              <a:t>Operations - Lists represent series of values, which are separated using commas or space. For information about lists, see the lists section under data types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Parantheses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Parentheses are a pair of signs, which are usually marked off by round brackets ( ) or square brackets [], providing symbolic logic that affect the order of operations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14600"/>
            <a:ext cx="6728012" cy="22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60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SASS supports the use of functions by providing some keyword arguments, which are specified using normal </a:t>
            </a:r>
            <a:r>
              <a:rPr lang="en-GB" dirty="0" err="1"/>
              <a:t>CSS</a:t>
            </a:r>
            <a:r>
              <a:rPr lang="en-GB" dirty="0"/>
              <a:t> function syntax</a:t>
            </a:r>
            <a:r>
              <a:rPr lang="en-GB" dirty="0" smtClean="0"/>
              <a:t>.</a:t>
            </a:r>
          </a:p>
          <a:p>
            <a:r>
              <a:rPr lang="en-GB" dirty="0" err="1"/>
              <a:t>HSL</a:t>
            </a:r>
            <a:r>
              <a:rPr lang="en-GB" dirty="0"/>
              <a:t> stands for hue, saturation, and lightness, which are more intuitive for creating a set of matching </a:t>
            </a:r>
            <a:r>
              <a:rPr lang="en-GB" dirty="0" err="1"/>
              <a:t>colors</a:t>
            </a:r>
            <a:r>
              <a:rPr lang="en-GB" dirty="0"/>
              <a:t> by using saturation and lightness.</a:t>
            </a:r>
          </a:p>
          <a:p>
            <a:pPr lvl="1"/>
            <a:r>
              <a:rPr lang="en-GB" b="1" dirty="0"/>
              <a:t>hue</a:t>
            </a:r>
            <a:r>
              <a:rPr lang="en-GB" dirty="0"/>
              <a:t> − It represents the degree of </a:t>
            </a:r>
            <a:r>
              <a:rPr lang="en-GB" dirty="0" err="1"/>
              <a:t>color</a:t>
            </a:r>
            <a:r>
              <a:rPr lang="en-GB" dirty="0"/>
              <a:t> such as 120 for red, 240 for green, 290 for pastel violet etc.</a:t>
            </a:r>
          </a:p>
          <a:p>
            <a:pPr lvl="1"/>
            <a:r>
              <a:rPr lang="en-GB" b="1" dirty="0"/>
              <a:t>saturation</a:t>
            </a:r>
            <a:r>
              <a:rPr lang="en-GB" dirty="0"/>
              <a:t> − It is a percentage value that increases the saturation of </a:t>
            </a:r>
            <a:r>
              <a:rPr lang="en-GB" dirty="0" err="1"/>
              <a:t>color</a:t>
            </a:r>
            <a:r>
              <a:rPr lang="en-GB" dirty="0"/>
              <a:t>.</a:t>
            </a:r>
          </a:p>
          <a:p>
            <a:pPr lvl="1"/>
            <a:r>
              <a:rPr lang="en-GB" b="1" dirty="0"/>
              <a:t>lightness</a:t>
            </a:r>
            <a:r>
              <a:rPr lang="en-GB" dirty="0"/>
              <a:t> − It is a percentage value which decreases the lightness of </a:t>
            </a:r>
            <a:r>
              <a:rPr lang="en-GB" dirty="0" err="1"/>
              <a:t>color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US" dirty="0" smtClean="0"/>
              <a:t>Syntax: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($hue: 0, $saturation: 50%, $lightness: 50%);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41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It provides </a:t>
            </a:r>
            <a:r>
              <a:rPr lang="en-GB" dirty="0" err="1"/>
              <a:t>SassScript</a:t>
            </a:r>
            <a:r>
              <a:rPr lang="en-GB" dirty="0"/>
              <a:t> variables in selectors and property names using </a:t>
            </a:r>
            <a:r>
              <a:rPr lang="en-GB" b="1" dirty="0"/>
              <a:t>#{ }</a:t>
            </a:r>
            <a:r>
              <a:rPr lang="en-GB" dirty="0"/>
              <a:t> syntax. </a:t>
            </a:r>
            <a:endParaRPr lang="en-GB" dirty="0" smtClean="0"/>
          </a:p>
          <a:p>
            <a:r>
              <a:rPr lang="en-GB" dirty="0" smtClean="0"/>
              <a:t>You </a:t>
            </a:r>
            <a:r>
              <a:rPr lang="en-GB" dirty="0"/>
              <a:t>can specify variables or property names within the curly braces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Syntax: </a:t>
            </a:r>
            <a:r>
              <a:rPr lang="en-GB" b="1" dirty="0"/>
              <a:t>#{$name}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364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&amp; in </a:t>
            </a:r>
            <a:r>
              <a:rPr lang="en-US" dirty="0" err="1" smtClean="0"/>
              <a:t>SassScript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You can select the parent selector by using the &amp; character. It tells where the parent selector should be inserted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&amp;:hover {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 green; }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8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</a:t>
            </a:r>
            <a:r>
              <a:rPr lang="en-US" dirty="0" smtClean="0"/>
              <a:t>Defaults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You can set the default values for variables by adding </a:t>
            </a:r>
            <a:r>
              <a:rPr lang="en-GB" b="1" i="1" dirty="0"/>
              <a:t>!default</a:t>
            </a:r>
            <a:r>
              <a:rPr lang="en-GB" b="1" dirty="0"/>
              <a:t> </a:t>
            </a:r>
            <a:r>
              <a:rPr lang="en-GB" dirty="0"/>
              <a:t>flag to the end of the variable value.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will not re-assign the value, if it is already assigned to the variable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7513609" cy="132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SASS</a:t>
            </a:r>
            <a:r>
              <a:rPr lang="en-GB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SASS </a:t>
            </a:r>
            <a:r>
              <a:rPr lang="en-GB" dirty="0"/>
              <a:t>(Syntactically Awesome Stylesheet) is a </a:t>
            </a:r>
            <a:r>
              <a:rPr lang="en-GB" dirty="0" err="1"/>
              <a:t>CSS</a:t>
            </a:r>
            <a:r>
              <a:rPr lang="en-GB" dirty="0"/>
              <a:t> pre-processor, which helps to reduce repetition with </a:t>
            </a:r>
            <a:r>
              <a:rPr lang="en-GB" dirty="0" err="1"/>
              <a:t>CSS</a:t>
            </a:r>
            <a:r>
              <a:rPr lang="en-GB" dirty="0"/>
              <a:t> and saves time. It is more stable and powerful </a:t>
            </a:r>
            <a:r>
              <a:rPr lang="en-GB" dirty="0" err="1"/>
              <a:t>CSS</a:t>
            </a:r>
            <a:r>
              <a:rPr lang="en-GB" dirty="0"/>
              <a:t> extension language that describes the style of a document cleanly and structurally.</a:t>
            </a:r>
          </a:p>
          <a:p>
            <a:endParaRPr lang="en-GB" dirty="0"/>
          </a:p>
          <a:p>
            <a:r>
              <a:rPr lang="en-GB" dirty="0"/>
              <a:t>It was initially designed by Hampton Catlin and developed by Natalie </a:t>
            </a:r>
            <a:r>
              <a:rPr lang="en-GB" dirty="0" err="1"/>
              <a:t>Weizenbaum</a:t>
            </a:r>
            <a:r>
              <a:rPr lang="en-GB" dirty="0"/>
              <a:t> in 2006. Later, </a:t>
            </a:r>
            <a:r>
              <a:rPr lang="en-GB" dirty="0" err="1"/>
              <a:t>Weizenbaum</a:t>
            </a:r>
            <a:r>
              <a:rPr lang="en-GB" dirty="0"/>
              <a:t> and Chris </a:t>
            </a:r>
            <a:r>
              <a:rPr lang="en-GB" dirty="0" err="1"/>
              <a:t>Eppstein</a:t>
            </a:r>
            <a:r>
              <a:rPr lang="en-GB" dirty="0"/>
              <a:t> used its initial version to extend the Sass with </a:t>
            </a:r>
            <a:r>
              <a:rPr lang="en-GB" dirty="0" err="1"/>
              <a:t>SassScript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1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and 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7504" y="769783"/>
            <a:ext cx="8713092" cy="525636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@import - It imports the SASS or </a:t>
            </a:r>
            <a:r>
              <a:rPr lang="en-GB" dirty="0" err="1"/>
              <a:t>SCSS</a:t>
            </a:r>
            <a:r>
              <a:rPr lang="en-GB" dirty="0"/>
              <a:t> files, it directly takes the filename to import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@media - It sets the style rule to different media types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@extend - @extend directive is used to share rules and relationships between selectors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@at-root - @at-root directive is a collection of nested rules, which is able to make style block at root of the document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@debug - @debug directive detects the errors and displays the </a:t>
            </a:r>
            <a:r>
              <a:rPr lang="en-GB" dirty="0" err="1"/>
              <a:t>SassScript</a:t>
            </a:r>
            <a:r>
              <a:rPr lang="en-GB" dirty="0"/>
              <a:t> expression values to the standard error output stream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@warn - @warn directive is used to give cautionary advice about the problem; it displays the </a:t>
            </a:r>
            <a:r>
              <a:rPr lang="en-GB" dirty="0" err="1"/>
              <a:t>SassScript</a:t>
            </a:r>
            <a:r>
              <a:rPr lang="en-GB" dirty="0"/>
              <a:t> expression values to the standard error output stream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@error - @error directive displays the </a:t>
            </a:r>
            <a:r>
              <a:rPr lang="en-GB" dirty="0" err="1"/>
              <a:t>SassScript</a:t>
            </a:r>
            <a:r>
              <a:rPr lang="en-GB" dirty="0"/>
              <a:t> expression value as fatal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70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and Directives </a:t>
            </a:r>
            <a:r>
              <a:rPr lang="en-US" dirty="0" smtClean="0"/>
              <a:t>– import (1/2)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Import directives, imports the SASS or </a:t>
            </a:r>
            <a:r>
              <a:rPr lang="en-GB" dirty="0" err="1"/>
              <a:t>SCSS</a:t>
            </a:r>
            <a:r>
              <a:rPr lang="en-GB" dirty="0"/>
              <a:t> files. It directly takes the filename to import. All the files which are imported in SASS will get combined in a single </a:t>
            </a:r>
            <a:r>
              <a:rPr lang="en-GB" dirty="0" err="1"/>
              <a:t>CSS</a:t>
            </a:r>
            <a:r>
              <a:rPr lang="en-GB" dirty="0"/>
              <a:t> file. There are few things that are compiled to a </a:t>
            </a:r>
            <a:r>
              <a:rPr lang="en-GB" dirty="0" err="1"/>
              <a:t>CSS</a:t>
            </a:r>
            <a:r>
              <a:rPr lang="en-GB" dirty="0"/>
              <a:t> when we use </a:t>
            </a:r>
            <a:r>
              <a:rPr lang="en-GB" i="1" dirty="0"/>
              <a:t>@import</a:t>
            </a:r>
            <a:r>
              <a:rPr lang="en-GB" dirty="0"/>
              <a:t> </a:t>
            </a:r>
            <a:r>
              <a:rPr lang="en-GB" dirty="0" smtClean="0"/>
              <a:t>rule:</a:t>
            </a:r>
            <a:endParaRPr lang="en-GB" dirty="0"/>
          </a:p>
          <a:p>
            <a:pPr lvl="1"/>
            <a:r>
              <a:rPr lang="en-GB" dirty="0"/>
              <a:t>File extension </a:t>
            </a:r>
            <a:r>
              <a:rPr lang="en-GB" i="1" dirty="0"/>
              <a:t>.</a:t>
            </a:r>
            <a:r>
              <a:rPr lang="en-GB" i="1" dirty="0" err="1"/>
              <a:t>css</a:t>
            </a:r>
            <a:endParaRPr lang="en-GB" dirty="0"/>
          </a:p>
          <a:p>
            <a:pPr lvl="1"/>
            <a:r>
              <a:rPr lang="en-GB" dirty="0"/>
              <a:t>Filename begins with </a:t>
            </a:r>
            <a:r>
              <a:rPr lang="en-GB" i="1" dirty="0"/>
              <a:t>http://</a:t>
            </a:r>
            <a:endParaRPr lang="en-GB" dirty="0"/>
          </a:p>
          <a:p>
            <a:pPr lvl="1"/>
            <a:r>
              <a:rPr lang="en-GB" dirty="0"/>
              <a:t>Filename is </a:t>
            </a:r>
            <a:r>
              <a:rPr lang="en-GB" i="1" dirty="0" err="1"/>
              <a:t>url</a:t>
            </a:r>
            <a:r>
              <a:rPr lang="en-GB" i="1" dirty="0"/>
              <a:t>()</a:t>
            </a:r>
            <a:endParaRPr lang="en-GB" dirty="0"/>
          </a:p>
          <a:p>
            <a:pPr lvl="1"/>
            <a:r>
              <a:rPr lang="en-GB" i="1" dirty="0"/>
              <a:t>@import</a:t>
            </a:r>
            <a:r>
              <a:rPr lang="en-GB" dirty="0"/>
              <a:t> consist any media queries.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GB" b="1" dirty="0"/>
              <a:t>@import "style.css";</a:t>
            </a:r>
          </a:p>
          <a:p>
            <a:pPr lvl="1"/>
            <a:r>
              <a:rPr lang="en-GB" b="1" dirty="0"/>
              <a:t>@import "http://tutorialspoint.com/bar";</a:t>
            </a:r>
          </a:p>
          <a:p>
            <a:pPr lvl="1"/>
            <a:r>
              <a:rPr lang="en-GB" b="1" dirty="0"/>
              <a:t>@import </a:t>
            </a:r>
            <a:r>
              <a:rPr lang="en-GB" b="1" dirty="0" err="1"/>
              <a:t>url</a:t>
            </a:r>
            <a:r>
              <a:rPr lang="en-GB" b="1" dirty="0"/>
              <a:t>(style);</a:t>
            </a:r>
          </a:p>
          <a:p>
            <a:pPr lvl="1"/>
            <a:r>
              <a:rPr lang="en-GB" b="1" dirty="0"/>
              <a:t>@import "style" screen;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4475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Rules and Directives </a:t>
            </a:r>
            <a:r>
              <a:rPr lang="en-US" dirty="0" smtClean="0"/>
              <a:t>– import (2/2) - Partials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Partials are SASS or </a:t>
            </a:r>
            <a:r>
              <a:rPr lang="en-GB" dirty="0" err="1"/>
              <a:t>SCSS</a:t>
            </a:r>
            <a:r>
              <a:rPr lang="en-GB" dirty="0"/>
              <a:t> files, which are written using underscore at the beginning of the name (_</a:t>
            </a:r>
            <a:r>
              <a:rPr lang="en-GB" dirty="0" err="1"/>
              <a:t>partials.scss</a:t>
            </a:r>
            <a:r>
              <a:rPr lang="en-GB" dirty="0"/>
              <a:t>).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partial file name can be imported in SASS file without using the underscore. SASS does not compile the </a:t>
            </a:r>
            <a:r>
              <a:rPr lang="en-GB" dirty="0" err="1"/>
              <a:t>CSS</a:t>
            </a:r>
            <a:r>
              <a:rPr lang="en-GB" dirty="0"/>
              <a:t> file.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By </a:t>
            </a:r>
            <a:r>
              <a:rPr lang="en-GB" dirty="0"/>
              <a:t>using the underscore, it makes SASS understand that it is partial and should not generate the </a:t>
            </a:r>
            <a:r>
              <a:rPr lang="en-GB" dirty="0" err="1"/>
              <a:t>CSS</a:t>
            </a:r>
            <a:r>
              <a:rPr lang="en-GB" dirty="0"/>
              <a:t> file</a:t>
            </a:r>
            <a:r>
              <a:rPr lang="en-GB" dirty="0" smtClean="0"/>
              <a:t>.</a:t>
            </a:r>
          </a:p>
          <a:p>
            <a:endParaRPr lang="en-GB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6600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and Directives - media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i="1" dirty="0"/>
              <a:t>@media</a:t>
            </a:r>
            <a:r>
              <a:rPr lang="en-GB" dirty="0"/>
              <a:t> directive sets the style rule to different media types. </a:t>
            </a:r>
            <a:endParaRPr lang="en-GB" dirty="0" smtClean="0"/>
          </a:p>
          <a:p>
            <a:r>
              <a:rPr lang="en-GB" i="1" dirty="0" smtClean="0"/>
              <a:t>@</a:t>
            </a:r>
            <a:r>
              <a:rPr lang="en-GB" i="1" dirty="0"/>
              <a:t>media</a:t>
            </a:r>
            <a:r>
              <a:rPr lang="en-GB" dirty="0"/>
              <a:t> directive can be nested inside the selector SASS but it is bubbled up to the top level of the stylesheet.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78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and Directives - extend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@extend</a:t>
            </a:r>
            <a:r>
              <a:rPr lang="en-GB" dirty="0"/>
              <a:t> directive is used to share rules and relationships between selectors.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can extend all another class styles in one class and can also apply its own specific styles.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79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and Directives - at-root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@at-root</a:t>
            </a:r>
            <a:r>
              <a:rPr lang="en-GB" dirty="0"/>
              <a:t> directive is a collection of nested rules which is able to make the style block at root of the document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6026423" cy="207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90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and Directives - debug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@debug</a:t>
            </a:r>
            <a:r>
              <a:rPr lang="en-GB" dirty="0"/>
              <a:t> directive detects the errors and displays the </a:t>
            </a:r>
            <a:r>
              <a:rPr lang="en-GB" dirty="0" err="1"/>
              <a:t>SassScript</a:t>
            </a:r>
            <a:r>
              <a:rPr lang="en-GB" dirty="0"/>
              <a:t> expression values to the standard error output stream.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0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and Directives - warn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@warn</a:t>
            </a:r>
            <a:r>
              <a:rPr lang="en-GB" dirty="0"/>
              <a:t> directive is used to give cautionary advice about the problem. It displays the </a:t>
            </a:r>
            <a:r>
              <a:rPr lang="en-GB" dirty="0" err="1"/>
              <a:t>SassScript</a:t>
            </a:r>
            <a:r>
              <a:rPr lang="en-GB" dirty="0"/>
              <a:t> expression values to the standard error output stream.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and Directives </a:t>
            </a:r>
            <a:r>
              <a:rPr lang="en-US" dirty="0" smtClean="0"/>
              <a:t>– error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i="1" dirty="0"/>
              <a:t>@error</a:t>
            </a:r>
            <a:r>
              <a:rPr lang="en-GB" dirty="0"/>
              <a:t> directive displays the </a:t>
            </a:r>
            <a:r>
              <a:rPr lang="en-GB" dirty="0" err="1"/>
              <a:t>SassScript</a:t>
            </a:r>
            <a:r>
              <a:rPr lang="en-GB" dirty="0"/>
              <a:t> expression value as fatal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Sass - Control Directives &amp;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if() - Based on the condition, if() function returns only one result from two possible outcomes</a:t>
            </a:r>
            <a:r>
              <a:rPr lang="en-GB" dirty="0" smtClean="0"/>
              <a:t>.</a:t>
            </a:r>
            <a:endParaRPr lang="sr-Latn-RS" dirty="0" smtClean="0"/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@if - The @if directive accepts </a:t>
            </a:r>
            <a:r>
              <a:rPr lang="en-GB" dirty="0" err="1"/>
              <a:t>SassScript</a:t>
            </a:r>
            <a:r>
              <a:rPr lang="en-GB" dirty="0"/>
              <a:t> expressions and uses the nested styles whenever the result of the expression is anything other than false or null</a:t>
            </a:r>
            <a:r>
              <a:rPr lang="en-GB" dirty="0" smtClean="0"/>
              <a:t>.</a:t>
            </a:r>
            <a:endParaRPr lang="sr-Latn-RS" dirty="0" smtClean="0"/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@for - The @for directive allows you to generate styles in a loop</a:t>
            </a:r>
            <a:r>
              <a:rPr lang="en-GB" dirty="0" smtClean="0"/>
              <a:t>.</a:t>
            </a:r>
            <a:endParaRPr lang="sr-Latn-RS" dirty="0" smtClean="0"/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@each - In @each directive, a variable is defined which contains the value of each item in a list</a:t>
            </a:r>
            <a:r>
              <a:rPr lang="en-GB" dirty="0" smtClean="0"/>
              <a:t>.</a:t>
            </a:r>
            <a:endParaRPr lang="sr-Latn-RS" dirty="0" smtClean="0"/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@while - It takes </a:t>
            </a:r>
            <a:r>
              <a:rPr lang="en-GB" dirty="0" err="1"/>
              <a:t>SassScript</a:t>
            </a:r>
            <a:r>
              <a:rPr lang="en-GB" dirty="0"/>
              <a:t> expressions and </a:t>
            </a:r>
            <a:r>
              <a:rPr lang="en-GB" dirty="0" err="1"/>
              <a:t>untill</a:t>
            </a:r>
            <a:r>
              <a:rPr lang="en-GB" dirty="0"/>
              <a:t> the statement evaluates to false it iteratively outputs nested styles.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8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Use SASS?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It </a:t>
            </a:r>
            <a:r>
              <a:rPr lang="en-GB" dirty="0"/>
              <a:t>is a pre-processing language which provides indented syntax (its own syntax) for </a:t>
            </a:r>
            <a:r>
              <a:rPr lang="en-GB" dirty="0" err="1"/>
              <a:t>CSS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smtClean="0"/>
              <a:t>It </a:t>
            </a:r>
            <a:r>
              <a:rPr lang="en-GB" dirty="0"/>
              <a:t>provides some features, which are used for creating stylesheets that allows writing code more efficiently and is easy to maintain.</a:t>
            </a:r>
          </a:p>
          <a:p>
            <a:endParaRPr lang="en-GB" dirty="0"/>
          </a:p>
          <a:p>
            <a:r>
              <a:rPr lang="en-GB" dirty="0" smtClean="0"/>
              <a:t>It </a:t>
            </a:r>
            <a:r>
              <a:rPr lang="en-GB" dirty="0"/>
              <a:t>is a super set of </a:t>
            </a:r>
            <a:r>
              <a:rPr lang="en-GB" dirty="0" err="1"/>
              <a:t>CSS</a:t>
            </a:r>
            <a:r>
              <a:rPr lang="en-GB" dirty="0"/>
              <a:t>, which means it contains all the features of </a:t>
            </a:r>
            <a:r>
              <a:rPr lang="en-GB" dirty="0" err="1"/>
              <a:t>CSS</a:t>
            </a:r>
            <a:r>
              <a:rPr lang="en-GB" dirty="0"/>
              <a:t> and is an open source pre-processor, coded in Ruby.</a:t>
            </a:r>
          </a:p>
          <a:p>
            <a:endParaRPr lang="en-GB" dirty="0"/>
          </a:p>
          <a:p>
            <a:r>
              <a:rPr lang="en-GB" dirty="0" smtClean="0"/>
              <a:t>It </a:t>
            </a:r>
            <a:r>
              <a:rPr lang="en-GB" dirty="0"/>
              <a:t>provides the document style in a good, structured format than flat </a:t>
            </a:r>
            <a:r>
              <a:rPr lang="en-GB" dirty="0" err="1"/>
              <a:t>CSS</a:t>
            </a:r>
            <a:r>
              <a:rPr lang="en-GB" dirty="0"/>
              <a:t>. It uses re-usable methods, logic statements and some of the built-in functions such as </a:t>
            </a:r>
            <a:r>
              <a:rPr lang="en-GB" dirty="0" err="1"/>
              <a:t>color</a:t>
            </a:r>
            <a:r>
              <a:rPr lang="en-GB" dirty="0"/>
              <a:t> manipulation, mathematics and parameter lists.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Sass - </a:t>
            </a:r>
            <a:r>
              <a:rPr lang="en-US" dirty="0" err="1"/>
              <a:t>Mixin</a:t>
            </a:r>
            <a:r>
              <a:rPr lang="en-US" dirty="0"/>
              <a:t> </a:t>
            </a:r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Mixins</a:t>
            </a:r>
            <a:r>
              <a:rPr lang="en-GB" dirty="0"/>
              <a:t> allow creating a group of styles, which are reusable throughout your stylesheet without any need to recreation of non-semantic classes.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 err="1"/>
              <a:t>CSS</a:t>
            </a:r>
            <a:r>
              <a:rPr lang="en-GB" dirty="0"/>
              <a:t>, the </a:t>
            </a:r>
            <a:r>
              <a:rPr lang="en-GB" dirty="0" err="1"/>
              <a:t>mixins</a:t>
            </a:r>
            <a:r>
              <a:rPr lang="en-GB" dirty="0"/>
              <a:t> can store multiple values or parameters and call function; it helps to avoid writing repetitive codes. </a:t>
            </a:r>
            <a:endParaRPr lang="en-GB" dirty="0" smtClean="0"/>
          </a:p>
          <a:p>
            <a:r>
              <a:rPr lang="en-GB" dirty="0" err="1" smtClean="0"/>
              <a:t>Mixin</a:t>
            </a:r>
            <a:r>
              <a:rPr lang="en-GB" dirty="0" smtClean="0"/>
              <a:t> </a:t>
            </a:r>
            <a:r>
              <a:rPr lang="en-GB" dirty="0"/>
              <a:t>names can use underscores and hyphens interchangeably. </a:t>
            </a:r>
            <a:endParaRPr lang="en-GB" dirty="0" smtClean="0"/>
          </a:p>
          <a:p>
            <a:r>
              <a:rPr lang="en-GB" dirty="0" smtClean="0"/>
              <a:t>Following </a:t>
            </a:r>
            <a:r>
              <a:rPr lang="en-GB" dirty="0"/>
              <a:t>are the directives present in </a:t>
            </a:r>
            <a:r>
              <a:rPr lang="en-GB" dirty="0" err="1" smtClean="0"/>
              <a:t>Mixins</a:t>
            </a:r>
            <a:r>
              <a:rPr lang="en-GB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Defining a </a:t>
            </a:r>
            <a:r>
              <a:rPr lang="en-GB" dirty="0" err="1"/>
              <a:t>Mixin</a:t>
            </a:r>
            <a:r>
              <a:rPr lang="en-GB" dirty="0"/>
              <a:t> - </a:t>
            </a:r>
            <a:r>
              <a:rPr lang="en-GB" b="1" dirty="0"/>
              <a:t>@</a:t>
            </a:r>
            <a:r>
              <a:rPr lang="en-GB" b="1" dirty="0" err="1"/>
              <a:t>mixin</a:t>
            </a:r>
            <a:r>
              <a:rPr lang="en-GB" b="1" dirty="0"/>
              <a:t> </a:t>
            </a:r>
            <a:r>
              <a:rPr lang="en-GB" dirty="0"/>
              <a:t>directive is used to define the </a:t>
            </a:r>
            <a:r>
              <a:rPr lang="en-GB" dirty="0" err="1"/>
              <a:t>mixin</a:t>
            </a:r>
            <a:r>
              <a:rPr lang="en-GB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Including a </a:t>
            </a:r>
            <a:r>
              <a:rPr lang="en-GB" dirty="0" err="1"/>
              <a:t>Mixin</a:t>
            </a:r>
            <a:r>
              <a:rPr lang="en-GB" dirty="0"/>
              <a:t> - </a:t>
            </a:r>
            <a:r>
              <a:rPr lang="en-GB" b="1" dirty="0"/>
              <a:t>@include </a:t>
            </a:r>
            <a:r>
              <a:rPr lang="en-GB" dirty="0"/>
              <a:t>directive is used to include the </a:t>
            </a:r>
            <a:r>
              <a:rPr lang="en-GB" dirty="0" err="1"/>
              <a:t>mixins</a:t>
            </a:r>
            <a:r>
              <a:rPr lang="en-GB" dirty="0"/>
              <a:t> in the document.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Arguments - The </a:t>
            </a:r>
            <a:r>
              <a:rPr lang="en-GB" dirty="0" err="1"/>
              <a:t>SassScript</a:t>
            </a:r>
            <a:r>
              <a:rPr lang="en-GB" dirty="0"/>
              <a:t> values can be taken as arguments in </a:t>
            </a:r>
            <a:r>
              <a:rPr lang="en-GB" dirty="0" err="1"/>
              <a:t>mixins</a:t>
            </a:r>
            <a:r>
              <a:rPr lang="en-GB" dirty="0"/>
              <a:t>, which is given when </a:t>
            </a:r>
            <a:r>
              <a:rPr lang="en-GB" dirty="0" err="1"/>
              <a:t>mixin</a:t>
            </a:r>
            <a:r>
              <a:rPr lang="en-GB" dirty="0"/>
              <a:t> is included and available as variable within the </a:t>
            </a:r>
            <a:r>
              <a:rPr lang="en-GB" dirty="0" err="1"/>
              <a:t>mixin</a:t>
            </a:r>
            <a:r>
              <a:rPr lang="en-GB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Passing Content Blocks to a </a:t>
            </a:r>
            <a:r>
              <a:rPr lang="en-GB" dirty="0" err="1"/>
              <a:t>Mixin</a:t>
            </a:r>
            <a:r>
              <a:rPr lang="en-GB" dirty="0"/>
              <a:t> - Block of styles are passed to the </a:t>
            </a:r>
            <a:r>
              <a:rPr lang="en-GB" dirty="0" err="1"/>
              <a:t>mixin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25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</a:t>
            </a:r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 SASS, you can create your own function and use them in your script context or can be used with any value.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Functions </a:t>
            </a:r>
            <a:r>
              <a:rPr lang="en-GB" dirty="0"/>
              <a:t>are called by using the function name and with any parameters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Example:</a:t>
            </a:r>
            <a:br>
              <a:rPr lang="en-GB" dirty="0" smtClean="0"/>
            </a:br>
            <a:endParaRPr lang="en-GB" dirty="0" smtClean="0"/>
          </a:p>
          <a:p>
            <a:r>
              <a:rPr lang="en-GB" b="1" dirty="0"/>
              <a:t>#</a:t>
            </a:r>
            <a:r>
              <a:rPr lang="en-GB" b="1" dirty="0" err="1"/>
              <a:t>set_width</a:t>
            </a:r>
            <a:r>
              <a:rPr lang="en-GB" b="1" dirty="0"/>
              <a:t> { padding-left: </a:t>
            </a:r>
            <a:r>
              <a:rPr lang="en-GB" b="1" dirty="0" err="1"/>
              <a:t>adjust_width</a:t>
            </a:r>
            <a:r>
              <a:rPr lang="en-GB" b="1" dirty="0"/>
              <a:t>($n: 10); 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007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Literatura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www.tutorialspoint.com/sass/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29622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SASS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It </a:t>
            </a:r>
            <a:r>
              <a:rPr lang="en-GB" dirty="0"/>
              <a:t>is more stable, powerful, and compatible with versions of </a:t>
            </a:r>
            <a:r>
              <a:rPr lang="en-GB" dirty="0" err="1"/>
              <a:t>CSS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smtClean="0"/>
              <a:t>It </a:t>
            </a:r>
            <a:r>
              <a:rPr lang="en-GB" dirty="0"/>
              <a:t>is a super set of </a:t>
            </a:r>
            <a:r>
              <a:rPr lang="en-GB" dirty="0" err="1"/>
              <a:t>CSS</a:t>
            </a:r>
            <a:r>
              <a:rPr lang="en-GB" dirty="0"/>
              <a:t> and is based on JavaScript.</a:t>
            </a:r>
          </a:p>
          <a:p>
            <a:endParaRPr lang="en-GB" dirty="0"/>
          </a:p>
          <a:p>
            <a:r>
              <a:rPr lang="en-GB" dirty="0" smtClean="0"/>
              <a:t>It </a:t>
            </a:r>
            <a:r>
              <a:rPr lang="en-GB" dirty="0"/>
              <a:t>is known as syntactic sugar for </a:t>
            </a:r>
            <a:r>
              <a:rPr lang="en-GB" dirty="0" err="1"/>
              <a:t>CSS</a:t>
            </a:r>
            <a:r>
              <a:rPr lang="en-GB" dirty="0"/>
              <a:t>, which means it makes easier way for user to read or express the things more clearly.</a:t>
            </a:r>
          </a:p>
          <a:p>
            <a:endParaRPr lang="en-GB" dirty="0"/>
          </a:p>
          <a:p>
            <a:r>
              <a:rPr lang="en-GB" dirty="0" smtClean="0"/>
              <a:t>It </a:t>
            </a:r>
            <a:r>
              <a:rPr lang="en-GB" dirty="0"/>
              <a:t>uses its own syntax and compiles to readable </a:t>
            </a:r>
            <a:r>
              <a:rPr lang="en-GB" dirty="0" err="1"/>
              <a:t>CSS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smtClean="0"/>
              <a:t>You </a:t>
            </a:r>
            <a:r>
              <a:rPr lang="en-GB" dirty="0"/>
              <a:t>can easily write </a:t>
            </a:r>
            <a:r>
              <a:rPr lang="en-GB" dirty="0" err="1"/>
              <a:t>CSS</a:t>
            </a:r>
            <a:r>
              <a:rPr lang="en-GB" dirty="0"/>
              <a:t> in less code within less time.</a:t>
            </a:r>
          </a:p>
          <a:p>
            <a:endParaRPr lang="en-GB" dirty="0"/>
          </a:p>
          <a:p>
            <a:r>
              <a:rPr lang="en-GB" dirty="0" smtClean="0"/>
              <a:t>It </a:t>
            </a:r>
            <a:r>
              <a:rPr lang="en-GB" dirty="0"/>
              <a:t>is an open source pre-processor, which is interpreted into </a:t>
            </a:r>
            <a:r>
              <a:rPr lang="en-GB" dirty="0" err="1"/>
              <a:t>CSS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7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It </a:t>
            </a:r>
            <a:r>
              <a:rPr lang="en-GB" dirty="0"/>
              <a:t>allows writing clean </a:t>
            </a:r>
            <a:r>
              <a:rPr lang="en-GB" dirty="0" err="1"/>
              <a:t>CSS</a:t>
            </a:r>
            <a:r>
              <a:rPr lang="en-GB" dirty="0"/>
              <a:t> in a programming construct.</a:t>
            </a:r>
          </a:p>
          <a:p>
            <a:endParaRPr lang="en-GB" dirty="0"/>
          </a:p>
          <a:p>
            <a:r>
              <a:rPr lang="en-GB" dirty="0" smtClean="0"/>
              <a:t>It </a:t>
            </a:r>
            <a:r>
              <a:rPr lang="en-GB" dirty="0"/>
              <a:t>helps in writing </a:t>
            </a:r>
            <a:r>
              <a:rPr lang="en-GB" dirty="0" err="1"/>
              <a:t>CSS</a:t>
            </a:r>
            <a:r>
              <a:rPr lang="en-GB" dirty="0"/>
              <a:t> quickly.</a:t>
            </a:r>
          </a:p>
          <a:p>
            <a:endParaRPr lang="en-GB" dirty="0"/>
          </a:p>
          <a:p>
            <a:r>
              <a:rPr lang="en-GB" dirty="0" smtClean="0"/>
              <a:t>It </a:t>
            </a:r>
            <a:r>
              <a:rPr lang="en-GB" dirty="0"/>
              <a:t>is a superset of </a:t>
            </a:r>
            <a:r>
              <a:rPr lang="en-GB" dirty="0" err="1"/>
              <a:t>CSS</a:t>
            </a:r>
            <a:r>
              <a:rPr lang="en-GB" dirty="0"/>
              <a:t>, which helps designers and developers work more efficiently and quickly.</a:t>
            </a:r>
          </a:p>
          <a:p>
            <a:endParaRPr lang="en-GB" dirty="0"/>
          </a:p>
          <a:p>
            <a:r>
              <a:rPr lang="en-GB" dirty="0" smtClean="0"/>
              <a:t>As </a:t>
            </a:r>
            <a:r>
              <a:rPr lang="en-GB" dirty="0"/>
              <a:t>Sass is compatible with all versions of </a:t>
            </a:r>
            <a:r>
              <a:rPr lang="en-GB" dirty="0" err="1"/>
              <a:t>CSS</a:t>
            </a:r>
            <a:r>
              <a:rPr lang="en-GB" dirty="0"/>
              <a:t>, we can use any available </a:t>
            </a:r>
            <a:r>
              <a:rPr lang="en-GB" dirty="0" err="1"/>
              <a:t>CSS</a:t>
            </a:r>
            <a:r>
              <a:rPr lang="en-GB" dirty="0"/>
              <a:t> libraries.</a:t>
            </a:r>
          </a:p>
          <a:p>
            <a:endParaRPr lang="en-GB" dirty="0"/>
          </a:p>
          <a:p>
            <a:r>
              <a:rPr lang="en-GB" dirty="0" smtClean="0"/>
              <a:t>It </a:t>
            </a:r>
            <a:r>
              <a:rPr lang="en-GB" dirty="0"/>
              <a:t>is possible to use nested syntax and useful functions such as </a:t>
            </a:r>
            <a:r>
              <a:rPr lang="en-GB" dirty="0" err="1"/>
              <a:t>color</a:t>
            </a:r>
            <a:r>
              <a:rPr lang="en-GB" dirty="0"/>
              <a:t> manipulation, mathematics and other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SASS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It </a:t>
            </a:r>
            <a:r>
              <a:rPr lang="en-GB" dirty="0"/>
              <a:t>takes time for a developer to learn new features present in this pre-processor.</a:t>
            </a:r>
          </a:p>
          <a:p>
            <a:endParaRPr lang="en-GB" dirty="0"/>
          </a:p>
          <a:p>
            <a:r>
              <a:rPr lang="en-GB" dirty="0" smtClean="0"/>
              <a:t>If </a:t>
            </a:r>
            <a:r>
              <a:rPr lang="en-GB" dirty="0"/>
              <a:t>many people are working on the same site, then should use the same </a:t>
            </a:r>
            <a:r>
              <a:rPr lang="en-GB" dirty="0" err="1"/>
              <a:t>preprocessor</a:t>
            </a:r>
            <a:r>
              <a:rPr lang="en-GB" dirty="0"/>
              <a:t>. Some people use Sass and some people use </a:t>
            </a:r>
            <a:r>
              <a:rPr lang="en-GB" dirty="0" err="1"/>
              <a:t>CSS</a:t>
            </a:r>
            <a:r>
              <a:rPr lang="en-GB" dirty="0"/>
              <a:t> to edit the files directly. Therefore, it becomes difficult to work on the site.</a:t>
            </a:r>
          </a:p>
          <a:p>
            <a:endParaRPr lang="en-GB" dirty="0"/>
          </a:p>
          <a:p>
            <a:r>
              <a:rPr lang="en-GB" dirty="0" smtClean="0"/>
              <a:t>There </a:t>
            </a:r>
            <a:r>
              <a:rPr lang="en-GB" dirty="0"/>
              <a:t>are chances of losing benefits of browser's built-in element inspector.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- Installation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2494" y="1296839"/>
            <a:ext cx="8713092" cy="5256361"/>
          </a:xfrm>
        </p:spPr>
        <p:txBody>
          <a:bodyPr/>
          <a:lstStyle/>
          <a:p>
            <a:r>
              <a:rPr lang="en-GB" dirty="0"/>
              <a:t>In this chapter, we will learn the step-by-step procedure to install Ruby, which is used for executing the SASS files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www.youtube.com/watch?v=skDtB-tQY-I</a:t>
            </a:r>
            <a:endParaRPr lang="en-US" dirty="0" smtClean="0"/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install node.js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to check installation, in console type</a:t>
            </a:r>
            <a:br>
              <a:rPr lang="en-US" dirty="0" smtClean="0"/>
            </a:br>
            <a:r>
              <a:rPr lang="en-US" dirty="0" smtClean="0"/>
              <a:t>	node –v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npm</a:t>
            </a:r>
            <a:r>
              <a:rPr lang="en-US" dirty="0" smtClean="0"/>
              <a:t> -v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To install sass, in console type: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npm</a:t>
            </a:r>
            <a:r>
              <a:rPr lang="en-US" dirty="0" smtClean="0"/>
              <a:t> install node-sass –g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To check installation, in console type:</a:t>
            </a:r>
            <a:br>
              <a:rPr lang="en-US" dirty="0" smtClean="0"/>
            </a:br>
            <a:r>
              <a:rPr lang="en-US" dirty="0" smtClean="0"/>
              <a:t>	node-sass -v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3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following is a simple example of </a:t>
            </a:r>
            <a:r>
              <a:rPr lang="en-GB" dirty="0" smtClean="0"/>
              <a:t>SASS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title&gt;Import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 of sass&lt;/title&gt;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&lt;link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stylesheet"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type="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style.css"/&gt;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pPr marL="0" indent="0">
              <a:buNone/>
            </a:pP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&lt;h1&gt;Simple Example&lt;/h1&gt;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&lt;h3&gt;Welcome to 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SASS Training course&lt;/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h3&gt;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Datum_x0020_formiranja xmlns="b3bf901e-4b39-4333-97c4-808e53ded16d">2012-09-30T22:00:00+00:00</Datum_x0020_formiranja>
    <Verzija_x0020_dokumenta xmlns="b3bf901e-4b39-4333-97c4-808e53ded16d">1.0</Verzija_x0020_dokumenta>
    <Sektor_x002f_Slu_x017e_ba xmlns="b3bf901e-4b39-4333-97c4-808e53ded16d">8</Sektor_x002f_Slu_x017e_ba>
    <Redni_x0020_broj xmlns="b3bf901e-4b39-4333-97c4-808e53ded16d">103</Redni_x0020_broj>
    <Opis_x0020_promene xmlns="b3bf901e-4b39-4333-97c4-808e53ded16d">Izgled pptx prezentacija zaposlenih sa primenjenim novim grafičkim elementima i stilovima</Opis_x0020_promene>
    <______x0160_ifra_______ xmlns="b3bf901e-4b39-4333-97c4-808e53ded16d">OBR-103</______x0160_ifra_______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3F7774207FA24BB6ED5B2A4BC288D4" ma:contentTypeVersion="6" ma:contentTypeDescription="Create a new document." ma:contentTypeScope="" ma:versionID="30ff236001807b19db9bed584fab3220">
  <xsd:schema xmlns:xsd="http://www.w3.org/2001/XMLSchema" xmlns:xs="http://www.w3.org/2001/XMLSchema" xmlns:p="http://schemas.microsoft.com/office/2006/metadata/properties" xmlns:ns2="b3bf901e-4b39-4333-97c4-808e53ded16d" targetNamespace="http://schemas.microsoft.com/office/2006/metadata/properties" ma:root="true" ma:fieldsID="62c86e35c9238ed48cecc10f59ddba5a" ns2:_="">
    <xsd:import namespace="b3bf901e-4b39-4333-97c4-808e53ded16d"/>
    <xsd:element name="properties">
      <xsd:complexType>
        <xsd:sequence>
          <xsd:element name="documentManagement">
            <xsd:complexType>
              <xsd:all>
                <xsd:element ref="ns2:Redni_x0020_broj" minOccurs="0"/>
                <xsd:element ref="ns2:______x0160_ifra_______" minOccurs="0"/>
                <xsd:element ref="ns2:Datum_x0020_formiranja" minOccurs="0"/>
                <xsd:element ref="ns2:Verzija_x0020_dokumenta" minOccurs="0"/>
                <xsd:element ref="ns2:Opis_x0020_promene" minOccurs="0"/>
                <xsd:element ref="ns2:Sektor_x002f_Slu_x017e_b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f901e-4b39-4333-97c4-808e53ded16d" elementFormDefault="qualified">
    <xsd:import namespace="http://schemas.microsoft.com/office/2006/documentManagement/types"/>
    <xsd:import namespace="http://schemas.microsoft.com/office/infopath/2007/PartnerControls"/>
    <xsd:element name="Redni_x0020_broj" ma:index="8" nillable="true" ma:displayName="Redni broj" ma:internalName="Redni_x0020_broj">
      <xsd:simpleType>
        <xsd:restriction base="dms:Number"/>
      </xsd:simpleType>
    </xsd:element>
    <xsd:element name="______x0160_ifra_______" ma:index="9" nillable="true" ma:displayName="_____Šifra_______" ma:internalName="______x0160_ifra_______">
      <xsd:simpleType>
        <xsd:restriction base="dms:Text">
          <xsd:maxLength value="255"/>
        </xsd:restriction>
      </xsd:simpleType>
    </xsd:element>
    <xsd:element name="Datum_x0020_formiranja" ma:index="10" nillable="true" ma:displayName="Datum formiranja" ma:format="DateOnly" ma:internalName="Datum_x0020_formiranja">
      <xsd:simpleType>
        <xsd:restriction base="dms:DateTime"/>
      </xsd:simpleType>
    </xsd:element>
    <xsd:element name="Verzija_x0020_dokumenta" ma:index="11" nillable="true" ma:displayName="Verzija dokumenta" ma:internalName="Verzija_x0020_dokumenta">
      <xsd:simpleType>
        <xsd:restriction base="dms:Text">
          <xsd:maxLength value="255"/>
        </xsd:restriction>
      </xsd:simpleType>
    </xsd:element>
    <xsd:element name="Opis_x0020_promene" ma:index="12" nillable="true" ma:displayName="Opis promene" ma:internalName="Opis_x0020_promene">
      <xsd:simpleType>
        <xsd:restriction base="dms:Note">
          <xsd:maxLength value="255"/>
        </xsd:restriction>
      </xsd:simpleType>
    </xsd:element>
    <xsd:element name="Sektor_x002f_Slu_x017e_ba" ma:index="13" nillable="true" ma:displayName="Sektor/Služba" ma:list="{1d1c46c5-cbc3-4157-b0ee-28d09fa49c7c}" ma:internalName="Sektor_x002f_Slu_x017e_ba" ma:showField="Titl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AFFFC8-0C80-4364-8CF0-9883E52A82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161A81-C905-4870-B65A-ECBF1663C895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b3bf901e-4b39-4333-97c4-808e53ded16d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CFDA2EB-29B2-4B76-AD1C-E176AC2DFA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bf901e-4b39-4333-97c4-808e53ded1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2602</Words>
  <Application>Microsoft Office PowerPoint</Application>
  <PresentationFormat>On-screen Show (4:3)</PresentationFormat>
  <Paragraphs>306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Courier New</vt:lpstr>
      <vt:lpstr>Georgia</vt:lpstr>
      <vt:lpstr>Gotham Medium</vt:lpstr>
      <vt:lpstr>Segoe UI</vt:lpstr>
      <vt:lpstr>Office Theme</vt:lpstr>
      <vt:lpstr>PowerPoint Presentation</vt:lpstr>
      <vt:lpstr>PowerPoint Presentation</vt:lpstr>
      <vt:lpstr>What is SASS?</vt:lpstr>
      <vt:lpstr>Why to Use SASS?</vt:lpstr>
      <vt:lpstr>Features of SASS</vt:lpstr>
      <vt:lpstr>Advantages of SASS</vt:lpstr>
      <vt:lpstr>Disadvantages of SASS</vt:lpstr>
      <vt:lpstr>Sass - Installation</vt:lpstr>
      <vt:lpstr>Installation example</vt:lpstr>
      <vt:lpstr>PowerPoint Presentation</vt:lpstr>
      <vt:lpstr>style.scss</vt:lpstr>
      <vt:lpstr>PowerPoint Presentation</vt:lpstr>
      <vt:lpstr>PowerPoint Presentation</vt:lpstr>
      <vt:lpstr>Sass - Syntax</vt:lpstr>
      <vt:lpstr>Using Sass</vt:lpstr>
      <vt:lpstr>Sass - CSS Extensions</vt:lpstr>
      <vt:lpstr>Sass - Nested Rules</vt:lpstr>
      <vt:lpstr>Sass - Referencing Parent Selectors</vt:lpstr>
      <vt:lpstr>Sass - Nested Properties</vt:lpstr>
      <vt:lpstr>Sass - Placeholder Selectors</vt:lpstr>
      <vt:lpstr>Sass - Comments</vt:lpstr>
      <vt:lpstr>Sass - Variables</vt:lpstr>
      <vt:lpstr>DataTypes</vt:lpstr>
      <vt:lpstr>Sass - Operations</vt:lpstr>
      <vt:lpstr>Parantheses</vt:lpstr>
      <vt:lpstr>Functions</vt:lpstr>
      <vt:lpstr>Interpolation</vt:lpstr>
      <vt:lpstr>&amp; in SassScript</vt:lpstr>
      <vt:lpstr>Variable Defaults</vt:lpstr>
      <vt:lpstr>Rules and Directives</vt:lpstr>
      <vt:lpstr>Rules and Directives – import (1/2)</vt:lpstr>
      <vt:lpstr>Rules and Directives – import (2/2) - Partials</vt:lpstr>
      <vt:lpstr>Rules and Directives - media</vt:lpstr>
      <vt:lpstr>Rules and Directives - extend</vt:lpstr>
      <vt:lpstr>Rules and Directives - at-root</vt:lpstr>
      <vt:lpstr>Rules and Directives - debug</vt:lpstr>
      <vt:lpstr>Rules and Directives - warn</vt:lpstr>
      <vt:lpstr>Rules and Directives – error</vt:lpstr>
      <vt:lpstr>Sass - Control Directives &amp; Expressions</vt:lpstr>
      <vt:lpstr>Sass - Mixin Directives</vt:lpstr>
      <vt:lpstr>Function Directives</vt:lpstr>
      <vt:lpstr>Literatura:</vt:lpstr>
    </vt:vector>
  </TitlesOfParts>
  <Company>Smart d.o.o.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Izgled pptx prezentacije zaposlenih</dc:title>
  <dc:creator>Marija Desnica</dc:creator>
  <cp:lastModifiedBy>Nikola Kavecan</cp:lastModifiedBy>
  <cp:revision>206</cp:revision>
  <dcterms:created xsi:type="dcterms:W3CDTF">2012-06-12T11:13:14Z</dcterms:created>
  <dcterms:modified xsi:type="dcterms:W3CDTF">2018-12-17T10:14:35Z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0x0101006D3F7774207FA24BB6ED5B2A4BC288D4</vt:lpwstr>
  </property>
</Properties>
</file>