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5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4" r:id="rId1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80648-2DFE-4F9B-8DA9-01A3D9BB0A12}" v="63" dt="2024-03-22T09:58:49.827"/>
    <p1510:client id="{5152FE34-0A69-4F69-A7CD-6ACB024AD722}" v="4" dt="2024-03-21T11:04:28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502092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662160" y="3512880"/>
            <a:ext cx="502092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923508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62160" y="351288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9235080" y="351288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8359920" y="96912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10057320" y="96912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662160" y="351288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8359920" y="351288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10057320" y="351288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662160" y="96912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5020920" cy="487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2450160" cy="487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9235080" y="969120"/>
            <a:ext cx="2450160" cy="487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18040" y="5408280"/>
            <a:ext cx="502092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9235080" y="969120"/>
            <a:ext cx="2450160" cy="487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662160" y="351288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662160" y="96912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2450160" cy="487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923508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9235080" y="351288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923508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662160" y="3512880"/>
            <a:ext cx="502092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502092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662160" y="3512880"/>
            <a:ext cx="502092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923508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62160" y="351288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9235080" y="351288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8359920" y="96912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10057320" y="96912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662160" y="351288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8359920" y="351288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10057320" y="351288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5020920" cy="487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2450160" cy="487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9235080" y="969120"/>
            <a:ext cx="2450160" cy="487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18040" y="5408280"/>
            <a:ext cx="502092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9235080" y="969120"/>
            <a:ext cx="2450160" cy="487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662160" y="351288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2450160" cy="487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923508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9235080" y="351288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923508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662160" y="3512880"/>
            <a:ext cx="502092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518040" y="507960"/>
            <a:ext cx="502092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518040" y="507960"/>
            <a:ext cx="502092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5073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000000"/>
                </a:solidFill>
                <a:latin typeface="Bierstadt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518040" y="64202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9331960-1126-4CD9-931D-66F5E138A327}" type="datetime1">
              <a:rPr lang="en-US" sz="900" b="0" strike="noStrike" spc="-1">
                <a:solidFill>
                  <a:srgbClr val="000000"/>
                </a:solidFill>
                <a:latin typeface="Bierstadt"/>
              </a:rPr>
              <a:t>3/22/2024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518040" y="9756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Bierstadt"/>
              </a:rPr>
              <a:t>Sample Footer Text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1454480" y="6420240"/>
            <a:ext cx="6375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8671F1B-DEB6-45A2-B434-8DBA73602BC3}" type="slidenum">
              <a:rPr lang="en-US" sz="900" b="0" strike="noStrike" spc="-1">
                <a:solidFill>
                  <a:srgbClr val="000000"/>
                </a:solidFill>
                <a:latin typeface="Bierstadt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6662160" y="6210000"/>
            <a:ext cx="5020920" cy="45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Bierstad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Bierstad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Bierstad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18040" y="507960"/>
            <a:ext cx="502092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518040" y="507960"/>
            <a:ext cx="502092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000000"/>
                </a:solidFill>
                <a:latin typeface="Bierstadt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662160" y="969120"/>
            <a:ext cx="5020920" cy="487008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Click to edit Master text styles</a:t>
            </a:r>
          </a:p>
          <a:p>
            <a:pPr marL="274320" lvl="1" indent="-27396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Bierstadt"/>
              </a:rPr>
              <a:t>Second level</a:t>
            </a:r>
          </a:p>
          <a:p>
            <a:pPr marL="274320">
              <a:lnSpc>
                <a:spcPct val="11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Bierstadt"/>
              </a:rPr>
              <a:t>Third level</a:t>
            </a:r>
          </a:p>
          <a:p>
            <a:pPr marL="548640" lvl="3" indent="-27396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Bierstadt"/>
              </a:rPr>
              <a:t>Fourth level</a:t>
            </a:r>
          </a:p>
          <a:p>
            <a:pPr marL="548640">
              <a:lnSpc>
                <a:spcPct val="11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Bierstadt"/>
              </a:rPr>
              <a:t>Fifth level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dt"/>
          </p:nvPr>
        </p:nvSpPr>
        <p:spPr>
          <a:xfrm>
            <a:off x="518040" y="64202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7AECEF2-0FFD-435C-933D-642EB54006F2}" type="datetime1">
              <a:rPr lang="en-US" sz="900" b="0" strike="noStrike" spc="-1">
                <a:solidFill>
                  <a:srgbClr val="000000"/>
                </a:solidFill>
                <a:latin typeface="Bierstadt"/>
              </a:rPr>
              <a:t>3/22/2024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ftr"/>
          </p:nvPr>
        </p:nvSpPr>
        <p:spPr>
          <a:xfrm>
            <a:off x="518040" y="9756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Bierstadt"/>
              </a:rPr>
              <a:t>Sample Footer Text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sldNum"/>
          </p:nvPr>
        </p:nvSpPr>
        <p:spPr>
          <a:xfrm>
            <a:off x="11454480" y="6420240"/>
            <a:ext cx="6375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7667945-E513-4188-8513-95FC6AD0C0AE}" type="slidenum">
              <a:rPr lang="en-US" sz="900" b="0" strike="noStrike" spc="-1">
                <a:solidFill>
                  <a:srgbClr val="000000"/>
                </a:solidFill>
                <a:latin typeface="Bierstadt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95C7D-99BE-219B-05F7-E568A6D6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SOS SENIOR</a:t>
            </a:r>
            <a:endParaRPr lang="en-US" sz="4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FF76F-FBE2-D3EC-3F08-B7D028E4E79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127208" y="4756265"/>
            <a:ext cx="4910862" cy="18483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sz="2400" b="1" err="1">
                <a:solidFill>
                  <a:srgbClr val="FFFFFF"/>
                </a:solidFill>
              </a:rPr>
              <a:t>Autori</a:t>
            </a:r>
            <a:r>
              <a:rPr lang="en-US" sz="2400" b="1" dirty="0">
                <a:solidFill>
                  <a:srgbClr val="FFFFFF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b="1" err="1">
                <a:solidFill>
                  <a:srgbClr val="FFFFFF"/>
                </a:solidFill>
              </a:rPr>
              <a:t>Emić</a:t>
            </a:r>
            <a:r>
              <a:rPr lang="en-US" sz="2400" b="1" dirty="0">
                <a:solidFill>
                  <a:srgbClr val="FFFFFF"/>
                </a:solidFill>
              </a:rPr>
              <a:t> Haris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Necin Marko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Petrović Dušan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1C5BB56-6779-0275-7E11-F6A40D3C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582" y="2108877"/>
            <a:ext cx="3267117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2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ustomShape 1"/>
          <p:cNvSpPr/>
          <p:nvPr/>
        </p:nvSpPr>
        <p:spPr>
          <a:xfrm>
            <a:off x="814030" y="457200"/>
            <a:ext cx="10563939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Shape 2"/>
          <p:cNvSpPr txBox="1"/>
          <p:nvPr/>
        </p:nvSpPr>
        <p:spPr>
          <a:xfrm>
            <a:off x="1263022" y="1303388"/>
            <a:ext cx="7528644" cy="1676152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defTabSz="786384">
              <a:spcAft>
                <a:spcPts val="600"/>
              </a:spcAft>
            </a:pPr>
            <a:r>
              <a:rPr lang="en-US" sz="4644" b="1" kern="1200" spc="-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SENIOR SOS</a:t>
            </a:r>
            <a:endParaRPr lang="en-US" sz="54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268638" y="897455"/>
            <a:ext cx="7568270" cy="129175"/>
          </a:xfrm>
          <a:custGeom>
            <a:avLst/>
            <a:gdLst/>
            <a:ahLst/>
            <a:cxnLst/>
            <a:rect l="l" t="t" r="r" b="b"/>
            <a:pathLst>
              <a:path w="7057207" h="149279">
                <a:moveTo>
                  <a:pt x="0" y="0"/>
                </a:moveTo>
                <a:lnTo>
                  <a:pt x="7057207" y="0"/>
                </a:lnTo>
                <a:lnTo>
                  <a:pt x="705720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TextShape 4"/>
          <p:cNvSpPr txBox="1"/>
          <p:nvPr/>
        </p:nvSpPr>
        <p:spPr>
          <a:xfrm>
            <a:off x="1100306" y="2426666"/>
            <a:ext cx="5212337" cy="2746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94640" indent="-294005" defTabSz="786384">
              <a:spcBef>
                <a:spcPts val="8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Uredjaj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skenira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promenu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polo</a:t>
            </a:r>
            <a:r>
              <a:rPr lang="sr-Latn-R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ž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aja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korisnika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sr-Latn-R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proizvoda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i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automatski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šalje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alarm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prilikom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nagle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promene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polo</a:t>
            </a:r>
            <a:r>
              <a:rPr lang="sr-Latn-R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ž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aja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putem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interneta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.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Slanje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se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ostvaruje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pmoću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MQTT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protokola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.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Slanje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alarma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se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može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vršiti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automatski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prilikom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pada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ili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pomoću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pritiska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na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dugme</a:t>
            </a:r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1263022" y="6021700"/>
            <a:ext cx="2377253" cy="316073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defTabSz="786384">
              <a:spcAft>
                <a:spcPts val="517"/>
              </a:spcAft>
            </a:pPr>
            <a:fld id="{3C7734BD-1702-4EC5-91A9-9C092A74472D}" type="datetime1">
              <a:rPr lang="en-US" sz="774" kern="1200" spc="-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pPr defTabSz="786384">
                <a:spcAft>
                  <a:spcPts val="517"/>
                </a:spcAft>
              </a:pPr>
              <a:t>3/22/2024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00" name="TextShape 6"/>
          <p:cNvSpPr txBox="1"/>
          <p:nvPr/>
        </p:nvSpPr>
        <p:spPr>
          <a:xfrm>
            <a:off x="10741768" y="6021700"/>
            <a:ext cx="552581" cy="316073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 defTabSz="786384">
              <a:spcAft>
                <a:spcPts val="517"/>
              </a:spcAft>
            </a:pPr>
            <a:fld id="{B8E3BDD8-4E23-4C3D-9BFD-7F8DEC87DBEF}" type="slidenum">
              <a:rPr lang="en-US" sz="774" kern="1200" spc="-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pPr algn="r" defTabSz="786384">
                <a:spcAft>
                  <a:spcPts val="517"/>
                </a:spcAft>
              </a:pPr>
              <a:t>2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8" name="Picture 7" descr="A white box with red button&#10;&#10;Description automatically generated">
            <a:extLst>
              <a:ext uri="{FF2B5EF4-FFF2-40B4-BE49-F238E27FC236}">
                <a16:creationId xmlns:a16="http://schemas.microsoft.com/office/drawing/2014/main" id="{9BFE0714-D0CE-8F52-CF41-C22EE628E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910" y="1726993"/>
            <a:ext cx="2389938" cy="3553039"/>
          </a:xfrm>
          <a:prstGeom prst="rect">
            <a:avLst/>
          </a:prstGeom>
        </p:spPr>
      </p:pic>
      <p:pic>
        <p:nvPicPr>
          <p:cNvPr id="9" name="Picture 8" descr="A white box with wires on it&#10;&#10;Description automatically generated">
            <a:extLst>
              <a:ext uri="{FF2B5EF4-FFF2-40B4-BE49-F238E27FC236}">
                <a16:creationId xmlns:a16="http://schemas.microsoft.com/office/drawing/2014/main" id="{C3102A49-6CE6-87AC-CB10-074D3114D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313" y="1722555"/>
            <a:ext cx="2401760" cy="35663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Shape 2"/>
          <p:cNvSpPr txBox="1"/>
          <p:nvPr/>
        </p:nvSpPr>
        <p:spPr>
          <a:xfrm>
            <a:off x="518040" y="462960"/>
            <a:ext cx="3966840" cy="1790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7000"/>
          </a:bodyPr>
          <a:lstStyle/>
          <a:p>
            <a:pPr>
              <a:lnSpc>
                <a:spcPct val="90000"/>
              </a:lnSpc>
            </a:pPr>
            <a:r>
              <a:rPr lang="en-US" sz="4100" b="1" strike="noStrike" spc="-1">
                <a:solidFill>
                  <a:srgbClr val="000000"/>
                </a:solidFill>
                <a:latin typeface="Bierstadt"/>
              </a:rPr>
              <a:t>ZAŠTO JE BITAN SENIOR SOS?</a:t>
            </a:r>
            <a:endParaRPr lang="en-US" sz="41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518040" y="2516040"/>
            <a:ext cx="3966840" cy="354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85840" indent="-285480">
              <a:lnSpc>
                <a:spcPct val="11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Bierstadt"/>
              </a:rPr>
              <a:t>Bolja briga o starijim licima</a:t>
            </a:r>
            <a:endParaRPr lang="en-US" sz="2400" b="0" strike="noStrike" spc="-1">
              <a:latin typeface="Arial"/>
            </a:endParaRPr>
          </a:p>
          <a:p>
            <a:pPr marL="285840" indent="-285480">
              <a:lnSpc>
                <a:spcPct val="11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Bierstadt"/>
              </a:rPr>
              <a:t>Smanjen broj poginulih prilikom nezgoda</a:t>
            </a:r>
            <a:endParaRPr lang="en-US" sz="2400" b="0" strike="noStrike" spc="-1">
              <a:latin typeface="Arial"/>
            </a:endParaRPr>
          </a:p>
          <a:p>
            <a:pPr marL="285840" indent="-285480">
              <a:lnSpc>
                <a:spcPct val="11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Bierstadt"/>
              </a:rPr>
              <a:t>Lak</a:t>
            </a:r>
            <a:r>
              <a:rPr lang="sr-Latn-RS" sz="2400" b="0" strike="noStrike" spc="-1">
                <a:solidFill>
                  <a:srgbClr val="000000"/>
                </a:solidFill>
                <a:latin typeface="Bierstadt"/>
              </a:rPr>
              <a:t>š</a:t>
            </a:r>
            <a:r>
              <a:rPr lang="en-US" sz="2400" b="0" strike="noStrike" spc="-1">
                <a:solidFill>
                  <a:srgbClr val="000000"/>
                </a:solidFill>
                <a:latin typeface="Bierstadt"/>
              </a:rPr>
              <a:t>e vođenje brige i nege o </a:t>
            </a:r>
            <a:r>
              <a:rPr lang="sr-Latn-RS" sz="2400" b="0" strike="noStrike" spc="-1">
                <a:solidFill>
                  <a:srgbClr val="000000"/>
                </a:solidFill>
                <a:latin typeface="Bierstadt"/>
              </a:rPr>
              <a:t>licu trećeg doba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533520" y="6300360"/>
            <a:ext cx="3884760" cy="45360"/>
          </a:xfrm>
          <a:custGeom>
            <a:avLst/>
            <a:gdLst/>
            <a:ahLst/>
            <a:cxnLst/>
            <a:rect l="l" t="t" r="r" b="b"/>
            <a:pathLst>
              <a:path w="6019799" h="45720">
                <a:moveTo>
                  <a:pt x="0" y="0"/>
                </a:moveTo>
                <a:lnTo>
                  <a:pt x="5005652" y="0"/>
                </a:lnTo>
                <a:lnTo>
                  <a:pt x="5021183" y="0"/>
                </a:lnTo>
                <a:lnTo>
                  <a:pt x="6019799" y="0"/>
                </a:lnTo>
                <a:lnTo>
                  <a:pt x="6019799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5" name="Picture 7" descr="Message in a bottle floating in water"/>
          <p:cNvPicPr/>
          <p:nvPr/>
        </p:nvPicPr>
        <p:blipFill>
          <a:blip r:embed="rId2"/>
          <a:srcRect t="12349" r="-2" b="3251"/>
          <a:stretch/>
        </p:blipFill>
        <p:spPr>
          <a:xfrm>
            <a:off x="5018400" y="1529640"/>
            <a:ext cx="6655320" cy="3749040"/>
          </a:xfrm>
          <a:prstGeom prst="rect">
            <a:avLst/>
          </a:prstGeom>
          <a:ln>
            <a:noFill/>
          </a:ln>
        </p:spPr>
      </p:pic>
      <p:sp>
        <p:nvSpPr>
          <p:cNvPr id="106" name="TextShape 5"/>
          <p:cNvSpPr txBox="1"/>
          <p:nvPr/>
        </p:nvSpPr>
        <p:spPr>
          <a:xfrm>
            <a:off x="518040" y="64202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fld id="{0374474E-47AF-4797-9D2C-734214B29776}" type="datetime1">
              <a:rPr lang="en-US" sz="900" b="0" strike="noStrike" spc="-1">
                <a:solidFill>
                  <a:srgbClr val="000000"/>
                </a:solidFill>
                <a:latin typeface="Bierstadt"/>
              </a:rPr>
              <a:t>3/22/2024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07" name="TextShape 6"/>
          <p:cNvSpPr txBox="1"/>
          <p:nvPr/>
        </p:nvSpPr>
        <p:spPr>
          <a:xfrm>
            <a:off x="11454480" y="6420240"/>
            <a:ext cx="637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CE2D7812-7A64-4E87-A514-746F9236487A}" type="slidenum">
              <a:rPr lang="en-US" sz="900" b="0" strike="noStrike" spc="-1">
                <a:solidFill>
                  <a:srgbClr val="000000"/>
                </a:solidFill>
                <a:latin typeface="Bierstadt"/>
              </a:rPr>
              <a:t>3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TextShape 2"/>
          <p:cNvSpPr txBox="1"/>
          <p:nvPr/>
        </p:nvSpPr>
        <p:spPr>
          <a:xfrm>
            <a:off x="518040" y="462960"/>
            <a:ext cx="3966840" cy="1790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000000"/>
                </a:solidFill>
                <a:latin typeface="Bierstadt"/>
              </a:rPr>
              <a:t>SEONIOR SOS UREĐAJ</a:t>
            </a:r>
            <a:endParaRPr lang="en-US" sz="4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518040" y="2516040"/>
            <a:ext cx="3966840" cy="354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1"/>
              </a:spcAft>
            </a:pP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Senior SOS uređaj se sastoji od ure</a:t>
            </a:r>
            <a:r>
              <a:rPr lang="sr-Latn-RS" sz="2000" b="0" strike="noStrike" spc="-1">
                <a:solidFill>
                  <a:srgbClr val="000000"/>
                </a:solidFill>
                <a:latin typeface="Bierstadt"/>
              </a:rPr>
              <a:t>đ</a:t>
            </a: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aja </a:t>
            </a:r>
            <a:r>
              <a:rPr lang="en-US" sz="2000" b="1" strike="noStrike" spc="-1">
                <a:solidFill>
                  <a:srgbClr val="000000"/>
                </a:solidFill>
                <a:latin typeface="Bierstadt"/>
              </a:rPr>
              <a:t>D1 MINI</a:t>
            </a: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 </a:t>
            </a:r>
            <a:r>
              <a:rPr lang="sr-Latn-RS" sz="2000" b="0" strike="noStrike" spc="-1">
                <a:solidFill>
                  <a:srgbClr val="000000"/>
                </a:solidFill>
                <a:latin typeface="Bierstadt"/>
              </a:rPr>
              <a:t>(mikrokontroler sa wifi uređajem) </a:t>
            </a: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koji ima mogućnost povezivanja na internet, senzora za brzinu i promenu polo</a:t>
            </a:r>
            <a:r>
              <a:rPr lang="sr-Latn-RS" sz="2000" b="0" strike="noStrike" spc="-1">
                <a:solidFill>
                  <a:srgbClr val="000000"/>
                </a:solidFill>
                <a:latin typeface="Bierstadt"/>
              </a:rPr>
              <a:t>ž</a:t>
            </a: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aja </a:t>
            </a:r>
            <a:r>
              <a:rPr lang="en-US" sz="2000" b="1" strike="noStrike" spc="-1">
                <a:solidFill>
                  <a:srgbClr val="000000"/>
                </a:solidFill>
                <a:latin typeface="Bierstadt"/>
              </a:rPr>
              <a:t>MPU6050 </a:t>
            </a: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i baterije za napajanje ure</a:t>
            </a:r>
            <a:r>
              <a:rPr lang="sr-Latn-RS" sz="2000" b="0" strike="noStrike" spc="-1">
                <a:solidFill>
                  <a:srgbClr val="000000"/>
                </a:solidFill>
                <a:latin typeface="Bierstadt"/>
              </a:rPr>
              <a:t>đ</a:t>
            </a: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aja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533520" y="6300360"/>
            <a:ext cx="3884760" cy="45360"/>
          </a:xfrm>
          <a:custGeom>
            <a:avLst/>
            <a:gdLst/>
            <a:ahLst/>
            <a:cxnLst/>
            <a:rect l="l" t="t" r="r" b="b"/>
            <a:pathLst>
              <a:path w="6019799" h="45720">
                <a:moveTo>
                  <a:pt x="0" y="0"/>
                </a:moveTo>
                <a:lnTo>
                  <a:pt x="5005652" y="0"/>
                </a:lnTo>
                <a:lnTo>
                  <a:pt x="5021183" y="0"/>
                </a:lnTo>
                <a:lnTo>
                  <a:pt x="6019799" y="0"/>
                </a:lnTo>
                <a:lnTo>
                  <a:pt x="6019799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TextShape 5"/>
          <p:cNvSpPr txBox="1"/>
          <p:nvPr/>
        </p:nvSpPr>
        <p:spPr>
          <a:xfrm>
            <a:off x="518040" y="64202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fld id="{782A9630-5476-44F4-AA6D-723DD0F01619}" type="datetime1">
              <a:rPr lang="en-US" sz="900" b="0" strike="noStrike" spc="-1">
                <a:solidFill>
                  <a:srgbClr val="000000"/>
                </a:solidFill>
                <a:latin typeface="Bierstadt"/>
              </a:rPr>
              <a:t>3/22/2024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13" name="TextShape 6"/>
          <p:cNvSpPr txBox="1"/>
          <p:nvPr/>
        </p:nvSpPr>
        <p:spPr>
          <a:xfrm>
            <a:off x="11454480" y="6420240"/>
            <a:ext cx="637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6596D2F7-AC1D-42EE-9FC2-06AB3DB95F35}" type="slidenum">
              <a:rPr lang="en-US" sz="900" b="0" strike="noStrike" spc="-1">
                <a:solidFill>
                  <a:srgbClr val="000000"/>
                </a:solidFill>
                <a:latin typeface="Bierstadt"/>
              </a:rPr>
              <a:t>4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114" name="Picture 17" descr="A close-up of a blue circuit board&#10;&#10;Description automatically generated"/>
          <p:cNvPicPr/>
          <p:nvPr/>
        </p:nvPicPr>
        <p:blipFill>
          <a:blip r:embed="rId2"/>
          <a:stretch/>
        </p:blipFill>
        <p:spPr>
          <a:xfrm>
            <a:off x="5740920" y="1556280"/>
            <a:ext cx="5714640" cy="3333240"/>
          </a:xfrm>
          <a:prstGeom prst="rect">
            <a:avLst/>
          </a:prstGeom>
          <a:ln>
            <a:noFill/>
          </a:ln>
        </p:spPr>
      </p:pic>
      <p:sp>
        <p:nvSpPr>
          <p:cNvPr id="115" name="CustomShape 7"/>
          <p:cNvSpPr/>
          <p:nvPr/>
        </p:nvSpPr>
        <p:spPr>
          <a:xfrm>
            <a:off x="5833440" y="4982760"/>
            <a:ext cx="5714640" cy="31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900" b="1" strike="noStrike" spc="-1">
                <a:solidFill>
                  <a:srgbClr val="000000"/>
                </a:solidFill>
                <a:latin typeface="Bierstadt"/>
              </a:rPr>
              <a:t>D1 MINI</a:t>
            </a:r>
            <a:endParaRPr lang="en-US" sz="1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TextShape 2"/>
          <p:cNvSpPr txBox="1"/>
          <p:nvPr/>
        </p:nvSpPr>
        <p:spPr>
          <a:xfrm>
            <a:off x="518040" y="976320"/>
            <a:ext cx="4019040" cy="1933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000000"/>
                </a:solidFill>
                <a:latin typeface="Bierstadt"/>
              </a:rPr>
              <a:t>D1 MINI</a:t>
            </a:r>
            <a:endParaRPr lang="en-US" sz="54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518040" y="507960"/>
            <a:ext cx="400716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Shape 4"/>
          <p:cNvSpPr txBox="1"/>
          <p:nvPr/>
        </p:nvSpPr>
        <p:spPr>
          <a:xfrm>
            <a:off x="507600" y="2112120"/>
            <a:ext cx="4019040" cy="3173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Bierstadt"/>
                <a:ea typeface="Bierstadt"/>
              </a:rPr>
              <a:t>WeMos D1 Mini </a:t>
            </a:r>
            <a:r>
              <a:rPr lang="sr-Latn-RS" sz="2000" b="0" strike="noStrike" spc="-1">
                <a:solidFill>
                  <a:srgbClr val="000000"/>
                </a:solidFill>
                <a:latin typeface="Bierstadt"/>
                <a:ea typeface="Bierstadt"/>
              </a:rPr>
              <a:t>sadrđži </a:t>
            </a:r>
            <a:r>
              <a:rPr lang="en-US" sz="2000" b="0" strike="noStrike" spc="-1">
                <a:solidFill>
                  <a:srgbClr val="000000"/>
                </a:solidFill>
                <a:latin typeface="Bierstadt"/>
                <a:ea typeface="Bierstadt"/>
              </a:rPr>
              <a:t>WiFi </a:t>
            </a:r>
            <a:r>
              <a:rPr lang="sr-Latn-RS" sz="2000" b="0" strike="noStrike" spc="-1">
                <a:solidFill>
                  <a:srgbClr val="000000"/>
                </a:solidFill>
                <a:latin typeface="Bierstadt"/>
                <a:ea typeface="Bierstadt"/>
              </a:rPr>
              <a:t>modul</a:t>
            </a:r>
            <a:r>
              <a:rPr lang="en-US" sz="2000" b="0" strike="noStrike" spc="-1">
                <a:solidFill>
                  <a:srgbClr val="000000"/>
                </a:solidFill>
                <a:latin typeface="Bierstadt"/>
                <a:ea typeface="Bierstadt"/>
              </a:rPr>
              <a:t> sa ESP8266. Zbog svojih dimenzija i osobina pogodan je za ugradnju u uređaje malih dimenzija i potrošnje. </a:t>
            </a:r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pic>
        <p:nvPicPr>
          <p:cNvPr id="120" name="Picture 9"/>
          <p:cNvPicPr/>
          <p:nvPr/>
        </p:nvPicPr>
        <p:blipFill>
          <a:blip r:embed="rId2"/>
          <a:stretch/>
        </p:blipFill>
        <p:spPr>
          <a:xfrm>
            <a:off x="5043600" y="1427760"/>
            <a:ext cx="6648480" cy="3589920"/>
          </a:xfrm>
          <a:prstGeom prst="rect">
            <a:avLst/>
          </a:prstGeom>
          <a:ln>
            <a:noFill/>
          </a:ln>
        </p:spPr>
      </p:pic>
      <p:sp>
        <p:nvSpPr>
          <p:cNvPr id="121" name="CustomShape 5"/>
          <p:cNvSpPr/>
          <p:nvPr/>
        </p:nvSpPr>
        <p:spPr>
          <a:xfrm>
            <a:off x="5043600" y="6300360"/>
            <a:ext cx="6648480" cy="45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extShape 6"/>
          <p:cNvSpPr txBox="1"/>
          <p:nvPr/>
        </p:nvSpPr>
        <p:spPr>
          <a:xfrm>
            <a:off x="518040" y="64202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fld id="{A51C8D41-5628-4746-8A7A-21D119F4886B}" type="datetime1">
              <a:rPr lang="en-US" sz="900" b="0" strike="noStrike" spc="-1">
                <a:solidFill>
                  <a:srgbClr val="000000"/>
                </a:solidFill>
                <a:latin typeface="Bierstadt"/>
              </a:rPr>
              <a:t>3/22/2024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23" name="TextShape 7"/>
          <p:cNvSpPr txBox="1"/>
          <p:nvPr/>
        </p:nvSpPr>
        <p:spPr>
          <a:xfrm>
            <a:off x="11454480" y="6420240"/>
            <a:ext cx="637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4777E945-D702-4BCD-9E64-73FF7A1333DF}" type="slidenum">
              <a:rPr lang="en-US" sz="900" b="0" strike="noStrike" spc="-1">
                <a:solidFill>
                  <a:srgbClr val="000000"/>
                </a:solidFill>
                <a:latin typeface="Bierstadt"/>
              </a:rPr>
              <a:t>5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TextShape 2"/>
          <p:cNvSpPr txBox="1"/>
          <p:nvPr/>
        </p:nvSpPr>
        <p:spPr>
          <a:xfrm>
            <a:off x="518040" y="976320"/>
            <a:ext cx="6143760" cy="1664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000000"/>
                </a:solidFill>
                <a:latin typeface="Bierstadt"/>
              </a:rPr>
              <a:t>MPU6050</a:t>
            </a:r>
            <a:endParaRPr lang="en-US" sz="54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7746480" y="976320"/>
            <a:ext cx="3927240" cy="5369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Bierstadt"/>
                <a:ea typeface="Bierstadt"/>
              </a:rPr>
              <a:t>Modul MPU6050 je Mikro elektromehanički sistem (MEMS) koji se sastoji od akcelerometra sa 3 ose i žiroskopa sa 3 ose unutar njega. To omogućava merenje ubrzanja, brzine, orijentacije, premeštanja, kao i druge parametre vezane za kretanje sistema ili objekta.</a:t>
            </a:r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27" name="TextShape 4"/>
          <p:cNvSpPr txBox="1"/>
          <p:nvPr/>
        </p:nvSpPr>
        <p:spPr>
          <a:xfrm>
            <a:off x="518040" y="64202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fld id="{C8E96875-5D07-46A9-A923-820ABE1D0957}" type="datetime1">
              <a:rPr lang="en-US" sz="900" b="0" strike="noStrike" spc="-1">
                <a:solidFill>
                  <a:srgbClr val="000000"/>
                </a:solidFill>
                <a:latin typeface="Bierstadt"/>
              </a:rPr>
              <a:t>3/22/2024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28" name="TextShape 5"/>
          <p:cNvSpPr txBox="1"/>
          <p:nvPr/>
        </p:nvSpPr>
        <p:spPr>
          <a:xfrm>
            <a:off x="11454480" y="6420240"/>
            <a:ext cx="637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6A6A78B1-57D8-4306-ADB5-FCE1A39BC458}" type="slidenum">
              <a:rPr lang="en-US" sz="900" b="0" strike="noStrike" spc="-1">
                <a:solidFill>
                  <a:srgbClr val="000000"/>
                </a:solidFill>
                <a:latin typeface="Bierstadt"/>
              </a:rPr>
              <a:t>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518040" y="507960"/>
            <a:ext cx="612612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7"/>
          <p:cNvSpPr/>
          <p:nvPr/>
        </p:nvSpPr>
        <p:spPr>
          <a:xfrm>
            <a:off x="7728480" y="610920"/>
            <a:ext cx="3938760" cy="46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1" name="Picture 9"/>
          <p:cNvPicPr/>
          <p:nvPr/>
        </p:nvPicPr>
        <p:blipFill>
          <a:blip r:embed="rId2"/>
          <a:srcRect r="3738"/>
          <a:stretch/>
        </p:blipFill>
        <p:spPr>
          <a:xfrm>
            <a:off x="518040" y="2835360"/>
            <a:ext cx="6143760" cy="351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TextShape 2"/>
          <p:cNvSpPr txBox="1"/>
          <p:nvPr/>
        </p:nvSpPr>
        <p:spPr>
          <a:xfrm>
            <a:off x="518040" y="462960"/>
            <a:ext cx="3966840" cy="1790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000000"/>
                </a:solidFill>
                <a:latin typeface="Bierstadt"/>
              </a:rPr>
              <a:t>MQTT PROTOKOL</a:t>
            </a:r>
            <a:endParaRPr lang="en-US" sz="4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518040" y="2516040"/>
            <a:ext cx="3966840" cy="354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80000"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Bierstadt"/>
              </a:rPr>
              <a:t>MQTT (Message Queuing Telemetry Transport) je jednostavan i lak protokol baziran na sistemu pretplate i objave (publish-subscribe). Definišu se teme na koje se korisnici mogu pretplatiti i dobijati poruke koje su njima usmerene. Broker je posrednik koji raspoređuje poruke između uređaja. Uređaj koji objavljuje poruku, objavljuje je na određenu temu, a broker je zatim proslešuje svim uređajima koji su se pretplatili na tu temu.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533520" y="6300360"/>
            <a:ext cx="3884760" cy="45360"/>
          </a:xfrm>
          <a:custGeom>
            <a:avLst/>
            <a:gdLst/>
            <a:ahLst/>
            <a:cxnLst/>
            <a:rect l="l" t="t" r="r" b="b"/>
            <a:pathLst>
              <a:path w="6019799" h="45720">
                <a:moveTo>
                  <a:pt x="0" y="0"/>
                </a:moveTo>
                <a:lnTo>
                  <a:pt x="5005652" y="0"/>
                </a:lnTo>
                <a:lnTo>
                  <a:pt x="5021183" y="0"/>
                </a:lnTo>
                <a:lnTo>
                  <a:pt x="6019799" y="0"/>
                </a:lnTo>
                <a:lnTo>
                  <a:pt x="6019799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6" name="Picture 8"/>
          <p:cNvPicPr/>
          <p:nvPr/>
        </p:nvPicPr>
        <p:blipFill>
          <a:blip r:embed="rId2"/>
          <a:stretch/>
        </p:blipFill>
        <p:spPr>
          <a:xfrm>
            <a:off x="5018400" y="1515960"/>
            <a:ext cx="6655320" cy="3776760"/>
          </a:xfrm>
          <a:prstGeom prst="rect">
            <a:avLst/>
          </a:prstGeom>
          <a:ln>
            <a:noFill/>
          </a:ln>
        </p:spPr>
      </p:pic>
      <p:sp>
        <p:nvSpPr>
          <p:cNvPr id="137" name="TextShape 5"/>
          <p:cNvSpPr txBox="1"/>
          <p:nvPr/>
        </p:nvSpPr>
        <p:spPr>
          <a:xfrm>
            <a:off x="518040" y="64202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fld id="{31A0F938-DB47-4080-9155-B1FE5BA6C8F0}" type="datetime1">
              <a:rPr lang="en-US" sz="900" b="0" strike="noStrike" spc="-1">
                <a:solidFill>
                  <a:srgbClr val="000000"/>
                </a:solidFill>
                <a:latin typeface="Bierstadt"/>
              </a:rPr>
              <a:t>3/22/2024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38" name="TextShape 6"/>
          <p:cNvSpPr txBox="1"/>
          <p:nvPr/>
        </p:nvSpPr>
        <p:spPr>
          <a:xfrm>
            <a:off x="11454480" y="6420240"/>
            <a:ext cx="637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3929E087-8BC3-45BB-BEDA-D73817244ABD}" type="slidenum">
              <a:rPr lang="en-US" sz="900" b="0" strike="noStrike" spc="-1">
                <a:solidFill>
                  <a:srgbClr val="000000"/>
                </a:solidFill>
                <a:latin typeface="Bierstadt"/>
              </a:rPr>
              <a:t>7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w does MQTT work in IoT projects">
            <a:extLst>
              <a:ext uri="{FF2B5EF4-FFF2-40B4-BE49-F238E27FC236}">
                <a16:creationId xmlns:a16="http://schemas.microsoft.com/office/drawing/2014/main" id="{A563B689-B9FC-70A0-C786-6F9FA314E7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8" r="2" b="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2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18040" y="507960"/>
            <a:ext cx="502092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518040" y="507960"/>
            <a:ext cx="502092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6662160" y="6210000"/>
            <a:ext cx="5020920" cy="45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8" name="Picture 7" descr="An arrow pointing right"/>
          <p:cNvPicPr/>
          <p:nvPr/>
        </p:nvPicPr>
        <p:blipFill>
          <a:blip r:embed="rId2"/>
          <a:srcRect t="15023" r="6" b="6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</p:pic>
      <p:sp>
        <p:nvSpPr>
          <p:cNvPr id="149" name="CustomShape 5"/>
          <p:cNvSpPr/>
          <p:nvPr/>
        </p:nvSpPr>
        <p:spPr>
          <a:xfrm rot="16200000">
            <a:off x="389160" y="-388440"/>
            <a:ext cx="6857640" cy="7635960"/>
          </a:xfrm>
          <a:prstGeom prst="rect">
            <a:avLst/>
          </a:prstGeom>
          <a:gradFill rotWithShape="0">
            <a:gsLst>
              <a:gs pos="0">
                <a:srgbClr val="000000">
                  <a:alpha val="70196"/>
                </a:srgbClr>
              </a:gs>
              <a:gs pos="100000">
                <a:srgbClr val="000000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TextShape 6"/>
          <p:cNvSpPr txBox="1"/>
          <p:nvPr/>
        </p:nvSpPr>
        <p:spPr>
          <a:xfrm>
            <a:off x="518040" y="978480"/>
            <a:ext cx="5020920" cy="2333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1000"/>
          </a:bodyPr>
          <a:lstStyle/>
          <a:p>
            <a:pPr>
              <a:lnSpc>
                <a:spcPct val="90000"/>
              </a:lnSpc>
            </a:pPr>
            <a:r>
              <a:rPr lang="en-US" sz="4600" b="1" strike="noStrike" spc="-1">
                <a:solidFill>
                  <a:srgbClr val="FFFFFF"/>
                </a:solidFill>
                <a:latin typeface="Bierstadt"/>
              </a:rPr>
              <a:t>ZAHVALNI SMO </a:t>
            </a:r>
            <a:br/>
            <a:r>
              <a:rPr lang="en-US" sz="4600" b="1" strike="noStrike" spc="-1">
                <a:solidFill>
                  <a:srgbClr val="FFFFFF"/>
                </a:solidFill>
                <a:latin typeface="Bierstadt"/>
              </a:rPr>
              <a:t>NA VAŠEM IZDVOJENOM VREMENU </a:t>
            </a:r>
            <a:endParaRPr lang="en-US" sz="46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51" name="TextShape 7"/>
          <p:cNvSpPr txBox="1"/>
          <p:nvPr/>
        </p:nvSpPr>
        <p:spPr>
          <a:xfrm>
            <a:off x="518040" y="64202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fld id="{7AA59E76-5B08-4DA6-AD3C-3D765E581823}" type="datetime1">
              <a:rPr lang="en-US" sz="900" b="0" strike="noStrike" spc="-1">
                <a:solidFill>
                  <a:srgbClr val="FFFFFF"/>
                </a:solidFill>
                <a:latin typeface="Bierstadt"/>
              </a:rPr>
              <a:t>3/22/2024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52" name="TextShape 8"/>
          <p:cNvSpPr txBox="1"/>
          <p:nvPr/>
        </p:nvSpPr>
        <p:spPr>
          <a:xfrm>
            <a:off x="11454480" y="6420240"/>
            <a:ext cx="637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D429A0CE-453D-4A3E-B4A1-6B189D7DE76C}" type="slidenum">
              <a:rPr lang="en-US" sz="900" b="0" strike="noStrike" spc="-1">
                <a:solidFill>
                  <a:srgbClr val="FFFFFF"/>
                </a:solidFill>
                <a:latin typeface="Bierstadt"/>
              </a:rPr>
              <a:t>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53" name="CustomShape 9"/>
          <p:cNvSpPr/>
          <p:nvPr/>
        </p:nvSpPr>
        <p:spPr>
          <a:xfrm>
            <a:off x="518040" y="507960"/>
            <a:ext cx="5020920" cy="149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F41"/>
      </a:dk2>
      <a:lt2>
        <a:srgbClr val="E8E6E2"/>
      </a:lt2>
      <a:accent1>
        <a:srgbClr val="2973E7"/>
      </a:accent1>
      <a:accent2>
        <a:srgbClr val="17B0D5"/>
      </a:accent2>
      <a:accent3>
        <a:srgbClr val="20B694"/>
      </a:accent3>
      <a:accent4>
        <a:srgbClr val="14BC51"/>
      </a:accent4>
      <a:accent5>
        <a:srgbClr val="2ABB21"/>
      </a:accent5>
      <a:accent6>
        <a:srgbClr val="61B614"/>
      </a:accent6>
      <a:hlink>
        <a:srgbClr val="A67B37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F41"/>
      </a:dk2>
      <a:lt2>
        <a:srgbClr val="E8E6E2"/>
      </a:lt2>
      <a:accent1>
        <a:srgbClr val="2973E7"/>
      </a:accent1>
      <a:accent2>
        <a:srgbClr val="17B0D5"/>
      </a:accent2>
      <a:accent3>
        <a:srgbClr val="20B694"/>
      </a:accent3>
      <a:accent4>
        <a:srgbClr val="14BC51"/>
      </a:accent4>
      <a:accent5>
        <a:srgbClr val="2ABB21"/>
      </a:accent5>
      <a:accent6>
        <a:srgbClr val="61B614"/>
      </a:accent6>
      <a:hlink>
        <a:srgbClr val="A67B37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225</Words>
  <Application>Microsoft Office PowerPoint</Application>
  <PresentationFormat>Widescreen</PresentationFormat>
  <Paragraphs>45</Paragraphs>
  <Slides>9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SOS SENIOR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Nebojsa</dc:creator>
  <dc:description/>
  <cp:lastModifiedBy/>
  <cp:revision>429</cp:revision>
  <dcterms:created xsi:type="dcterms:W3CDTF">2024-03-17T10:51:19Z</dcterms:created>
  <dcterms:modified xsi:type="dcterms:W3CDTF">2024-03-22T09:59:42Z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