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65" r:id="rId3"/>
    <p:sldId id="270" r:id="rId4"/>
    <p:sldId id="258" r:id="rId5"/>
    <p:sldId id="267" r:id="rId6"/>
    <p:sldId id="269" r:id="rId7"/>
    <p:sldId id="259" r:id="rId8"/>
    <p:sldId id="268" r:id="rId9"/>
    <p:sldId id="260" r:id="rId10"/>
    <p:sldId id="261" r:id="rId11"/>
    <p:sldId id="262" r:id="rId12"/>
    <p:sldId id="266" r:id="rId13"/>
    <p:sldId id="264" r:id="rId14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D80648-2DFE-4F9B-8DA9-01A3D9BB0A12}" v="63" dt="2024-03-22T09:58:49.827"/>
    <p1510:client id="{5152FE34-0A69-4F69-A7CD-6ACB024AD722}" v="4" dt="2024-03-21T11:04:28.1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629" y="-7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sr-Latn-RS" dirty="0" smtClean="0"/>
              <a:t>Uzroci</a:t>
            </a:r>
            <a:r>
              <a:rPr lang="sr-Latn-RS" baseline="0" dirty="0" smtClean="0"/>
              <a:t> smrti</a:t>
            </a:r>
            <a:endParaRPr lang="en-US" dirty="0"/>
          </a:p>
        </c:rich>
      </c:tx>
      <c:layout/>
    </c:title>
    <c:plotArea>
      <c:layout/>
      <c:ofPieChart>
        <c:ofPieType val="pie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Ostalo</c:v>
                </c:pt>
                <c:pt idx="1">
                  <c:v> </c:v>
                </c:pt>
                <c:pt idx="2">
                  <c:v>Padovi kod kuće</c:v>
                </c:pt>
                <c:pt idx="3">
                  <c:v>Padovi na poslu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3419545</c:v>
                </c:pt>
                <c:pt idx="1">
                  <c:v>0</c:v>
                </c:pt>
                <c:pt idx="2">
                  <c:v>43836</c:v>
                </c:pt>
                <c:pt idx="3">
                  <c:v>850</c:v>
                </c:pt>
              </c:numCache>
            </c:numRef>
          </c:val>
        </c:ser>
        <c:gapWidth val="100"/>
        <c:secondPieSize val="75"/>
        <c:serLines/>
      </c:ofPieChart>
    </c:plotArea>
    <c:legend>
      <c:legendPos val="r"/>
      <c:legendEntry>
        <c:idx val="1"/>
        <c:delete val="1"/>
      </c:legendEntry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18040" y="978480"/>
            <a:ext cx="5020920" cy="4870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662160" y="969120"/>
            <a:ext cx="5020920" cy="23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662160" y="3512880"/>
            <a:ext cx="5020920" cy="23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Bierstad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18040" y="978480"/>
            <a:ext cx="5020920" cy="4870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662160" y="969120"/>
            <a:ext cx="2450160" cy="23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9235080" y="969120"/>
            <a:ext cx="2450160" cy="23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62160" y="3512880"/>
            <a:ext cx="2450160" cy="23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9235080" y="3512880"/>
            <a:ext cx="2450160" cy="23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Bierstad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518040" y="978480"/>
            <a:ext cx="5020920" cy="4870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662160" y="969120"/>
            <a:ext cx="1616400" cy="23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8359920" y="969120"/>
            <a:ext cx="1616400" cy="23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10057320" y="969120"/>
            <a:ext cx="1616400" cy="23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662160" y="3512880"/>
            <a:ext cx="1616400" cy="23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8359920" y="3512880"/>
            <a:ext cx="1616400" cy="23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10057320" y="3512880"/>
            <a:ext cx="1616400" cy="23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Bierstad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18040" y="978480"/>
            <a:ext cx="5020920" cy="4870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6662160" y="969120"/>
            <a:ext cx="5020920" cy="4870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18040" y="978480"/>
            <a:ext cx="5020920" cy="4870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662160" y="969120"/>
            <a:ext cx="5020920" cy="4870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Bierstad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18040" y="978480"/>
            <a:ext cx="5020920" cy="4870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662160" y="969120"/>
            <a:ext cx="2450160" cy="4870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9235080" y="969120"/>
            <a:ext cx="2450160" cy="4870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Bierstad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18040" y="978480"/>
            <a:ext cx="5020920" cy="4870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Bierstad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518040" y="5408280"/>
            <a:ext cx="5020920" cy="1371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18040" y="978480"/>
            <a:ext cx="5020920" cy="4870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662160" y="969120"/>
            <a:ext cx="2450160" cy="23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9235080" y="969120"/>
            <a:ext cx="2450160" cy="4870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662160" y="3512880"/>
            <a:ext cx="2450160" cy="23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Bierstad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18040" y="978480"/>
            <a:ext cx="5020920" cy="4870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662160" y="969120"/>
            <a:ext cx="5020920" cy="4870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18040" y="978480"/>
            <a:ext cx="5020920" cy="4870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662160" y="969120"/>
            <a:ext cx="2450160" cy="4870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9235080" y="969120"/>
            <a:ext cx="2450160" cy="23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9235080" y="3512880"/>
            <a:ext cx="2450160" cy="23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Bierstad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18040" y="978480"/>
            <a:ext cx="5020920" cy="4870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662160" y="969120"/>
            <a:ext cx="2450160" cy="23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9235080" y="969120"/>
            <a:ext cx="2450160" cy="23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662160" y="3512880"/>
            <a:ext cx="5020920" cy="23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Bierstad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18040" y="978480"/>
            <a:ext cx="5020920" cy="4870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662160" y="969120"/>
            <a:ext cx="5020920" cy="23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662160" y="3512880"/>
            <a:ext cx="5020920" cy="23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Bierstad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18040" y="978480"/>
            <a:ext cx="5020920" cy="4870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662160" y="969120"/>
            <a:ext cx="2450160" cy="23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9235080" y="969120"/>
            <a:ext cx="2450160" cy="23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62160" y="3512880"/>
            <a:ext cx="2450160" cy="23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9235080" y="3512880"/>
            <a:ext cx="2450160" cy="23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Bierstadt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18040" y="978480"/>
            <a:ext cx="5020920" cy="4870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662160" y="969120"/>
            <a:ext cx="1616400" cy="23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8359920" y="969120"/>
            <a:ext cx="1616400" cy="23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10057320" y="969120"/>
            <a:ext cx="1616400" cy="23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6662160" y="3512880"/>
            <a:ext cx="1616400" cy="23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8359920" y="3512880"/>
            <a:ext cx="1616400" cy="23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10057320" y="3512880"/>
            <a:ext cx="1616400" cy="23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Bierstad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18040" y="978480"/>
            <a:ext cx="5020920" cy="4870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662160" y="969120"/>
            <a:ext cx="5020920" cy="4870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Bierstad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18040" y="978480"/>
            <a:ext cx="5020920" cy="4870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662160" y="969120"/>
            <a:ext cx="2450160" cy="4870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9235080" y="969120"/>
            <a:ext cx="2450160" cy="4870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Bierstad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18040" y="978480"/>
            <a:ext cx="5020920" cy="4870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Bierstad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518040" y="5408280"/>
            <a:ext cx="5020920" cy="1371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18040" y="978480"/>
            <a:ext cx="5020920" cy="4870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662160" y="969120"/>
            <a:ext cx="2450160" cy="23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9235080" y="969120"/>
            <a:ext cx="2450160" cy="4870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662160" y="3512880"/>
            <a:ext cx="2450160" cy="23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Bierstad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18040" y="978480"/>
            <a:ext cx="5020920" cy="4870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662160" y="969120"/>
            <a:ext cx="2450160" cy="4870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9235080" y="969120"/>
            <a:ext cx="2450160" cy="23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9235080" y="3512880"/>
            <a:ext cx="2450160" cy="23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Bierstad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18040" y="978480"/>
            <a:ext cx="5020920" cy="4870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662160" y="969120"/>
            <a:ext cx="2450160" cy="23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9235080" y="969120"/>
            <a:ext cx="2450160" cy="23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662160" y="3512880"/>
            <a:ext cx="5020920" cy="23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Bierstad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/>
          <p:cNvSpPr/>
          <p:nvPr/>
        </p:nvSpPr>
        <p:spPr>
          <a:xfrm>
            <a:off x="518040" y="507960"/>
            <a:ext cx="5020920" cy="149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ustomShape 2"/>
          <p:cNvSpPr/>
          <p:nvPr/>
        </p:nvSpPr>
        <p:spPr>
          <a:xfrm>
            <a:off x="518040" y="507960"/>
            <a:ext cx="5020920" cy="149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518040" y="978480"/>
            <a:ext cx="5020920" cy="507384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5400" b="1" strike="noStrike" spc="-1">
                <a:solidFill>
                  <a:srgbClr val="000000"/>
                </a:solidFill>
                <a:latin typeface="Bierstadt"/>
              </a:rPr>
              <a:t>Click to edit Master title style</a:t>
            </a:r>
            <a:endParaRPr lang="en-US" sz="54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>
            <a:off x="518040" y="642024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49331960-1126-4CD9-931D-66F5E138A327}" type="datetime1">
              <a:rPr lang="en-US" sz="900" b="0" strike="noStrike" spc="-1">
                <a:solidFill>
                  <a:srgbClr val="000000"/>
                </a:solidFill>
                <a:latin typeface="Bierstadt"/>
              </a:rPr>
              <a:pPr>
                <a:lnSpc>
                  <a:spcPct val="100000"/>
                </a:lnSpc>
              </a:pPr>
              <a:t>3/22/2024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/>
          </p:nvPr>
        </p:nvSpPr>
        <p:spPr>
          <a:xfrm>
            <a:off x="518040" y="9756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Bierstadt"/>
              </a:rPr>
              <a:t>Sample Footer Text</a:t>
            </a:r>
            <a:endParaRPr lang="en-US" sz="900" b="0" strike="noStrike" spc="-1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11454480" y="6420240"/>
            <a:ext cx="6375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8671F1B-DEB6-45A2-B434-8DBA73602BC3}" type="slidenum">
              <a:rPr lang="en-US" sz="900" b="0" strike="noStrike" spc="-1">
                <a:solidFill>
                  <a:srgbClr val="000000"/>
                </a:solidFill>
                <a:latin typeface="Bierstadt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6" name="CustomShape 7"/>
          <p:cNvSpPr/>
          <p:nvPr/>
        </p:nvSpPr>
        <p:spPr>
          <a:xfrm>
            <a:off x="6662160" y="6210000"/>
            <a:ext cx="5020920" cy="45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Bierstadt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Bierstadt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Bierstadt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Bierstadt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Bierstadt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Bierstadt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Bierstadt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518040" y="507960"/>
            <a:ext cx="5020920" cy="149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518040" y="507960"/>
            <a:ext cx="5020920" cy="149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PlaceHolder 3"/>
          <p:cNvSpPr>
            <a:spLocks noGrp="1"/>
          </p:cNvSpPr>
          <p:nvPr>
            <p:ph type="title"/>
          </p:nvPr>
        </p:nvSpPr>
        <p:spPr>
          <a:xfrm>
            <a:off x="518040" y="978480"/>
            <a:ext cx="5020920" cy="487008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b="1" strike="noStrike" spc="-1">
                <a:solidFill>
                  <a:srgbClr val="000000"/>
                </a:solidFill>
                <a:latin typeface="Bierstadt"/>
              </a:rPr>
              <a:t>Click to edit Master title style</a:t>
            </a:r>
            <a:endParaRPr lang="en-US" sz="54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662160" y="969120"/>
            <a:ext cx="5020920" cy="487008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Bierstadt"/>
              </a:rPr>
              <a:t>Click to edit Master text styles</a:t>
            </a:r>
          </a:p>
          <a:p>
            <a:pPr marL="274320" lvl="1" indent="-27396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Bierstadt"/>
              </a:rPr>
              <a:t>Second level</a:t>
            </a:r>
          </a:p>
          <a:p>
            <a:pPr marL="274320">
              <a:lnSpc>
                <a:spcPct val="11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Bierstadt"/>
              </a:rPr>
              <a:t>Third level</a:t>
            </a:r>
          </a:p>
          <a:p>
            <a:pPr marL="548640" lvl="3" indent="-27396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Bierstadt"/>
              </a:rPr>
              <a:t>Fourth level</a:t>
            </a:r>
          </a:p>
          <a:p>
            <a:pPr marL="548640">
              <a:lnSpc>
                <a:spcPct val="11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Bierstadt"/>
              </a:rPr>
              <a:t>Fifth level</a:t>
            </a:r>
          </a:p>
        </p:txBody>
      </p:sp>
      <p:sp>
        <p:nvSpPr>
          <p:cNvPr id="48" name="PlaceHolder 5"/>
          <p:cNvSpPr>
            <a:spLocks noGrp="1"/>
          </p:cNvSpPr>
          <p:nvPr>
            <p:ph type="dt"/>
          </p:nvPr>
        </p:nvSpPr>
        <p:spPr>
          <a:xfrm>
            <a:off x="518040" y="642024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B7AECEF2-0FFD-435C-933D-642EB54006F2}" type="datetime1">
              <a:rPr lang="en-US" sz="900" b="0" strike="noStrike" spc="-1">
                <a:solidFill>
                  <a:srgbClr val="000000"/>
                </a:solidFill>
                <a:latin typeface="Bierstadt"/>
              </a:rPr>
              <a:pPr>
                <a:lnSpc>
                  <a:spcPct val="100000"/>
                </a:lnSpc>
              </a:pPr>
              <a:t>3/22/2024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ftr"/>
          </p:nvPr>
        </p:nvSpPr>
        <p:spPr>
          <a:xfrm>
            <a:off x="518040" y="9756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Bierstadt"/>
              </a:rPr>
              <a:t>Sample Footer Text</a:t>
            </a:r>
            <a:endParaRPr lang="en-US" sz="900" b="0" strike="noStrike" spc="-1">
              <a:latin typeface="Times New Roman"/>
            </a:endParaRPr>
          </a:p>
        </p:txBody>
      </p:sp>
      <p:sp>
        <p:nvSpPr>
          <p:cNvPr id="50" name="PlaceHolder 7"/>
          <p:cNvSpPr>
            <a:spLocks noGrp="1"/>
          </p:cNvSpPr>
          <p:nvPr>
            <p:ph type="sldNum"/>
          </p:nvPr>
        </p:nvSpPr>
        <p:spPr>
          <a:xfrm>
            <a:off x="11454480" y="6420240"/>
            <a:ext cx="6375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D7667945-E513-4188-8513-95FC6AD0C0AE}" type="slidenum">
              <a:rPr lang="en-US" sz="900" b="0" strike="noStrike" spc="-1">
                <a:solidFill>
                  <a:srgbClr val="000000"/>
                </a:solidFill>
                <a:latin typeface="Bierstadt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8555C5B3-193A-4749-9AFD-682E53CDDE8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2EAE06A6-F76A-41C9-827A-C561B004485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89F9D4E8-0639-444B-949B-9518585061A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7E3DA7A2-ED70-4BBA-AB72-00AD461FA40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8195C7D-99BE-219B-05F7-E568A6D63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208" y="857251"/>
            <a:ext cx="4747280" cy="30980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SOS SENIOR</a:t>
            </a:r>
            <a:endParaRPr lang="en-US" sz="48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FC485432-3647-4218-B5D3-15D3FA222B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06FF76F-FBE2-D3EC-3F08-B7D028E4E795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127208" y="4756265"/>
            <a:ext cx="4910862" cy="18483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Bef>
                <a:spcPts val="1000"/>
              </a:spcBef>
              <a:buNone/>
            </a:pPr>
            <a:r>
              <a:rPr lang="en-US" sz="2400" b="1" err="1">
                <a:solidFill>
                  <a:srgbClr val="FFFFFF"/>
                </a:solidFill>
              </a:rPr>
              <a:t>Autori</a:t>
            </a:r>
            <a:r>
              <a:rPr lang="en-US" sz="2400" b="1" dirty="0">
                <a:solidFill>
                  <a:srgbClr val="FFFFFF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2400" b="1" err="1">
                <a:solidFill>
                  <a:srgbClr val="FFFFFF"/>
                </a:solidFill>
              </a:rPr>
              <a:t>Emić</a:t>
            </a:r>
            <a:r>
              <a:rPr lang="en-US" sz="2400" b="1" dirty="0">
                <a:solidFill>
                  <a:srgbClr val="FFFFFF"/>
                </a:solidFill>
              </a:rPr>
              <a:t> Haris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FFFF"/>
                </a:solidFill>
              </a:rPr>
              <a:t>Necin Marko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FFFF"/>
                </a:solidFill>
              </a:rPr>
              <a:t>Petrović Dušan</a:t>
            </a:r>
          </a:p>
        </p:txBody>
      </p: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F4AFDDCA-6ABA-4D23-8A5C-1BF0F430814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="" xmlns:a16="http://schemas.microsoft.com/office/drawing/2014/main" id="{C1C5BB56-6779-0275-7E11-F6A40D3CCA9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55582" y="2108877"/>
            <a:ext cx="3267117" cy="265453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9612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TextShape 2"/>
          <p:cNvSpPr txBox="1"/>
          <p:nvPr/>
        </p:nvSpPr>
        <p:spPr>
          <a:xfrm>
            <a:off x="518040" y="462960"/>
            <a:ext cx="3966840" cy="17906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800" b="1" strike="noStrike" spc="-1">
                <a:solidFill>
                  <a:srgbClr val="000000"/>
                </a:solidFill>
                <a:latin typeface="Bierstadt"/>
              </a:rPr>
              <a:t>MQTT PROTOKOL</a:t>
            </a:r>
            <a:endParaRPr lang="en-US" sz="48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518040" y="2516040"/>
            <a:ext cx="3966840" cy="354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 fontScale="95000"/>
          </a:bodyPr>
          <a:lstStyle/>
          <a:p>
            <a:pPr>
              <a:lnSpc>
                <a:spcPct val="100000"/>
              </a:lnSpc>
              <a:spcAft>
                <a:spcPts val="601"/>
              </a:spcAft>
            </a:pPr>
            <a:r>
              <a:rPr lang="en-US" sz="1800" b="0" strike="noStrike" spc="-1">
                <a:solidFill>
                  <a:srgbClr val="000000"/>
                </a:solidFill>
                <a:latin typeface="Bierstadt"/>
              </a:rPr>
              <a:t>MQTT (Message Queuing Telemetry Transport) je jednostavan i lak protokol baziran na sistemu pretplate i objave (publish-subscribe). Definišu se teme na koje se korisnici mogu pretplatiti i dobijati poruke koje su njima usmerene. Broker je posrednik koji raspoređuje poruke između uređaja. Uređaj koji objavljuje poruku, objavljuje je na određenu temu, a broker je zatim proslešuje svim uređajima koji su se pretplatili na tu temu.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533520" y="6300360"/>
            <a:ext cx="3884760" cy="45360"/>
          </a:xfrm>
          <a:custGeom>
            <a:avLst/>
            <a:gdLst/>
            <a:ahLst/>
            <a:cxnLst/>
            <a:rect l="l" t="t" r="r" b="b"/>
            <a:pathLst>
              <a:path w="6019799" h="45720">
                <a:moveTo>
                  <a:pt x="0" y="0"/>
                </a:moveTo>
                <a:lnTo>
                  <a:pt x="5005652" y="0"/>
                </a:lnTo>
                <a:lnTo>
                  <a:pt x="5021183" y="0"/>
                </a:lnTo>
                <a:lnTo>
                  <a:pt x="6019799" y="0"/>
                </a:lnTo>
                <a:lnTo>
                  <a:pt x="6019799" y="45720"/>
                </a:lnTo>
                <a:lnTo>
                  <a:pt x="1123115" y="45720"/>
                </a:lnTo>
                <a:lnTo>
                  <a:pt x="112311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6" name="Picture 8"/>
          <p:cNvPicPr/>
          <p:nvPr/>
        </p:nvPicPr>
        <p:blipFill>
          <a:blip r:embed="rId2" cstate="print"/>
          <a:stretch/>
        </p:blipFill>
        <p:spPr>
          <a:xfrm>
            <a:off x="5018400" y="1515960"/>
            <a:ext cx="6655320" cy="3776760"/>
          </a:xfrm>
          <a:prstGeom prst="rect">
            <a:avLst/>
          </a:prstGeom>
          <a:ln>
            <a:noFill/>
          </a:ln>
        </p:spPr>
      </p:pic>
      <p:sp>
        <p:nvSpPr>
          <p:cNvPr id="137" name="TextShape 5"/>
          <p:cNvSpPr txBox="1"/>
          <p:nvPr/>
        </p:nvSpPr>
        <p:spPr>
          <a:xfrm>
            <a:off x="518040" y="642024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</a:pPr>
            <a:fld id="{31A0F938-DB47-4080-9155-B1FE5BA6C8F0}" type="datetime1">
              <a:rPr lang="en-US" sz="900" b="0" strike="noStrike" spc="-1">
                <a:solidFill>
                  <a:srgbClr val="000000"/>
                </a:solidFill>
                <a:latin typeface="Bierstadt"/>
              </a:rPr>
              <a:pPr>
                <a:lnSpc>
                  <a:spcPct val="100000"/>
                </a:lnSpc>
                <a:spcAft>
                  <a:spcPts val="601"/>
                </a:spcAft>
              </a:pPr>
              <a:t>3/22/2024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38" name="TextShape 6"/>
          <p:cNvSpPr txBox="1"/>
          <p:nvPr/>
        </p:nvSpPr>
        <p:spPr>
          <a:xfrm>
            <a:off x="11454480" y="6420240"/>
            <a:ext cx="6375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601"/>
              </a:spcAft>
            </a:pPr>
            <a:fld id="{3929E087-8BC3-45BB-BEDA-D73817244ABD}" type="slidenum">
              <a:rPr lang="en-US" sz="900" b="0" strike="noStrike" spc="-1">
                <a:solidFill>
                  <a:srgbClr val="000000"/>
                </a:solidFill>
                <a:latin typeface="Bierstadt"/>
              </a:rPr>
              <a:pPr algn="r">
                <a:lnSpc>
                  <a:spcPct val="100000"/>
                </a:lnSpc>
                <a:spcAft>
                  <a:spcPts val="601"/>
                </a:spcAft>
              </a:pPr>
              <a:t>10</a:t>
            </a:fld>
            <a:endParaRPr lang="en-US" sz="9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="" xmlns:a16="http://schemas.microsoft.com/office/drawing/2014/main" id="{AB8C311F-7253-4AED-9701-7FC0708C41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E2384209-CB15-4CDF-9D31-C44FD9A3F20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2633B3B5-CC90-43F0-8714-D31D1F3F020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A8D57A06-A426-446D-B02C-A2DC6B62E45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How does MQTT work in IoT projects">
            <a:extLst>
              <a:ext uri="{FF2B5EF4-FFF2-40B4-BE49-F238E27FC236}">
                <a16:creationId xmlns="" xmlns:a16="http://schemas.microsoft.com/office/drawing/2014/main" id="{A563B689-B9FC-70A0-C786-6F9FA314E7F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5128" r="2" b="2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4942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518040" y="507960"/>
            <a:ext cx="5020920" cy="149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2"/>
          <p:cNvSpPr/>
          <p:nvPr/>
        </p:nvSpPr>
        <p:spPr>
          <a:xfrm>
            <a:off x="518040" y="507960"/>
            <a:ext cx="5020920" cy="149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3"/>
          <p:cNvSpPr/>
          <p:nvPr/>
        </p:nvSpPr>
        <p:spPr>
          <a:xfrm>
            <a:off x="6662160" y="6210000"/>
            <a:ext cx="5020920" cy="45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4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8" name="Picture 7" descr="An arrow pointing right"/>
          <p:cNvPicPr/>
          <p:nvPr/>
        </p:nvPicPr>
        <p:blipFill>
          <a:blip r:embed="rId2" cstate="print"/>
          <a:srcRect t="15023" r="6" b="6"/>
          <a:stretch/>
        </p:blipFill>
        <p:spPr>
          <a:xfrm>
            <a:off x="0" y="0"/>
            <a:ext cx="12188520" cy="6857640"/>
          </a:xfrm>
          <a:prstGeom prst="rect">
            <a:avLst/>
          </a:prstGeom>
          <a:ln>
            <a:noFill/>
          </a:ln>
        </p:spPr>
      </p:pic>
      <p:sp>
        <p:nvSpPr>
          <p:cNvPr id="149" name="CustomShape 5"/>
          <p:cNvSpPr/>
          <p:nvPr/>
        </p:nvSpPr>
        <p:spPr>
          <a:xfrm rot="16200000">
            <a:off x="389160" y="-388440"/>
            <a:ext cx="6857640" cy="7635960"/>
          </a:xfrm>
          <a:prstGeom prst="rect">
            <a:avLst/>
          </a:prstGeom>
          <a:gradFill rotWithShape="0">
            <a:gsLst>
              <a:gs pos="0">
                <a:srgbClr val="000000">
                  <a:alpha val="70196"/>
                </a:srgbClr>
              </a:gs>
              <a:gs pos="100000">
                <a:srgbClr val="000000">
                  <a:alpha val="0"/>
                </a:srgb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TextShape 6"/>
          <p:cNvSpPr txBox="1"/>
          <p:nvPr/>
        </p:nvSpPr>
        <p:spPr>
          <a:xfrm>
            <a:off x="518040" y="978480"/>
            <a:ext cx="5020920" cy="23338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1000" lnSpcReduction="10000"/>
          </a:bodyPr>
          <a:lstStyle/>
          <a:p>
            <a:pPr>
              <a:lnSpc>
                <a:spcPct val="90000"/>
              </a:lnSpc>
            </a:pPr>
            <a:r>
              <a:rPr lang="en-US" sz="4600" b="1" strike="noStrike" spc="-1">
                <a:solidFill>
                  <a:srgbClr val="FFFFFF"/>
                </a:solidFill>
                <a:latin typeface="Bierstadt"/>
              </a:rPr>
              <a:t>ZAHVALNI SMO </a:t>
            </a:r>
            <a:r>
              <a:t/>
            </a:r>
            <a:br/>
            <a:r>
              <a:rPr lang="en-US" sz="4600" b="1" strike="noStrike" spc="-1">
                <a:solidFill>
                  <a:srgbClr val="FFFFFF"/>
                </a:solidFill>
                <a:latin typeface="Bierstadt"/>
              </a:rPr>
              <a:t>NA VAŠEM IZDVOJENOM VREMENU </a:t>
            </a:r>
            <a:endParaRPr lang="en-US" sz="46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151" name="TextShape 7"/>
          <p:cNvSpPr txBox="1"/>
          <p:nvPr/>
        </p:nvSpPr>
        <p:spPr>
          <a:xfrm>
            <a:off x="518040" y="642024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</a:pPr>
            <a:fld id="{7AA59E76-5B08-4DA6-AD3C-3D765E581823}" type="datetime1">
              <a:rPr lang="en-US" sz="900" b="0" strike="noStrike" spc="-1">
                <a:solidFill>
                  <a:srgbClr val="FFFFFF"/>
                </a:solidFill>
                <a:latin typeface="Bierstadt"/>
              </a:rPr>
              <a:pPr>
                <a:lnSpc>
                  <a:spcPct val="100000"/>
                </a:lnSpc>
                <a:spcAft>
                  <a:spcPts val="601"/>
                </a:spcAft>
              </a:pPr>
              <a:t>3/22/2024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52" name="TextShape 8"/>
          <p:cNvSpPr txBox="1"/>
          <p:nvPr/>
        </p:nvSpPr>
        <p:spPr>
          <a:xfrm>
            <a:off x="11454480" y="6420240"/>
            <a:ext cx="6375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601"/>
              </a:spcAft>
            </a:pPr>
            <a:fld id="{D429A0CE-453D-4A3E-B4A1-6B189D7DE76C}" type="slidenum">
              <a:rPr lang="en-US" sz="900" b="0" strike="noStrike" spc="-1">
                <a:solidFill>
                  <a:srgbClr val="FFFFFF"/>
                </a:solidFill>
                <a:latin typeface="Bierstadt"/>
              </a:rPr>
              <a:pPr algn="r">
                <a:lnSpc>
                  <a:spcPct val="100000"/>
                </a:lnSpc>
                <a:spcAft>
                  <a:spcPts val="601"/>
                </a:spcAft>
              </a:pPr>
              <a:t>12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53" name="CustomShape 9"/>
          <p:cNvSpPr/>
          <p:nvPr/>
        </p:nvSpPr>
        <p:spPr>
          <a:xfrm>
            <a:off x="518040" y="507960"/>
            <a:ext cx="5020920" cy="149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" name="Rectangle 104">
            <a:extLst>
              <a:ext uri="{FF2B5EF4-FFF2-40B4-BE49-F238E27FC236}">
                <a16:creationId xmlns:a16="http://schemas.microsoft.com/office/drawing/2014/main" xmlns="" id="{AB8C311F-7253-4AED-9701-7FC0708C41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xmlns="" id="{E2384209-CB15-4CDF-9D31-C44FD9A3F2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xmlns="" id="{2633B3B5-CC90-43F0-8714-D31D1F3F02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xmlns="" id="{A8D57A06-A426-446D-B02C-A2DC6B62E4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CustomShape 1"/>
          <p:cNvSpPr/>
          <p:nvPr/>
        </p:nvSpPr>
        <p:spPr>
          <a:xfrm>
            <a:off x="814030" y="457200"/>
            <a:ext cx="10563939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TextShape 2"/>
          <p:cNvSpPr txBox="1"/>
          <p:nvPr/>
        </p:nvSpPr>
        <p:spPr>
          <a:xfrm>
            <a:off x="1263022" y="1303388"/>
            <a:ext cx="7528644" cy="1676152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defTabSz="786384">
              <a:spcAft>
                <a:spcPts val="600"/>
              </a:spcAft>
            </a:pPr>
            <a:r>
              <a:rPr lang="en-US" sz="4644" b="1" kern="1200" spc="-1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SENIOR SOS</a:t>
            </a:r>
            <a:endParaRPr lang="en-US" sz="54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1268638" y="897455"/>
            <a:ext cx="7568270" cy="129175"/>
          </a:xfrm>
          <a:custGeom>
            <a:avLst/>
            <a:gdLst/>
            <a:ahLst/>
            <a:cxnLst/>
            <a:rect l="l" t="t" r="r" b="b"/>
            <a:pathLst>
              <a:path w="7057207" h="149279">
                <a:moveTo>
                  <a:pt x="0" y="0"/>
                </a:moveTo>
                <a:lnTo>
                  <a:pt x="7057207" y="0"/>
                </a:lnTo>
                <a:lnTo>
                  <a:pt x="7057207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TextShape 4"/>
          <p:cNvSpPr txBox="1"/>
          <p:nvPr/>
        </p:nvSpPr>
        <p:spPr>
          <a:xfrm>
            <a:off x="1100306" y="2426666"/>
            <a:ext cx="5212337" cy="274668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94640" indent="-294005" defTabSz="786384">
              <a:spcBef>
                <a:spcPts val="8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kern="1200" spc="-1" dirty="0" err="1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Uredjaj</a:t>
            </a:r>
            <a:r>
              <a:rPr lang="en-US" sz="2000" kern="1200" spc="-1" dirty="0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 </a:t>
            </a:r>
            <a:r>
              <a:rPr lang="en-US" sz="2000" kern="1200" spc="-1" dirty="0" err="1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skenira</a:t>
            </a:r>
            <a:r>
              <a:rPr lang="en-US" sz="2000" kern="1200" spc="-1" dirty="0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 </a:t>
            </a:r>
            <a:r>
              <a:rPr lang="en-US" sz="2000" kern="1200" spc="-1" dirty="0" err="1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promenu</a:t>
            </a:r>
            <a:r>
              <a:rPr lang="en-US" sz="2000" kern="1200" spc="-1" dirty="0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 polo</a:t>
            </a:r>
            <a:r>
              <a:rPr lang="sr-Latn-RS" sz="2000" kern="1200" spc="-1" dirty="0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ž</a:t>
            </a:r>
            <a:r>
              <a:rPr lang="en-US" sz="2000" kern="1200" spc="-1" dirty="0" err="1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aja</a:t>
            </a:r>
            <a:r>
              <a:rPr lang="en-US" sz="2000" kern="1200" spc="-1" dirty="0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 </a:t>
            </a:r>
            <a:r>
              <a:rPr lang="en-US" sz="2000" kern="1200" spc="-1" dirty="0" err="1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korisnika</a:t>
            </a:r>
            <a:r>
              <a:rPr lang="en-US" sz="2000" kern="1200" spc="-1" dirty="0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 </a:t>
            </a:r>
            <a:r>
              <a:rPr lang="sr-Latn-RS" sz="2000" kern="1200" spc="-1" dirty="0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proizvoda </a:t>
            </a:r>
            <a:r>
              <a:rPr lang="en-US" sz="2000" kern="1200" spc="-1" dirty="0" err="1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i</a:t>
            </a:r>
            <a:r>
              <a:rPr lang="en-US" sz="2000" kern="1200" spc="-1" dirty="0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 </a:t>
            </a:r>
            <a:r>
              <a:rPr lang="en-US" sz="2000" kern="1200" spc="-1" dirty="0" err="1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automatski</a:t>
            </a:r>
            <a:r>
              <a:rPr lang="en-US" sz="2000" kern="1200" spc="-1" dirty="0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 </a:t>
            </a:r>
            <a:r>
              <a:rPr lang="en-US" sz="2000" kern="1200" spc="-1" dirty="0" err="1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šalje</a:t>
            </a:r>
            <a:r>
              <a:rPr lang="en-US" sz="2000" kern="1200" spc="-1" dirty="0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 alarm </a:t>
            </a:r>
            <a:r>
              <a:rPr lang="en-US" sz="2000" kern="1200" spc="-1" dirty="0" err="1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prilikom</a:t>
            </a:r>
            <a:r>
              <a:rPr lang="en-US" sz="2000" kern="1200" spc="-1" dirty="0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 </a:t>
            </a:r>
            <a:r>
              <a:rPr lang="en-US" sz="2000" kern="1200" spc="-1" dirty="0" err="1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nagle</a:t>
            </a:r>
            <a:r>
              <a:rPr lang="en-US" sz="2000" kern="1200" spc="-1" dirty="0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 </a:t>
            </a:r>
            <a:r>
              <a:rPr lang="en-US" sz="2000" kern="1200" spc="-1" dirty="0" err="1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promene</a:t>
            </a:r>
            <a:r>
              <a:rPr lang="en-US" sz="2000" kern="1200" spc="-1" dirty="0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 polo</a:t>
            </a:r>
            <a:r>
              <a:rPr lang="sr-Latn-RS" sz="2000" kern="1200" spc="-1" dirty="0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ž</a:t>
            </a:r>
            <a:r>
              <a:rPr lang="en-US" sz="2000" kern="1200" spc="-1" dirty="0" err="1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aja</a:t>
            </a:r>
            <a:r>
              <a:rPr lang="en-US" sz="2000" kern="1200" spc="-1" dirty="0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 </a:t>
            </a:r>
            <a:r>
              <a:rPr lang="en-US" sz="2000" kern="1200" spc="-1" dirty="0" err="1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putem</a:t>
            </a:r>
            <a:r>
              <a:rPr lang="en-US" sz="2000" kern="1200" spc="-1" dirty="0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 </a:t>
            </a:r>
            <a:r>
              <a:rPr lang="en-US" sz="2000" kern="1200" spc="-1" dirty="0" err="1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interneta</a:t>
            </a:r>
            <a:r>
              <a:rPr lang="en-US" sz="2000" kern="1200" spc="-1" dirty="0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. </a:t>
            </a:r>
            <a:r>
              <a:rPr lang="en-US" sz="2000" kern="1200" spc="-1" dirty="0" err="1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Slanje</a:t>
            </a:r>
            <a:r>
              <a:rPr lang="en-US" sz="2000" kern="1200" spc="-1" dirty="0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 se </a:t>
            </a:r>
            <a:r>
              <a:rPr lang="en-US" sz="2000" kern="1200" spc="-1" dirty="0" err="1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ostvaruje</a:t>
            </a:r>
            <a:r>
              <a:rPr lang="en-US" sz="2000" kern="1200" spc="-1" dirty="0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 </a:t>
            </a:r>
            <a:r>
              <a:rPr lang="en-US" sz="2000" kern="1200" spc="-1" dirty="0" err="1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pmoću</a:t>
            </a:r>
            <a:r>
              <a:rPr lang="en-US" sz="2000" kern="1200" spc="-1" dirty="0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 MQTT </a:t>
            </a:r>
            <a:r>
              <a:rPr lang="en-US" sz="2000" kern="1200" spc="-1" dirty="0" err="1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protokola</a:t>
            </a:r>
            <a:r>
              <a:rPr lang="en-US" sz="2000" kern="1200" spc="-1" dirty="0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. </a:t>
            </a:r>
            <a:r>
              <a:rPr lang="en-US" sz="2000" kern="1200" spc="-1" dirty="0" err="1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Slanje</a:t>
            </a:r>
            <a:r>
              <a:rPr lang="en-US" sz="2000" kern="1200" spc="-1" dirty="0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 </a:t>
            </a:r>
            <a:r>
              <a:rPr lang="en-US" sz="2000" kern="1200" spc="-1" dirty="0" err="1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alarma</a:t>
            </a:r>
            <a:r>
              <a:rPr lang="en-US" sz="2000" kern="1200" spc="-1" dirty="0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 se </a:t>
            </a:r>
            <a:r>
              <a:rPr lang="en-US" sz="2000" kern="1200" spc="-1" dirty="0" err="1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može</a:t>
            </a:r>
            <a:r>
              <a:rPr lang="en-US" sz="2000" kern="1200" spc="-1" dirty="0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 </a:t>
            </a:r>
            <a:r>
              <a:rPr lang="en-US" sz="2000" kern="1200" spc="-1" dirty="0" err="1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vršiti</a:t>
            </a:r>
            <a:r>
              <a:rPr lang="en-US" sz="2000" kern="1200" spc="-1" dirty="0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 </a:t>
            </a:r>
            <a:r>
              <a:rPr lang="en-US" sz="2000" kern="1200" spc="-1" dirty="0" err="1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automatski</a:t>
            </a:r>
            <a:r>
              <a:rPr lang="en-US" sz="2000" kern="1200" spc="-1" dirty="0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 </a:t>
            </a:r>
            <a:r>
              <a:rPr lang="en-US" sz="2000" kern="1200" spc="-1" dirty="0" err="1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prilikom</a:t>
            </a:r>
            <a:r>
              <a:rPr lang="en-US" sz="2000" kern="1200" spc="-1" dirty="0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 pada </a:t>
            </a:r>
            <a:r>
              <a:rPr lang="en-US" sz="2000" kern="1200" spc="-1" dirty="0" err="1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ili</a:t>
            </a:r>
            <a:r>
              <a:rPr lang="en-US" sz="2000" kern="1200" spc="-1" dirty="0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 </a:t>
            </a:r>
            <a:r>
              <a:rPr lang="en-US" sz="2000" kern="1200" spc="-1" dirty="0" err="1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pomoću</a:t>
            </a:r>
            <a:r>
              <a:rPr lang="en-US" sz="2000" kern="1200" spc="-1" dirty="0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 </a:t>
            </a:r>
            <a:r>
              <a:rPr lang="en-US" sz="2000" kern="1200" spc="-1" dirty="0" err="1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pritiska</a:t>
            </a:r>
            <a:r>
              <a:rPr lang="en-US" sz="2000" kern="1200" spc="-1" dirty="0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 </a:t>
            </a:r>
            <a:r>
              <a:rPr lang="en-US" sz="2000" kern="1200" spc="-1" dirty="0" err="1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na</a:t>
            </a:r>
            <a:r>
              <a:rPr lang="en-US" sz="2000" kern="1200" spc="-1" dirty="0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 </a:t>
            </a:r>
            <a:r>
              <a:rPr lang="en-US" sz="2000" kern="1200" spc="-1" dirty="0" err="1" smtClean="0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dugme</a:t>
            </a:r>
            <a:r>
              <a:rPr lang="sr-Latn-RS" sz="2000" kern="1200" spc="-1" dirty="0" smtClean="0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.</a:t>
            </a:r>
            <a:endParaRPr lang="en-US" sz="2000" b="0" strike="noStrike" spc="-1" dirty="0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99" name="TextShape 5"/>
          <p:cNvSpPr txBox="1"/>
          <p:nvPr/>
        </p:nvSpPr>
        <p:spPr>
          <a:xfrm>
            <a:off x="1263022" y="6021700"/>
            <a:ext cx="2377253" cy="316073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defTabSz="786384">
              <a:spcAft>
                <a:spcPts val="517"/>
              </a:spcAft>
            </a:pPr>
            <a:fld id="{3C7734BD-1702-4EC5-91A9-9C092A74472D}" type="datetime1">
              <a:rPr lang="en-US" sz="774" kern="1200" spc="-1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pPr defTabSz="786384">
                <a:spcAft>
                  <a:spcPts val="517"/>
                </a:spcAft>
              </a:pPr>
              <a:t>3/22/2024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00" name="TextShape 6"/>
          <p:cNvSpPr txBox="1"/>
          <p:nvPr/>
        </p:nvSpPr>
        <p:spPr>
          <a:xfrm>
            <a:off x="10741768" y="6021700"/>
            <a:ext cx="552581" cy="316073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 defTabSz="786384">
              <a:spcAft>
                <a:spcPts val="517"/>
              </a:spcAft>
            </a:pPr>
            <a:fld id="{B8E3BDD8-4E23-4C3D-9BFD-7F8DEC87DBEF}" type="slidenum">
              <a:rPr lang="en-US" sz="774" kern="1200" spc="-1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pPr algn="r" defTabSz="786384">
                <a:spcAft>
                  <a:spcPts val="517"/>
                </a:spcAft>
              </a:pPr>
              <a:t>2</a:t>
            </a:fld>
            <a:endParaRPr lang="en-US" sz="900" b="0" strike="noStrike" spc="-1">
              <a:latin typeface="Times New Roman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2362200"/>
            <a:ext cx="2728788" cy="2929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67800" y="2362200"/>
            <a:ext cx="2209800" cy="2902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TextShape 2"/>
          <p:cNvSpPr txBox="1"/>
          <p:nvPr/>
        </p:nvSpPr>
        <p:spPr>
          <a:xfrm>
            <a:off x="518040" y="462960"/>
            <a:ext cx="3966840" cy="17906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7000"/>
          </a:bodyPr>
          <a:lstStyle/>
          <a:p>
            <a:pPr>
              <a:lnSpc>
                <a:spcPct val="90000"/>
              </a:lnSpc>
            </a:pPr>
            <a:r>
              <a:rPr lang="en-US" sz="4100" b="1" strike="noStrike" spc="-1">
                <a:solidFill>
                  <a:srgbClr val="000000"/>
                </a:solidFill>
                <a:latin typeface="Bierstadt"/>
              </a:rPr>
              <a:t>ZAŠTO JE BITAN SENIOR SOS?</a:t>
            </a:r>
            <a:endParaRPr lang="en-US" sz="41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518040" y="2516040"/>
            <a:ext cx="3966840" cy="354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marL="285840" indent="-285480">
              <a:lnSpc>
                <a:spcPct val="11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Bierstadt"/>
              </a:rPr>
              <a:t>Bolja briga o starijim licima</a:t>
            </a:r>
            <a:endParaRPr lang="en-US" sz="2400" b="0" strike="noStrike" spc="-1">
              <a:latin typeface="Arial"/>
            </a:endParaRPr>
          </a:p>
          <a:p>
            <a:pPr marL="285840" indent="-285480">
              <a:lnSpc>
                <a:spcPct val="11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Bierstadt"/>
              </a:rPr>
              <a:t>Smanjen broj poginulih prilikom nezgoda</a:t>
            </a:r>
            <a:endParaRPr lang="en-US" sz="2400" b="0" strike="noStrike" spc="-1">
              <a:latin typeface="Arial"/>
            </a:endParaRPr>
          </a:p>
          <a:p>
            <a:pPr marL="285840" indent="-285480">
              <a:lnSpc>
                <a:spcPct val="11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Bierstadt"/>
              </a:rPr>
              <a:t>Lak</a:t>
            </a:r>
            <a:r>
              <a:rPr lang="sr-Latn-RS" sz="2400" b="0" strike="noStrike" spc="-1">
                <a:solidFill>
                  <a:srgbClr val="000000"/>
                </a:solidFill>
                <a:latin typeface="Bierstadt"/>
              </a:rPr>
              <a:t>š</a:t>
            </a:r>
            <a:r>
              <a:rPr lang="en-US" sz="2400" b="0" strike="noStrike" spc="-1">
                <a:solidFill>
                  <a:srgbClr val="000000"/>
                </a:solidFill>
                <a:latin typeface="Bierstadt"/>
              </a:rPr>
              <a:t>e vođenje brige i nege o </a:t>
            </a:r>
            <a:r>
              <a:rPr lang="sr-Latn-RS" sz="2400" b="0" strike="noStrike" spc="-1">
                <a:solidFill>
                  <a:srgbClr val="000000"/>
                </a:solidFill>
                <a:latin typeface="Bierstadt"/>
              </a:rPr>
              <a:t>licu trećeg doba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04" name="CustomShape 4"/>
          <p:cNvSpPr/>
          <p:nvPr/>
        </p:nvSpPr>
        <p:spPr>
          <a:xfrm>
            <a:off x="533520" y="6300360"/>
            <a:ext cx="3884760" cy="45360"/>
          </a:xfrm>
          <a:custGeom>
            <a:avLst/>
            <a:gdLst/>
            <a:ahLst/>
            <a:cxnLst/>
            <a:rect l="l" t="t" r="r" b="b"/>
            <a:pathLst>
              <a:path w="6019799" h="45720">
                <a:moveTo>
                  <a:pt x="0" y="0"/>
                </a:moveTo>
                <a:lnTo>
                  <a:pt x="5005652" y="0"/>
                </a:lnTo>
                <a:lnTo>
                  <a:pt x="5021183" y="0"/>
                </a:lnTo>
                <a:lnTo>
                  <a:pt x="6019799" y="0"/>
                </a:lnTo>
                <a:lnTo>
                  <a:pt x="6019799" y="45720"/>
                </a:lnTo>
                <a:lnTo>
                  <a:pt x="1123115" y="45720"/>
                </a:lnTo>
                <a:lnTo>
                  <a:pt x="112311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5" name="Picture 7" descr="Message in a bottle floating in water"/>
          <p:cNvPicPr/>
          <p:nvPr/>
        </p:nvPicPr>
        <p:blipFill>
          <a:blip r:embed="rId2" cstate="print"/>
          <a:srcRect t="12349" r="-2" b="3251"/>
          <a:stretch/>
        </p:blipFill>
        <p:spPr>
          <a:xfrm>
            <a:off x="5018400" y="1529640"/>
            <a:ext cx="6655320" cy="3749040"/>
          </a:xfrm>
          <a:prstGeom prst="rect">
            <a:avLst/>
          </a:prstGeom>
          <a:ln>
            <a:noFill/>
          </a:ln>
        </p:spPr>
      </p:pic>
      <p:sp>
        <p:nvSpPr>
          <p:cNvPr id="106" name="TextShape 5"/>
          <p:cNvSpPr txBox="1"/>
          <p:nvPr/>
        </p:nvSpPr>
        <p:spPr>
          <a:xfrm>
            <a:off x="518040" y="642024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</a:pPr>
            <a:fld id="{0374474E-47AF-4797-9D2C-734214B29776}" type="datetime1">
              <a:rPr lang="en-US" sz="900" b="0" strike="noStrike" spc="-1">
                <a:solidFill>
                  <a:srgbClr val="000000"/>
                </a:solidFill>
                <a:latin typeface="Bierstadt"/>
              </a:rPr>
              <a:pPr>
                <a:lnSpc>
                  <a:spcPct val="100000"/>
                </a:lnSpc>
                <a:spcAft>
                  <a:spcPts val="601"/>
                </a:spcAft>
              </a:pPr>
              <a:t>3/22/2024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07" name="TextShape 6"/>
          <p:cNvSpPr txBox="1"/>
          <p:nvPr/>
        </p:nvSpPr>
        <p:spPr>
          <a:xfrm>
            <a:off x="11454480" y="6420240"/>
            <a:ext cx="6375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601"/>
              </a:spcAft>
            </a:pPr>
            <a:fld id="{CE2D7812-7A64-4E87-A514-746F9236487A}" type="slidenum">
              <a:rPr lang="en-US" sz="900" b="0" strike="noStrike" spc="-1">
                <a:solidFill>
                  <a:srgbClr val="000000"/>
                </a:solidFill>
                <a:latin typeface="Bierstadt"/>
              </a:rPr>
              <a:pPr algn="r">
                <a:lnSpc>
                  <a:spcPct val="100000"/>
                </a:lnSpc>
                <a:spcAft>
                  <a:spcPts val="601"/>
                </a:spcAft>
              </a:pPr>
              <a:t>3</a:t>
            </a:fld>
            <a:endParaRPr lang="en-US" sz="9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/>
        </p:nvGraphicFramePr>
        <p:xfrm>
          <a:off x="1967541" y="1340768"/>
          <a:ext cx="8128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2" descr="In Shock | Blue emoji, Funny emoji, Funny emoticon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624725" y="332656"/>
            <a:ext cx="3311691" cy="248376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3.7037E-7 L -0.36406 0.00787 " pathEditMode="relative" rAng="0" ptsTypes="AA">
                                      <p:cBhvr>
                                        <p:cTn id="6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" y="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92699" y="332656"/>
            <a:ext cx="12284699" cy="6021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392" name="AutoShape 8" descr="Laughing Emoji 😂 - what it means and how to use it."/>
          <p:cNvSpPr>
            <a:spLocks noChangeAspect="1" noChangeArrowheads="1"/>
          </p:cNvSpPr>
          <p:nvPr/>
        </p:nvSpPr>
        <p:spPr bwMode="auto">
          <a:xfrm>
            <a:off x="207433" y="-144463"/>
            <a:ext cx="4064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94" name="AutoShape 10" descr="Laughing Emoji 😂 - what it means and how to use it."/>
          <p:cNvSpPr>
            <a:spLocks noChangeAspect="1" noChangeArrowheads="1"/>
          </p:cNvSpPr>
          <p:nvPr/>
        </p:nvSpPr>
        <p:spPr bwMode="auto">
          <a:xfrm>
            <a:off x="207433" y="-144463"/>
            <a:ext cx="4064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96" name="AutoShape 12" descr="Free: Scared Emoji - nohat.cc"/>
          <p:cNvSpPr>
            <a:spLocks noChangeAspect="1" noChangeArrowheads="1"/>
          </p:cNvSpPr>
          <p:nvPr/>
        </p:nvSpPr>
        <p:spPr bwMode="auto">
          <a:xfrm>
            <a:off x="207433" y="-144463"/>
            <a:ext cx="4064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98" name="AutoShape 14" descr="Free: Scared Emoji - nohat.cc"/>
          <p:cNvSpPr>
            <a:spLocks noChangeAspect="1" noChangeArrowheads="1"/>
          </p:cNvSpPr>
          <p:nvPr/>
        </p:nvSpPr>
        <p:spPr bwMode="auto">
          <a:xfrm>
            <a:off x="207433" y="-144463"/>
            <a:ext cx="4064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400" name="Picture 16" descr="Free: Scared Emoji - nohat.c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32656"/>
            <a:ext cx="3767403" cy="2550846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4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4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TextShape 2"/>
          <p:cNvSpPr txBox="1"/>
          <p:nvPr/>
        </p:nvSpPr>
        <p:spPr>
          <a:xfrm>
            <a:off x="518040" y="462960"/>
            <a:ext cx="3966840" cy="17906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sz="4800" b="1" strike="noStrike" spc="-1">
                <a:solidFill>
                  <a:srgbClr val="000000"/>
                </a:solidFill>
                <a:latin typeface="Bierstadt"/>
              </a:rPr>
              <a:t>SEONIOR SOS UREĐAJ</a:t>
            </a:r>
            <a:endParaRPr lang="en-US" sz="48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518040" y="2516040"/>
            <a:ext cx="3966840" cy="354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>
              <a:lnSpc>
                <a:spcPct val="110000"/>
              </a:lnSpc>
              <a:spcAft>
                <a:spcPts val="601"/>
              </a:spcAft>
            </a:pPr>
            <a:r>
              <a:rPr lang="en-US" sz="2000" b="0" strike="noStrike" spc="-1">
                <a:solidFill>
                  <a:srgbClr val="000000"/>
                </a:solidFill>
                <a:latin typeface="Bierstadt"/>
              </a:rPr>
              <a:t>Senior SOS uređaj se sastoji od ure</a:t>
            </a:r>
            <a:r>
              <a:rPr lang="sr-Latn-RS" sz="2000" b="0" strike="noStrike" spc="-1">
                <a:solidFill>
                  <a:srgbClr val="000000"/>
                </a:solidFill>
                <a:latin typeface="Bierstadt"/>
              </a:rPr>
              <a:t>đ</a:t>
            </a:r>
            <a:r>
              <a:rPr lang="en-US" sz="2000" b="0" strike="noStrike" spc="-1">
                <a:solidFill>
                  <a:srgbClr val="000000"/>
                </a:solidFill>
                <a:latin typeface="Bierstadt"/>
              </a:rPr>
              <a:t>aja </a:t>
            </a:r>
            <a:r>
              <a:rPr lang="en-US" sz="2000" b="1" strike="noStrike" spc="-1">
                <a:solidFill>
                  <a:srgbClr val="000000"/>
                </a:solidFill>
                <a:latin typeface="Bierstadt"/>
              </a:rPr>
              <a:t>D1 MINI</a:t>
            </a:r>
            <a:r>
              <a:rPr lang="en-US" sz="2000" b="0" strike="noStrike" spc="-1">
                <a:solidFill>
                  <a:srgbClr val="000000"/>
                </a:solidFill>
                <a:latin typeface="Bierstadt"/>
              </a:rPr>
              <a:t> </a:t>
            </a:r>
            <a:r>
              <a:rPr lang="sr-Latn-RS" sz="2000" b="0" strike="noStrike" spc="-1">
                <a:solidFill>
                  <a:srgbClr val="000000"/>
                </a:solidFill>
                <a:latin typeface="Bierstadt"/>
              </a:rPr>
              <a:t>(mikrokontroler sa wifi uređajem) </a:t>
            </a:r>
            <a:r>
              <a:rPr lang="en-US" sz="2000" b="0" strike="noStrike" spc="-1">
                <a:solidFill>
                  <a:srgbClr val="000000"/>
                </a:solidFill>
                <a:latin typeface="Bierstadt"/>
              </a:rPr>
              <a:t>koji ima mogućnost povezivanja na internet, senzora za brzinu i promenu polo</a:t>
            </a:r>
            <a:r>
              <a:rPr lang="sr-Latn-RS" sz="2000" b="0" strike="noStrike" spc="-1">
                <a:solidFill>
                  <a:srgbClr val="000000"/>
                </a:solidFill>
                <a:latin typeface="Bierstadt"/>
              </a:rPr>
              <a:t>ž</a:t>
            </a:r>
            <a:r>
              <a:rPr lang="en-US" sz="2000" b="0" strike="noStrike" spc="-1">
                <a:solidFill>
                  <a:srgbClr val="000000"/>
                </a:solidFill>
                <a:latin typeface="Bierstadt"/>
              </a:rPr>
              <a:t>aja </a:t>
            </a:r>
            <a:r>
              <a:rPr lang="en-US" sz="2000" b="1" strike="noStrike" spc="-1">
                <a:solidFill>
                  <a:srgbClr val="000000"/>
                </a:solidFill>
                <a:latin typeface="Bierstadt"/>
              </a:rPr>
              <a:t>MPU6050 </a:t>
            </a:r>
            <a:r>
              <a:rPr lang="en-US" sz="2000" b="0" strike="noStrike" spc="-1">
                <a:solidFill>
                  <a:srgbClr val="000000"/>
                </a:solidFill>
                <a:latin typeface="Bierstadt"/>
              </a:rPr>
              <a:t>i baterije za napajanje ure</a:t>
            </a:r>
            <a:r>
              <a:rPr lang="sr-Latn-RS" sz="2000" b="0" strike="noStrike" spc="-1">
                <a:solidFill>
                  <a:srgbClr val="000000"/>
                </a:solidFill>
                <a:latin typeface="Bierstadt"/>
              </a:rPr>
              <a:t>đ</a:t>
            </a:r>
            <a:r>
              <a:rPr lang="en-US" sz="2000" b="0" strike="noStrike" spc="-1">
                <a:solidFill>
                  <a:srgbClr val="000000"/>
                </a:solidFill>
                <a:latin typeface="Bierstadt"/>
              </a:rPr>
              <a:t>aja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11" name="CustomShape 4"/>
          <p:cNvSpPr/>
          <p:nvPr/>
        </p:nvSpPr>
        <p:spPr>
          <a:xfrm>
            <a:off x="533520" y="6300360"/>
            <a:ext cx="3884760" cy="45360"/>
          </a:xfrm>
          <a:custGeom>
            <a:avLst/>
            <a:gdLst/>
            <a:ahLst/>
            <a:cxnLst/>
            <a:rect l="l" t="t" r="r" b="b"/>
            <a:pathLst>
              <a:path w="6019799" h="45720">
                <a:moveTo>
                  <a:pt x="0" y="0"/>
                </a:moveTo>
                <a:lnTo>
                  <a:pt x="5005652" y="0"/>
                </a:lnTo>
                <a:lnTo>
                  <a:pt x="5021183" y="0"/>
                </a:lnTo>
                <a:lnTo>
                  <a:pt x="6019799" y="0"/>
                </a:lnTo>
                <a:lnTo>
                  <a:pt x="6019799" y="45720"/>
                </a:lnTo>
                <a:lnTo>
                  <a:pt x="1123115" y="45720"/>
                </a:lnTo>
                <a:lnTo>
                  <a:pt x="112311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TextShape 5"/>
          <p:cNvSpPr txBox="1"/>
          <p:nvPr/>
        </p:nvSpPr>
        <p:spPr>
          <a:xfrm>
            <a:off x="518040" y="642024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</a:pPr>
            <a:fld id="{782A9630-5476-44F4-AA6D-723DD0F01619}" type="datetime1">
              <a:rPr lang="en-US" sz="900" b="0" strike="noStrike" spc="-1">
                <a:solidFill>
                  <a:srgbClr val="000000"/>
                </a:solidFill>
                <a:latin typeface="Bierstadt"/>
              </a:rPr>
              <a:pPr>
                <a:lnSpc>
                  <a:spcPct val="100000"/>
                </a:lnSpc>
                <a:spcAft>
                  <a:spcPts val="601"/>
                </a:spcAft>
              </a:pPr>
              <a:t>3/22/2024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13" name="TextShape 6"/>
          <p:cNvSpPr txBox="1"/>
          <p:nvPr/>
        </p:nvSpPr>
        <p:spPr>
          <a:xfrm>
            <a:off x="11454480" y="6420240"/>
            <a:ext cx="6375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601"/>
              </a:spcAft>
            </a:pPr>
            <a:fld id="{6596D2F7-AC1D-42EE-9FC2-06AB3DB95F35}" type="slidenum">
              <a:rPr lang="en-US" sz="900" b="0" strike="noStrike" spc="-1">
                <a:solidFill>
                  <a:srgbClr val="000000"/>
                </a:solidFill>
                <a:latin typeface="Bierstadt"/>
              </a:rPr>
              <a:pPr algn="r">
                <a:lnSpc>
                  <a:spcPct val="100000"/>
                </a:lnSpc>
                <a:spcAft>
                  <a:spcPts val="601"/>
                </a:spcAft>
              </a:pPr>
              <a:t>6</a:t>
            </a:fld>
            <a:endParaRPr lang="en-US" sz="900" b="0" strike="noStrike" spc="-1">
              <a:latin typeface="Times New Roman"/>
            </a:endParaRPr>
          </a:p>
        </p:txBody>
      </p:sp>
      <p:pic>
        <p:nvPicPr>
          <p:cNvPr id="114" name="Picture 17" descr="A close-up of a blue circuit board&#10;&#10;Description automatically generated"/>
          <p:cNvPicPr/>
          <p:nvPr/>
        </p:nvPicPr>
        <p:blipFill>
          <a:blip r:embed="rId2" cstate="print"/>
          <a:stretch/>
        </p:blipFill>
        <p:spPr>
          <a:xfrm>
            <a:off x="5740920" y="1556280"/>
            <a:ext cx="5714640" cy="3333240"/>
          </a:xfrm>
          <a:prstGeom prst="rect">
            <a:avLst/>
          </a:prstGeom>
          <a:ln>
            <a:noFill/>
          </a:ln>
        </p:spPr>
      </p:pic>
      <p:sp>
        <p:nvSpPr>
          <p:cNvPr id="115" name="CustomShape 7"/>
          <p:cNvSpPr/>
          <p:nvPr/>
        </p:nvSpPr>
        <p:spPr>
          <a:xfrm>
            <a:off x="5833440" y="4982760"/>
            <a:ext cx="5714640" cy="31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900" b="1" strike="noStrike" spc="-1">
                <a:solidFill>
                  <a:srgbClr val="000000"/>
                </a:solidFill>
                <a:latin typeface="Bierstadt"/>
              </a:rPr>
              <a:t>D1 MINI</a:t>
            </a:r>
            <a:endParaRPr lang="en-US" sz="19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iLab\Downloads\Šem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371" y="1"/>
            <a:ext cx="11376587" cy="6830129"/>
          </a:xfrm>
          <a:prstGeom prst="rect">
            <a:avLst/>
          </a:prstGeom>
          <a:noFill/>
        </p:spPr>
      </p:pic>
      <p:pic>
        <p:nvPicPr>
          <p:cNvPr id="1028" name="Picture 4" descr="Cool Cool Emoji Sticker - Cool Cool Emoji Picardia - Discover &amp; Share GIF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5137247" y="1124744"/>
            <a:ext cx="4412068" cy="2159521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11111E-6 -5.55556E-6 C 0.03038 -0.10741 0.06076 -0.21482 0.08958 -0.2139 C 0.1184 -0.21297 0.15312 0.00485 0.17343 0.00485 C 0.19357 0.00485 0.20156 -0.21575 0.21076 -0.2139 C 0.21961 -0.21204 0.21961 0.0162 0.22795 0.0155 C 0.23628 0.01481 0.25677 -0.21065 0.26059 -0.21853 C 0.2644 -0.2264 0.24739 -0.03311 0.25121 -0.03103 C 0.25503 -0.02894 0.27881 -0.20834 0.28385 -0.20603 C 0.28888 -0.20371 0.27378 -0.01806 0.28142 -0.0169 C 0.28906 -0.01575 0.32413 -0.19839 0.3302 -0.19839 C 0.33628 -0.19839 0.31475 -0.02616 0.31753 -0.0169 C 0.32031 -0.00765 0.3434 -0.14237 0.34652 -0.1426 C 0.34965 -0.14283 0.33506 -0.02223 0.33611 -0.01853 C 0.33715 -0.01482 0.35086 -0.12015 0.35243 -0.12084 C 0.35399 -0.12153 0.34496 -0.02848 0.34548 -0.02315 C 0.346 -0.01783 0.35416 -0.08658 0.3559 -0.08843 C 0.35763 -0.08982 0.35451 -0.03357 0.3559 -0.03241 C 0.35729 -0.03126 0.36249 -0.07987 0.36406 -0.08056 C 0.36562 -0.08126 0.36319 -0.03913 0.3651 -0.03704 C 0.36701 -0.03496 0.37447 -0.06737 0.37569 -0.06806 C 0.3769 -0.06876 0.37274 -0.0463 0.37222 -0.04167 " pathEditMode="relative" ptsTypes="aaaaaaaaaaaaaaaaaaaaA">
                                      <p:cBhvr>
                                        <p:cTn id="6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TextShape 2"/>
          <p:cNvSpPr txBox="1"/>
          <p:nvPr/>
        </p:nvSpPr>
        <p:spPr>
          <a:xfrm>
            <a:off x="518040" y="976320"/>
            <a:ext cx="4019040" cy="19339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5400" b="1" strike="noStrike" spc="-1">
                <a:solidFill>
                  <a:srgbClr val="000000"/>
                </a:solidFill>
                <a:latin typeface="Bierstadt"/>
              </a:rPr>
              <a:t>D1 MINI</a:t>
            </a:r>
            <a:endParaRPr lang="en-US" sz="54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518040" y="507960"/>
            <a:ext cx="4007160" cy="149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TextShape 4"/>
          <p:cNvSpPr txBox="1"/>
          <p:nvPr/>
        </p:nvSpPr>
        <p:spPr>
          <a:xfrm>
            <a:off x="507600" y="2112120"/>
            <a:ext cx="4019040" cy="3173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Bierstadt"/>
                <a:ea typeface="Bierstadt"/>
              </a:rPr>
              <a:t>WeMos D1 Mini </a:t>
            </a:r>
            <a:r>
              <a:rPr lang="sr-Latn-RS" sz="2000" b="0" strike="noStrike" spc="-1">
                <a:solidFill>
                  <a:srgbClr val="000000"/>
                </a:solidFill>
                <a:latin typeface="Bierstadt"/>
                <a:ea typeface="Bierstadt"/>
              </a:rPr>
              <a:t>sadrđži </a:t>
            </a:r>
            <a:r>
              <a:rPr lang="en-US" sz="2000" b="0" strike="noStrike" spc="-1">
                <a:solidFill>
                  <a:srgbClr val="000000"/>
                </a:solidFill>
                <a:latin typeface="Bierstadt"/>
                <a:ea typeface="Bierstadt"/>
              </a:rPr>
              <a:t>WiFi </a:t>
            </a:r>
            <a:r>
              <a:rPr lang="sr-Latn-RS" sz="2000" b="0" strike="noStrike" spc="-1">
                <a:solidFill>
                  <a:srgbClr val="000000"/>
                </a:solidFill>
                <a:latin typeface="Bierstadt"/>
                <a:ea typeface="Bierstadt"/>
              </a:rPr>
              <a:t>modul</a:t>
            </a:r>
            <a:r>
              <a:rPr lang="en-US" sz="2000" b="0" strike="noStrike" spc="-1">
                <a:solidFill>
                  <a:srgbClr val="000000"/>
                </a:solidFill>
                <a:latin typeface="Bierstadt"/>
                <a:ea typeface="Bierstadt"/>
              </a:rPr>
              <a:t> sa ESP8266. Zbog svojih dimenzija i osobina pogodan je za ugradnju u uređaje malih dimenzija i potrošnje. </a:t>
            </a:r>
            <a:endParaRPr lang="en-US" sz="2000" b="0" strike="noStrike" spc="-1">
              <a:solidFill>
                <a:srgbClr val="000000"/>
              </a:solidFill>
              <a:latin typeface="Bierstadt"/>
            </a:endParaRPr>
          </a:p>
        </p:txBody>
      </p:sp>
      <p:pic>
        <p:nvPicPr>
          <p:cNvPr id="120" name="Picture 9"/>
          <p:cNvPicPr/>
          <p:nvPr/>
        </p:nvPicPr>
        <p:blipFill>
          <a:blip r:embed="rId2" cstate="print"/>
          <a:stretch/>
        </p:blipFill>
        <p:spPr>
          <a:xfrm>
            <a:off x="5043600" y="1427760"/>
            <a:ext cx="6648480" cy="3589920"/>
          </a:xfrm>
          <a:prstGeom prst="rect">
            <a:avLst/>
          </a:prstGeom>
          <a:ln>
            <a:noFill/>
          </a:ln>
        </p:spPr>
      </p:pic>
      <p:sp>
        <p:nvSpPr>
          <p:cNvPr id="121" name="CustomShape 5"/>
          <p:cNvSpPr/>
          <p:nvPr/>
        </p:nvSpPr>
        <p:spPr>
          <a:xfrm>
            <a:off x="5043600" y="6300360"/>
            <a:ext cx="6648480" cy="45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TextShape 6"/>
          <p:cNvSpPr txBox="1"/>
          <p:nvPr/>
        </p:nvSpPr>
        <p:spPr>
          <a:xfrm>
            <a:off x="518040" y="642024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</a:pPr>
            <a:fld id="{A51C8D41-5628-4746-8A7A-21D119F4886B}" type="datetime1">
              <a:rPr lang="en-US" sz="900" b="0" strike="noStrike" spc="-1">
                <a:solidFill>
                  <a:srgbClr val="000000"/>
                </a:solidFill>
                <a:latin typeface="Bierstadt"/>
              </a:rPr>
              <a:pPr>
                <a:lnSpc>
                  <a:spcPct val="100000"/>
                </a:lnSpc>
                <a:spcAft>
                  <a:spcPts val="601"/>
                </a:spcAft>
              </a:pPr>
              <a:t>3/22/2024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23" name="TextShape 7"/>
          <p:cNvSpPr txBox="1"/>
          <p:nvPr/>
        </p:nvSpPr>
        <p:spPr>
          <a:xfrm>
            <a:off x="11454480" y="6420240"/>
            <a:ext cx="6375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601"/>
              </a:spcAft>
            </a:pPr>
            <a:fld id="{4777E945-D702-4BCD-9E64-73FF7A1333DF}" type="slidenum">
              <a:rPr lang="en-US" sz="900" b="0" strike="noStrike" spc="-1">
                <a:solidFill>
                  <a:srgbClr val="000000"/>
                </a:solidFill>
                <a:latin typeface="Bierstadt"/>
              </a:rPr>
              <a:pPr algn="r">
                <a:lnSpc>
                  <a:spcPct val="100000"/>
                </a:lnSpc>
                <a:spcAft>
                  <a:spcPts val="601"/>
                </a:spcAft>
              </a:pPr>
              <a:t>8</a:t>
            </a:fld>
            <a:endParaRPr lang="en-US" sz="9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TextShape 2"/>
          <p:cNvSpPr txBox="1"/>
          <p:nvPr/>
        </p:nvSpPr>
        <p:spPr>
          <a:xfrm>
            <a:off x="518040" y="976320"/>
            <a:ext cx="6143760" cy="1664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5400" b="1" strike="noStrike" spc="-1">
                <a:solidFill>
                  <a:srgbClr val="000000"/>
                </a:solidFill>
                <a:latin typeface="Bierstadt"/>
              </a:rPr>
              <a:t>MPU6050</a:t>
            </a:r>
            <a:endParaRPr lang="en-US" sz="54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126" name="TextShape 3"/>
          <p:cNvSpPr txBox="1"/>
          <p:nvPr/>
        </p:nvSpPr>
        <p:spPr>
          <a:xfrm>
            <a:off x="7746480" y="976320"/>
            <a:ext cx="3927240" cy="53694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Bierstadt"/>
                <a:ea typeface="Bierstadt"/>
              </a:rPr>
              <a:t>Modul MPU6050 je Mikro elektromehanički sistem (MEMS) koji se sastoji od akcelerometra sa 3 ose i žiroskopa sa 3 ose unutar njega. To omogućava merenje ubrzanja, brzine, orijentacije, premeštanja, kao i druge parametre vezane za kretanje sistema ili objekta.</a:t>
            </a:r>
            <a:endParaRPr lang="en-US" sz="20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127" name="TextShape 4"/>
          <p:cNvSpPr txBox="1"/>
          <p:nvPr/>
        </p:nvSpPr>
        <p:spPr>
          <a:xfrm>
            <a:off x="518040" y="642024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</a:pPr>
            <a:fld id="{C8E96875-5D07-46A9-A923-820ABE1D0957}" type="datetime1">
              <a:rPr lang="en-US" sz="900" b="0" strike="noStrike" spc="-1">
                <a:solidFill>
                  <a:srgbClr val="000000"/>
                </a:solidFill>
                <a:latin typeface="Bierstadt"/>
              </a:rPr>
              <a:pPr>
                <a:lnSpc>
                  <a:spcPct val="100000"/>
                </a:lnSpc>
                <a:spcAft>
                  <a:spcPts val="601"/>
                </a:spcAft>
              </a:pPr>
              <a:t>3/22/2024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28" name="TextShape 5"/>
          <p:cNvSpPr txBox="1"/>
          <p:nvPr/>
        </p:nvSpPr>
        <p:spPr>
          <a:xfrm>
            <a:off x="11454480" y="6420240"/>
            <a:ext cx="6375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601"/>
              </a:spcAft>
            </a:pPr>
            <a:fld id="{6A6A78B1-57D8-4306-ADB5-FCE1A39BC458}" type="slidenum">
              <a:rPr lang="en-US" sz="900" b="0" strike="noStrike" spc="-1">
                <a:solidFill>
                  <a:srgbClr val="000000"/>
                </a:solidFill>
                <a:latin typeface="Bierstadt"/>
              </a:rPr>
              <a:pPr algn="r">
                <a:lnSpc>
                  <a:spcPct val="100000"/>
                </a:lnSpc>
                <a:spcAft>
                  <a:spcPts val="601"/>
                </a:spcAft>
              </a:pPr>
              <a:t>9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29" name="CustomShape 6"/>
          <p:cNvSpPr/>
          <p:nvPr/>
        </p:nvSpPr>
        <p:spPr>
          <a:xfrm>
            <a:off x="518040" y="507960"/>
            <a:ext cx="6126120" cy="149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CustomShape 7"/>
          <p:cNvSpPr/>
          <p:nvPr/>
        </p:nvSpPr>
        <p:spPr>
          <a:xfrm>
            <a:off x="7728480" y="610920"/>
            <a:ext cx="3938760" cy="460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1" name="Picture 9"/>
          <p:cNvPicPr/>
          <p:nvPr/>
        </p:nvPicPr>
        <p:blipFill>
          <a:blip r:embed="rId2" cstate="print"/>
          <a:srcRect r="3738"/>
          <a:stretch/>
        </p:blipFill>
        <p:spPr>
          <a:xfrm>
            <a:off x="518040" y="2835360"/>
            <a:ext cx="6143760" cy="3510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42F41"/>
      </a:dk2>
      <a:lt2>
        <a:srgbClr val="E8E6E2"/>
      </a:lt2>
      <a:accent1>
        <a:srgbClr val="2973E7"/>
      </a:accent1>
      <a:accent2>
        <a:srgbClr val="17B0D5"/>
      </a:accent2>
      <a:accent3>
        <a:srgbClr val="20B694"/>
      </a:accent3>
      <a:accent4>
        <a:srgbClr val="14BC51"/>
      </a:accent4>
      <a:accent5>
        <a:srgbClr val="2ABB21"/>
      </a:accent5>
      <a:accent6>
        <a:srgbClr val="61B614"/>
      </a:accent6>
      <a:hlink>
        <a:srgbClr val="A67B37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42F41"/>
      </a:dk2>
      <a:lt2>
        <a:srgbClr val="E8E6E2"/>
      </a:lt2>
      <a:accent1>
        <a:srgbClr val="2973E7"/>
      </a:accent1>
      <a:accent2>
        <a:srgbClr val="17B0D5"/>
      </a:accent2>
      <a:accent3>
        <a:srgbClr val="20B694"/>
      </a:accent3>
      <a:accent4>
        <a:srgbClr val="14BC51"/>
      </a:accent4>
      <a:accent5>
        <a:srgbClr val="2ABB21"/>
      </a:accent5>
      <a:accent6>
        <a:srgbClr val="61B614"/>
      </a:accent6>
      <a:hlink>
        <a:srgbClr val="A67B37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</TotalTime>
  <Words>273</Words>
  <Application>Microsoft Office PowerPoint</Application>
  <PresentationFormat>Custom</PresentationFormat>
  <Paragraphs>36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Office Theme</vt:lpstr>
      <vt:lpstr>SOS SENIOR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Nebojsa</dc:creator>
  <cp:lastModifiedBy>PiLab</cp:lastModifiedBy>
  <cp:revision>431</cp:revision>
  <dcterms:created xsi:type="dcterms:W3CDTF">2024-03-17T10:51:19Z</dcterms:created>
  <dcterms:modified xsi:type="dcterms:W3CDTF">2024-03-22T14:03:02Z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