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4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71233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385695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EE83C2-B072-4DB9-B73B-D730691314CD}" type="slidenum">
              <a:rPr lang="en-US" smtClean="0"/>
              <a:t>‹#›</a:t>
            </a:fld>
            <a:endParaRPr lang="en-U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171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39615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EE83C2-B072-4DB9-B73B-D730691314CD}" type="slidenum">
              <a:rPr lang="en-US" smtClean="0"/>
              <a:t>‹#›</a:t>
            </a:fld>
            <a:endParaRPr lang="en-U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1130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99689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57778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330232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27429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CCBDF5-5656-40FE-A0DF-E27323A2F28B}"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429344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8900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CCBDF5-5656-40FE-A0DF-E27323A2F28B}"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50400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CCBDF5-5656-40FE-A0DF-E27323A2F28B}"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0605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CBDF5-5656-40FE-A0DF-E27323A2F28B}"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98786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151366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CCBDF5-5656-40FE-A0DF-E27323A2F28B}"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EE83C2-B072-4DB9-B73B-D730691314CD}" type="slidenum">
              <a:rPr lang="en-US" smtClean="0"/>
              <a:t>‹#›</a:t>
            </a:fld>
            <a:endParaRPr lang="en-US"/>
          </a:p>
        </p:txBody>
      </p:sp>
    </p:spTree>
    <p:extLst>
      <p:ext uri="{BB962C8B-B14F-4D97-AF65-F5344CB8AC3E}">
        <p14:creationId xmlns:p14="http://schemas.microsoft.com/office/powerpoint/2010/main" val="27455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76CCBDF5-5656-40FE-A0DF-E27323A2F28B}" type="datetimeFigureOut">
              <a:rPr lang="en-US" smtClean="0"/>
              <a:t>12/22/2019</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BEE83C2-B072-4DB9-B73B-D730691314CD}" type="slidenum">
              <a:rPr lang="en-US" smtClean="0"/>
              <a:t>‹#›</a:t>
            </a:fld>
            <a:endParaRPr lang="en-US"/>
          </a:p>
        </p:txBody>
      </p:sp>
    </p:spTree>
    <p:extLst>
      <p:ext uri="{BB962C8B-B14F-4D97-AF65-F5344CB8AC3E}">
        <p14:creationId xmlns:p14="http://schemas.microsoft.com/office/powerpoint/2010/main" val="4085238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733550"/>
            <a:ext cx="7858991" cy="1725930"/>
          </a:xfrm>
        </p:spPr>
        <p:txBody>
          <a:bodyPr>
            <a:noAutofit/>
          </a:bodyPr>
          <a:lstStyle/>
          <a:p>
            <a:r>
              <a:rPr lang="en-US" sz="3600" dirty="0" err="1" smtClean="0">
                <a:latin typeface="Arial Black" panose="020B0A04020102020204" pitchFamily="34" charset="0"/>
                <a:cs typeface="Arial" pitchFamily="34" charset="0"/>
              </a:rPr>
              <a:t>Javni</a:t>
            </a:r>
            <a:r>
              <a:rPr lang="en-US" sz="3600" dirty="0" smtClean="0">
                <a:latin typeface="Arial Black" panose="020B0A04020102020204" pitchFamily="34" charset="0"/>
                <a:cs typeface="Arial" pitchFamily="34" charset="0"/>
              </a:rPr>
              <a:t> </a:t>
            </a:r>
            <a:r>
              <a:rPr lang="en-US" sz="3600" dirty="0" err="1" smtClean="0">
                <a:latin typeface="Arial Black" panose="020B0A04020102020204" pitchFamily="34" charset="0"/>
                <a:cs typeface="Arial" pitchFamily="34" charset="0"/>
              </a:rPr>
              <a:t>i</a:t>
            </a:r>
            <a:r>
              <a:rPr lang="en-US" sz="3600" dirty="0" smtClean="0">
                <a:latin typeface="Arial Black" panose="020B0A04020102020204" pitchFamily="34" charset="0"/>
                <a:cs typeface="Arial" pitchFamily="34" charset="0"/>
              </a:rPr>
              <a:t> </a:t>
            </a:r>
            <a:r>
              <a:rPr lang="en-US" sz="3600" dirty="0" err="1" smtClean="0">
                <a:latin typeface="Arial Black" panose="020B0A04020102020204" pitchFamily="34" charset="0"/>
                <a:cs typeface="Arial" pitchFamily="34" charset="0"/>
              </a:rPr>
              <a:t>privatni</a:t>
            </a:r>
            <a:r>
              <a:rPr lang="en-US" sz="3600" dirty="0" smtClean="0">
                <a:latin typeface="Arial Black" panose="020B0A04020102020204" pitchFamily="34" charset="0"/>
                <a:cs typeface="Arial" pitchFamily="34" charset="0"/>
              </a:rPr>
              <a:t> </a:t>
            </a:r>
            <a:r>
              <a:rPr lang="en-US" sz="3600" dirty="0" err="1" smtClean="0">
                <a:latin typeface="Arial Black" panose="020B0A04020102020204" pitchFamily="34" charset="0"/>
                <a:cs typeface="Arial" pitchFamily="34" charset="0"/>
              </a:rPr>
              <a:t>kljucevi</a:t>
            </a:r>
            <a:r>
              <a:rPr lang="en-US" sz="3600" dirty="0" smtClean="0">
                <a:latin typeface="Arial Black" panose="020B0A04020102020204" pitchFamily="34" charset="0"/>
                <a:cs typeface="Arial" pitchFamily="34" charset="0"/>
              </a:rPr>
              <a:t> u </a:t>
            </a:r>
            <a:r>
              <a:rPr lang="en-US" sz="3600" dirty="0" err="1" smtClean="0">
                <a:latin typeface="Arial Black" panose="020B0A04020102020204" pitchFamily="34" charset="0"/>
                <a:cs typeface="Arial" pitchFamily="34" charset="0"/>
              </a:rPr>
              <a:t>sistemima</a:t>
            </a:r>
            <a:r>
              <a:rPr lang="en-US" sz="3600" dirty="0" smtClean="0">
                <a:latin typeface="Arial Black" panose="020B0A04020102020204" pitchFamily="34" charset="0"/>
                <a:cs typeface="Arial" pitchFamily="34" charset="0"/>
              </a:rPr>
              <a:t> </a:t>
            </a:r>
            <a:r>
              <a:rPr lang="en-US" sz="3600" dirty="0" err="1" smtClean="0">
                <a:latin typeface="Arial Black" panose="020B0A04020102020204" pitchFamily="34" charset="0"/>
                <a:cs typeface="Arial" pitchFamily="34" charset="0"/>
              </a:rPr>
              <a:t>enkripcije</a:t>
            </a:r>
            <a:r>
              <a:rPr lang="en-US" sz="3600" dirty="0" smtClean="0">
                <a:latin typeface="Arial Black" panose="020B0A04020102020204" pitchFamily="34" charset="0"/>
                <a:cs typeface="Arial" pitchFamily="34" charset="0"/>
              </a:rPr>
              <a:t> I </a:t>
            </a:r>
            <a:r>
              <a:rPr lang="en-US" sz="3600" dirty="0" err="1" smtClean="0">
                <a:latin typeface="Arial Black" panose="020B0A04020102020204" pitchFamily="34" charset="0"/>
                <a:cs typeface="Arial" pitchFamily="34" charset="0"/>
              </a:rPr>
              <a:t>dekripcije</a:t>
            </a:r>
            <a:endParaRPr lang="en-US" sz="3600" dirty="0">
              <a:latin typeface="Arial Black" panose="020B0A04020102020204" pitchFamily="34" charset="0"/>
              <a:cs typeface="Arial" pitchFamily="34" charset="0"/>
            </a:endParaRPr>
          </a:p>
        </p:txBody>
      </p:sp>
      <p:sp>
        <p:nvSpPr>
          <p:cNvPr id="3" name="Subtitle 2"/>
          <p:cNvSpPr>
            <a:spLocks noGrp="1"/>
          </p:cNvSpPr>
          <p:nvPr>
            <p:ph type="subTitle" idx="1"/>
          </p:nvPr>
        </p:nvSpPr>
        <p:spPr>
          <a:xfrm>
            <a:off x="6487391" y="4762500"/>
            <a:ext cx="2819400" cy="381000"/>
          </a:xfrm>
        </p:spPr>
        <p:txBody>
          <a:bodyPr>
            <a:normAutofit fontScale="77500" lnSpcReduction="20000"/>
          </a:bodyPr>
          <a:lstStyle/>
          <a:p>
            <a:pPr>
              <a:defRPr/>
            </a:pPr>
            <a:r>
              <a:rPr lang="en-US" sz="2800" dirty="0">
                <a:latin typeface="Comic Sans MS" panose="030F0702030302020204" pitchFamily="66" charset="0"/>
                <a:cs typeface="Arial" panose="020B0604020202020204" pitchFamily="34" charset="0"/>
              </a:rPr>
              <a:t>Marko </a:t>
            </a:r>
            <a:r>
              <a:rPr lang="en-US" sz="2800" dirty="0" err="1">
                <a:latin typeface="Comic Sans MS" panose="030F0702030302020204" pitchFamily="66" charset="0"/>
                <a:cs typeface="Arial" panose="020B0604020202020204" pitchFamily="34" charset="0"/>
              </a:rPr>
              <a:t>Marjanovic</a:t>
            </a:r>
            <a:endParaRPr lang="en-US" sz="2800" dirty="0">
              <a:latin typeface="Comic Sans MS" panose="030F0702030302020204" pitchFamily="66" charset="0"/>
              <a:cs typeface="Arial" panose="020B0604020202020204" pitchFamily="34" charset="0"/>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3015189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90550"/>
            <a:ext cx="6683765" cy="960668"/>
          </a:xfrm>
        </p:spPr>
        <p:txBody>
          <a:bodyPr/>
          <a:lstStyle/>
          <a:p>
            <a:r>
              <a:rPr lang="en-US" dirty="0" err="1">
                <a:latin typeface="Arial Black" panose="020B0A04020102020204" pitchFamily="34" charset="0"/>
                <a:cs typeface="Arial" pitchFamily="34" charset="0"/>
              </a:rPr>
              <a:t>Sigurnost</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1948535" y="1428750"/>
            <a:ext cx="6686550" cy="2833217"/>
          </a:xfrm>
        </p:spPr>
        <p:txBody>
          <a:bodyPr>
            <a:noAutofit/>
          </a:bodyPr>
          <a:lstStyle/>
          <a:p>
            <a:r>
              <a:rPr lang="vi-VN" sz="1800" dirty="0">
                <a:latin typeface="Arial" pitchFamily="34" charset="0"/>
                <a:cs typeface="Arial" pitchFamily="34" charset="0"/>
              </a:rPr>
              <a:t>Za neke od načina kriptovanja se može dokazati da su sigurni polazeći od pretpostavljene težine rješavanja određenog matematičkog problema poput pronalaženja prostih činilaca proizvoda dva velika prosta broja ili izračunavanje diskretnih logaritama. </a:t>
            </a:r>
            <a:endParaRPr lang="en-US" sz="1800" dirty="0" smtClean="0">
              <a:latin typeface="Comic Sans MS" panose="030F0702030302020204" pitchFamily="66" charset="0"/>
              <a:cs typeface="Arial" pitchFamily="34" charset="0"/>
            </a:endParaRPr>
          </a:p>
          <a:p>
            <a:r>
              <a:rPr lang="vi-VN" sz="1800" dirty="0" smtClean="0">
                <a:latin typeface="Arial" pitchFamily="34" charset="0"/>
                <a:cs typeface="Arial" pitchFamily="34" charset="0"/>
              </a:rPr>
              <a:t>Treba </a:t>
            </a:r>
            <a:r>
              <a:rPr lang="vi-VN" sz="1800" dirty="0">
                <a:latin typeface="Arial" pitchFamily="34" charset="0"/>
                <a:cs typeface="Arial" pitchFamily="34" charset="0"/>
              </a:rPr>
              <a:t>obratiti pažnju da „sigurni“ ima precizno matematičko značenje i da ima nekoliko različitih (i smisaonih) tumačenja šta znači da je način kriptovanja siguran. </a:t>
            </a:r>
            <a:endParaRPr lang="en-US" sz="1800" dirty="0" smtClean="0">
              <a:latin typeface="Comic Sans MS" panose="030F0702030302020204" pitchFamily="66" charset="0"/>
              <a:cs typeface="Arial" pitchFamily="34" charset="0"/>
            </a:endParaRPr>
          </a:p>
          <a:p>
            <a:r>
              <a:rPr lang="vi-VN" sz="1800" dirty="0" smtClean="0">
                <a:latin typeface="Arial" pitchFamily="34" charset="0"/>
                <a:cs typeface="Arial" pitchFamily="34" charset="0"/>
              </a:rPr>
              <a:t>„</a:t>
            </a:r>
            <a:r>
              <a:rPr lang="vi-VN" sz="1800" dirty="0">
                <a:latin typeface="Arial" pitchFamily="34" charset="0"/>
                <a:cs typeface="Arial" pitchFamily="34" charset="0"/>
              </a:rPr>
              <a:t>Pravo“ tumačenje zavisi od konteksta u kojem se kriptovanje koristi.</a:t>
            </a:r>
            <a:endParaRPr lang="en-US" sz="1800" dirty="0">
              <a:latin typeface="Comic Sans MS" panose="030F0702030302020204" pitchFamily="66" charset="0"/>
              <a:cs typeface="Arial" pitchFamily="34" charset="0"/>
            </a:endParaRPr>
          </a:p>
        </p:txBody>
      </p:sp>
    </p:spTree>
    <p:extLst>
      <p:ext uri="{BB962C8B-B14F-4D97-AF65-F5344CB8AC3E}">
        <p14:creationId xmlns:p14="http://schemas.microsoft.com/office/powerpoint/2010/main" val="2240654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514350"/>
            <a:ext cx="7467600" cy="4267200"/>
          </a:xfrm>
        </p:spPr>
        <p:txBody>
          <a:bodyPr>
            <a:normAutofit/>
          </a:bodyPr>
          <a:lstStyle/>
          <a:p>
            <a:r>
              <a:rPr lang="vi-VN" sz="2400" dirty="0">
                <a:latin typeface="Arial" pitchFamily="34" charset="0"/>
                <a:cs typeface="Arial" pitchFamily="34" charset="0"/>
              </a:rPr>
              <a:t>Za razliku od Vernamove šifre, nijedan način kriptovanja ne pruža potpunu zaštitu od prisluškivača koji imaju neograničene računarske kapacitete. </a:t>
            </a:r>
            <a:endParaRPr lang="en-US" sz="2400" dirty="0" smtClean="0">
              <a:latin typeface="Comic Sans MS" panose="030F0702030302020204" pitchFamily="66" charset="0"/>
              <a:cs typeface="Arial" pitchFamily="34" charset="0"/>
            </a:endParaRPr>
          </a:p>
          <a:p>
            <a:r>
              <a:rPr lang="vi-VN" sz="2400" dirty="0" smtClean="0">
                <a:latin typeface="Arial" pitchFamily="34" charset="0"/>
                <a:cs typeface="Arial" pitchFamily="34" charset="0"/>
              </a:rPr>
              <a:t>Dokazi </a:t>
            </a:r>
            <a:r>
              <a:rPr lang="vi-VN" sz="2400" dirty="0">
                <a:latin typeface="Arial" pitchFamily="34" charset="0"/>
                <a:cs typeface="Arial" pitchFamily="34" charset="0"/>
              </a:rPr>
              <a:t>sigurnosti određenog kriptovanja, prema tome, imaju na umu napadače sa ograničenim računarskim kapacitetima i jemče sigurnost (u zavisnosti od odgovarajuće matematičke pretpotavke) u obliku „šifra ne može biti razbijena koristeći prosječan današnji lični računar za manje od 1000 godina“.</a:t>
            </a:r>
            <a:endParaRPr lang="en-US" sz="2400" dirty="0">
              <a:latin typeface="Comic Sans MS" panose="030F0702030302020204" pitchFamily="66" charset="0"/>
              <a:cs typeface="Arial" pitchFamily="34" charset="0"/>
            </a:endParaRPr>
          </a:p>
        </p:txBody>
      </p:sp>
    </p:spTree>
    <p:extLst>
      <p:ext uri="{BB962C8B-B14F-4D97-AF65-F5344CB8AC3E}">
        <p14:creationId xmlns:p14="http://schemas.microsoft.com/office/powerpoint/2010/main" val="54911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Black" panose="020B0A04020102020204" pitchFamily="34" charset="0"/>
                <a:cs typeface="Arial" pitchFamily="34" charset="0"/>
              </a:rPr>
              <a:t>Procesorska</a:t>
            </a:r>
            <a:r>
              <a:rPr lang="en-US" dirty="0">
                <a:latin typeface="Arial Black" panose="020B0A04020102020204" pitchFamily="34" charset="0"/>
                <a:cs typeface="Arial" pitchFamily="34" charset="0"/>
              </a:rPr>
              <a:t> </a:t>
            </a:r>
            <a:r>
              <a:rPr lang="en-US" dirty="0" err="1">
                <a:latin typeface="Arial Black" panose="020B0A04020102020204" pitchFamily="34" charset="0"/>
                <a:cs typeface="Arial" pitchFamily="34" charset="0"/>
              </a:rPr>
              <a:t>zahtjevnost</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685800" y="1200150"/>
            <a:ext cx="8229600" cy="3394472"/>
          </a:xfrm>
        </p:spPr>
        <p:txBody>
          <a:bodyPr>
            <a:noAutofit/>
          </a:bodyPr>
          <a:lstStyle/>
          <a:p>
            <a:r>
              <a:rPr lang="en-US" sz="2400" dirty="0" err="1">
                <a:latin typeface="Comic Sans MS" panose="030F0702030302020204" pitchFamily="66" charset="0"/>
                <a:cs typeface="Arial" pitchFamily="34" charset="0"/>
              </a:rPr>
              <a:t>Većina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algoritama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za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asimetričnu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kriptografiju</a:t>
            </a:r>
            <a:r>
              <a:rPr lang="en-US" sz="2400" dirty="0">
                <a:latin typeface="Comic Sans MS" panose="030F0702030302020204" pitchFamily="66" charset="0"/>
                <a:cs typeface="Arial" pitchFamily="34" charset="0"/>
              </a:rPr>
              <a:t> je </a:t>
            </a:r>
            <a:r>
              <a:rPr lang="en-US" sz="2400" dirty="0" err="1">
                <a:latin typeface="Comic Sans MS" panose="030F0702030302020204" pitchFamily="66" charset="0"/>
                <a:cs typeface="Arial" pitchFamily="34" charset="0"/>
              </a:rPr>
              <a:t>relativno</a:t>
            </a:r>
            <a:r>
              <a:rPr lang="en-US" sz="2400" dirty="0">
                <a:latin typeface="Comic Sans MS" panose="030F0702030302020204" pitchFamily="66" charset="0"/>
                <a:cs typeface="Arial" pitchFamily="34" charset="0"/>
              </a:rPr>
              <a:t> </a:t>
            </a:r>
            <a:r>
              <a:rPr lang="en-US" sz="2400" dirty="0" err="1" smtClean="0">
                <a:latin typeface="Comic Sans MS" panose="030F0702030302020204" pitchFamily="66" charset="0"/>
                <a:cs typeface="Arial" pitchFamily="34" charset="0"/>
              </a:rPr>
              <a:t>zahtevna</a:t>
            </a:r>
            <a:r>
              <a:rPr lang="en-US" sz="2400" dirty="0" smtClean="0">
                <a:latin typeface="Comic Sans MS" panose="030F0702030302020204" pitchFamily="66" charset="0"/>
                <a:cs typeface="Arial" pitchFamily="34" charset="0"/>
              </a:rPr>
              <a:t> </a:t>
            </a:r>
            <a:r>
              <a:rPr lang="en-US" sz="2400" dirty="0">
                <a:latin typeface="Comic Sans MS" panose="030F0702030302020204" pitchFamily="66" charset="0"/>
                <a:cs typeface="Arial" pitchFamily="34" charset="0"/>
              </a:rPr>
              <a:t>u </a:t>
            </a:r>
            <a:r>
              <a:rPr lang="en-US" sz="2400" dirty="0" err="1">
                <a:latin typeface="Comic Sans MS" panose="030F0702030302020204" pitchFamily="66" charset="0"/>
                <a:cs typeface="Arial" pitchFamily="34" charset="0"/>
              </a:rPr>
              <a:t>kontekstu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broja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izvedenih</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računskih</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operacija</a:t>
            </a:r>
            <a:r>
              <a:rPr lang="en-US" sz="2400" dirty="0">
                <a:latin typeface="Comic Sans MS" panose="030F0702030302020204" pitchFamily="66" charset="0"/>
                <a:cs typeface="Arial" pitchFamily="34" charset="0"/>
              </a:rPr>
              <a:t> u </a:t>
            </a:r>
            <a:r>
              <a:rPr lang="en-US" sz="2400" dirty="0" err="1">
                <a:latin typeface="Comic Sans MS" panose="030F0702030302020204" pitchFamily="66" charset="0"/>
                <a:cs typeface="Arial" pitchFamily="34" charset="0"/>
              </a:rPr>
              <a:t>odnosu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na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algoritme</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za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simetričnu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kriptografiju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sa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naizgled</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sličnom</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pruženom</a:t>
            </a:r>
            <a:r>
              <a:rPr lang="en-US" sz="2400" dirty="0">
                <a:latin typeface="Comic Sans MS" panose="030F0702030302020204" pitchFamily="66" charset="0"/>
                <a:cs typeface="Arial" pitchFamily="34" charset="0"/>
              </a:rPr>
              <a:t> </a:t>
            </a:r>
            <a:r>
              <a:rPr lang="en-US" sz="2400" dirty="0" err="1" smtClean="0">
                <a:latin typeface="Comic Sans MS" panose="030F0702030302020204" pitchFamily="66" charset="0"/>
                <a:cs typeface="Arial" pitchFamily="34" charset="0"/>
              </a:rPr>
              <a:t>sigurnošću</a:t>
            </a:r>
            <a:r>
              <a:rPr lang="en-US" sz="2400" dirty="0" smtClean="0">
                <a:latin typeface="Comic Sans MS" panose="030F0702030302020204" pitchFamily="66" charset="0"/>
                <a:cs typeface="Arial" pitchFamily="34" charset="0"/>
              </a:rPr>
              <a:t>.</a:t>
            </a:r>
          </a:p>
          <a:p>
            <a:r>
              <a:rPr lang="en-US" sz="2400" dirty="0" smtClean="0">
                <a:latin typeface="Comic Sans MS" panose="030F0702030302020204" pitchFamily="66" charset="0"/>
                <a:cs typeface="Arial" pitchFamily="34" charset="0"/>
              </a:rPr>
              <a:t>Ta </a:t>
            </a:r>
            <a:r>
              <a:rPr lang="en-US" sz="2400" dirty="0" err="1">
                <a:latin typeface="Comic Sans MS" panose="030F0702030302020204" pitchFamily="66" charset="0"/>
                <a:cs typeface="Arial" pitchFamily="34" charset="0"/>
              </a:rPr>
              <a:t>činjenica</a:t>
            </a:r>
            <a:r>
              <a:rPr lang="en-US" sz="2400" dirty="0">
                <a:latin typeface="Comic Sans MS" panose="030F0702030302020204" pitchFamily="66" charset="0"/>
                <a:cs typeface="Arial" pitchFamily="34" charset="0"/>
              </a:rPr>
              <a:t> je </a:t>
            </a:r>
            <a:r>
              <a:rPr lang="en-US" sz="2400" dirty="0" err="1">
                <a:latin typeface="Comic Sans MS" panose="030F0702030302020204" pitchFamily="66" charset="0"/>
                <a:cs typeface="Arial" pitchFamily="34" charset="0"/>
              </a:rPr>
              <a:t>vrlo</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važna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za</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njihovu</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praktičnu</a:t>
            </a:r>
            <a:r>
              <a:rPr lang="en-US" sz="2400" dirty="0">
                <a:latin typeface="Comic Sans MS" panose="030F0702030302020204" pitchFamily="66" charset="0"/>
                <a:cs typeface="Arial" pitchFamily="34" charset="0"/>
              </a:rPr>
              <a:t> </a:t>
            </a:r>
            <a:r>
              <a:rPr lang="en-US" sz="2400" dirty="0" err="1" smtClean="0">
                <a:latin typeface="Comic Sans MS" panose="030F0702030302020204" pitchFamily="66" charset="0"/>
                <a:cs typeface="Arial" pitchFamily="34" charset="0"/>
              </a:rPr>
              <a:t>upotrebu</a:t>
            </a:r>
            <a:r>
              <a:rPr lang="en-US" sz="2400" dirty="0">
                <a:latin typeface="Comic Sans MS" panose="030F0702030302020204" pitchFamily="66" charset="0"/>
                <a:cs typeface="Arial" pitchFamily="34" charset="0"/>
              </a:rPr>
              <a:t>.</a:t>
            </a:r>
            <a:endParaRPr lang="en-US" sz="2400" dirty="0" smtClean="0">
              <a:latin typeface="Comic Sans MS" panose="030F0702030302020204" pitchFamily="66" charset="0"/>
              <a:cs typeface="Arial" pitchFamily="34" charset="0"/>
            </a:endParaRPr>
          </a:p>
          <a:p>
            <a:r>
              <a:rPr lang="en-US" sz="2400" dirty="0" smtClean="0">
                <a:latin typeface="Comic Sans MS" panose="030F0702030302020204" pitchFamily="66" charset="0"/>
                <a:cs typeface="Arial" pitchFamily="34" charset="0"/>
              </a:rPr>
              <a:t>U </a:t>
            </a:r>
            <a:r>
              <a:rPr lang="en-US" sz="2400" dirty="0" err="1">
                <a:latin typeface="Comic Sans MS" panose="030F0702030302020204" pitchFamily="66" charset="0"/>
                <a:cs typeface="Arial" pitchFamily="34" charset="0"/>
              </a:rPr>
              <a:t>većini</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slučajeva</a:t>
            </a:r>
            <a:r>
              <a:rPr lang="en-US" sz="2400" dirty="0">
                <a:latin typeface="Comic Sans MS" panose="030F0702030302020204" pitchFamily="66" charset="0"/>
                <a:cs typeface="Arial" pitchFamily="34" charset="0"/>
              </a:rPr>
              <a:t> se </a:t>
            </a:r>
            <a:r>
              <a:rPr lang="en-US" sz="2400" dirty="0" err="1">
                <a:latin typeface="Comic Sans MS" panose="030F0702030302020204" pitchFamily="66" charset="0"/>
                <a:cs typeface="Arial" pitchFamily="34" charset="0"/>
              </a:rPr>
              <a:t>koriste</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miješani</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sistemi</a:t>
            </a:r>
            <a:r>
              <a:rPr lang="en-US" sz="2400" dirty="0">
                <a:latin typeface="Comic Sans MS" panose="030F0702030302020204" pitchFamily="66" charset="0"/>
                <a:cs typeface="Arial" pitchFamily="34" charset="0"/>
              </a:rPr>
              <a:t> </a:t>
            </a:r>
            <a:r>
              <a:rPr lang="en-US" sz="2400" dirty="0" err="1">
                <a:latin typeface="Comic Sans MS" panose="030F0702030302020204" pitchFamily="66" charset="0"/>
                <a:cs typeface="Arial" pitchFamily="34" charset="0"/>
              </a:rPr>
              <a:t>kriptografije</a:t>
            </a:r>
            <a:r>
              <a:rPr lang="en-US" sz="2400" dirty="0">
                <a:latin typeface="Comic Sans MS" panose="030F0702030302020204" pitchFamily="66" charset="0"/>
                <a:cs typeface="Arial" pitchFamily="34" charset="0"/>
              </a:rPr>
              <a:t> da bi se </a:t>
            </a:r>
            <a:r>
              <a:rPr lang="en-US" sz="2400" dirty="0" err="1">
                <a:latin typeface="Comic Sans MS" panose="030F0702030302020204" pitchFamily="66" charset="0"/>
                <a:cs typeface="Arial" pitchFamily="34" charset="0"/>
              </a:rPr>
              <a:t>dobila</a:t>
            </a:r>
            <a:r>
              <a:rPr lang="en-US" sz="2400" dirty="0">
                <a:latin typeface="Comic Sans MS" panose="030F0702030302020204" pitchFamily="66" charset="0"/>
                <a:cs typeface="Arial" pitchFamily="34" charset="0"/>
              </a:rPr>
              <a:t> i </a:t>
            </a:r>
            <a:r>
              <a:rPr lang="en-US" sz="2400" dirty="0" err="1">
                <a:latin typeface="Comic Sans MS" panose="030F0702030302020204" pitchFamily="66" charset="0"/>
                <a:cs typeface="Arial" pitchFamily="34" charset="0"/>
              </a:rPr>
              <a:t>brzina</a:t>
            </a:r>
            <a:r>
              <a:rPr lang="en-US" sz="2400" dirty="0">
                <a:latin typeface="Comic Sans MS" panose="030F0702030302020204" pitchFamily="66" charset="0"/>
                <a:cs typeface="Arial" pitchFamily="34" charset="0"/>
              </a:rPr>
              <a:t> i </a:t>
            </a:r>
            <a:r>
              <a:rPr lang="en-US" sz="2400" dirty="0" err="1">
                <a:latin typeface="Comic Sans MS" panose="030F0702030302020204" pitchFamily="66" charset="0"/>
                <a:cs typeface="Arial" pitchFamily="34" charset="0"/>
              </a:rPr>
              <a:t>sigurnost</a:t>
            </a:r>
            <a:r>
              <a:rPr lang="en-US" sz="2400" dirty="0">
                <a:latin typeface="Comic Sans MS" panose="030F0702030302020204" pitchFamily="66" charset="0"/>
                <a:cs typeface="Arial" pitchFamily="34" charset="0"/>
              </a:rPr>
              <a:t>.</a:t>
            </a:r>
          </a:p>
        </p:txBody>
      </p:sp>
    </p:spTree>
    <p:extLst>
      <p:ext uri="{BB962C8B-B14F-4D97-AF65-F5344CB8AC3E}">
        <p14:creationId xmlns:p14="http://schemas.microsoft.com/office/powerpoint/2010/main" val="352182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Black" panose="020B0A04020102020204" pitchFamily="34" charset="0"/>
                <a:cs typeface="Arial" pitchFamily="34" charset="0"/>
              </a:rPr>
              <a:t>Elementi</a:t>
            </a:r>
            <a:r>
              <a:rPr lang="en-US" dirty="0">
                <a:latin typeface="Arial Black" panose="020B0A04020102020204" pitchFamily="34" charset="0"/>
                <a:cs typeface="Arial" pitchFamily="34" charset="0"/>
              </a:rPr>
              <a:t> </a:t>
            </a:r>
            <a:r>
              <a:rPr lang="en-US" dirty="0" err="1">
                <a:latin typeface="Arial Black" panose="020B0A04020102020204" pitchFamily="34" charset="0"/>
                <a:cs typeface="Arial" pitchFamily="34" charset="0"/>
              </a:rPr>
              <a:t>enkripcije</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2133600" y="1504950"/>
            <a:ext cx="6686550" cy="2833217"/>
          </a:xfrm>
        </p:spPr>
        <p:txBody>
          <a:bodyPr>
            <a:normAutofit/>
          </a:bodyPr>
          <a:lstStyle/>
          <a:p>
            <a:pPr marL="36576" indent="0">
              <a:buNone/>
            </a:pPr>
            <a:r>
              <a:rPr lang="vi-VN" dirty="0">
                <a:latin typeface="Arial" pitchFamily="34" charset="0"/>
                <a:cs typeface="Arial" pitchFamily="34" charset="0"/>
              </a:rPr>
              <a:t>Svi sistemi enkripcije imaju u svojoj osnovi sledeće zajedničke elemente</a:t>
            </a:r>
            <a:r>
              <a:rPr lang="vi-VN" dirty="0" smtClean="0">
                <a:latin typeface="Arial" pitchFamily="34" charset="0"/>
                <a:cs typeface="Arial" pitchFamily="34" charset="0"/>
              </a:rPr>
              <a:t>:</a:t>
            </a:r>
            <a:endParaRPr lang="vi-VN" dirty="0">
              <a:latin typeface="Arial" pitchFamily="34" charset="0"/>
              <a:cs typeface="Arial" pitchFamily="34" charset="0"/>
            </a:endParaRPr>
          </a:p>
          <a:p>
            <a:r>
              <a:rPr lang="vi-VN" dirty="0">
                <a:latin typeface="Arial" pitchFamily="34" charset="0"/>
                <a:cs typeface="Arial" pitchFamily="34" charset="0"/>
              </a:rPr>
              <a:t>Algoritam: Funkcija, obično sa jakom matematičkom osnovom, koja obavlja zadatak inkripcije podataka;</a:t>
            </a:r>
          </a:p>
          <a:p>
            <a:r>
              <a:rPr lang="vi-VN" dirty="0">
                <a:latin typeface="Arial" pitchFamily="34" charset="0"/>
                <a:cs typeface="Arial" pitchFamily="34" charset="0"/>
              </a:rPr>
              <a:t>Ključevi: Koriste se zajedno sa algoritmima enkripcije i određuju način na koji su podaci šifrovani;</a:t>
            </a:r>
          </a:p>
          <a:p>
            <a:r>
              <a:rPr lang="vi-VN" dirty="0">
                <a:latin typeface="Arial" pitchFamily="34" charset="0"/>
                <a:cs typeface="Arial" pitchFamily="34" charset="0"/>
              </a:rPr>
              <a:t>Dužina ključa: Enkripcioni ključevi imaju određenu dužinu u zavisnosti od toga koji enkripcioni sistemi se koriste. Dužina se meri brojem bitova, i što su duži ključevi, to je teže osujetiti sistem enkripcije;</a:t>
            </a:r>
          </a:p>
          <a:p>
            <a:r>
              <a:rPr lang="vi-VN" dirty="0">
                <a:latin typeface="Arial" pitchFamily="34" charset="0"/>
                <a:cs typeface="Arial" pitchFamily="34" charset="0"/>
              </a:rPr>
              <a:t>Otvoren tekst (engl. Plaintext): Informacije koje treba šifrovati;</a:t>
            </a:r>
          </a:p>
          <a:p>
            <a:r>
              <a:rPr lang="vi-VN" dirty="0">
                <a:latin typeface="Arial" pitchFamily="34" charset="0"/>
                <a:cs typeface="Arial" pitchFamily="34" charset="0"/>
              </a:rPr>
              <a:t>Šifrovan tekst (engl. Ciphertext): Informacije nakon šifrovanja.</a:t>
            </a:r>
            <a:endParaRPr lang="en-US" dirty="0">
              <a:latin typeface="Comic Sans MS" panose="030F0702030302020204" pitchFamily="66" charset="0"/>
              <a:cs typeface="Arial" pitchFamily="34" charset="0"/>
            </a:endParaRPr>
          </a:p>
        </p:txBody>
      </p:sp>
    </p:spTree>
    <p:extLst>
      <p:ext uri="{BB962C8B-B14F-4D97-AF65-F5344CB8AC3E}">
        <p14:creationId xmlns:p14="http://schemas.microsoft.com/office/powerpoint/2010/main" val="425843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44282"/>
            <a:ext cx="3429000" cy="960668"/>
          </a:xfrm>
        </p:spPr>
        <p:txBody>
          <a:bodyPr/>
          <a:lstStyle/>
          <a:p>
            <a:r>
              <a:rPr lang="en-US" dirty="0" err="1">
                <a:latin typeface="Arial Black" panose="020B0A04020102020204" pitchFamily="34" charset="0"/>
                <a:cs typeface="Arial" pitchFamily="34" charset="0"/>
              </a:rPr>
              <a:t>Vrste</a:t>
            </a:r>
            <a:r>
              <a:rPr lang="en-US" dirty="0">
                <a:latin typeface="Arial Black" panose="020B0A04020102020204" pitchFamily="34" charset="0"/>
                <a:cs typeface="Arial" pitchFamily="34" charset="0"/>
              </a:rPr>
              <a:t> </a:t>
            </a:r>
            <a:r>
              <a:rPr lang="en-US" dirty="0" err="1">
                <a:latin typeface="Arial Black" panose="020B0A04020102020204" pitchFamily="34" charset="0"/>
                <a:cs typeface="Arial" pitchFamily="34" charset="0"/>
              </a:rPr>
              <a:t>enkripcije</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2133600" y="1504950"/>
            <a:ext cx="6686550" cy="2833217"/>
          </a:xfrm>
        </p:spPr>
        <p:txBody>
          <a:bodyPr>
            <a:noAutofit/>
          </a:bodyPr>
          <a:lstStyle/>
          <a:p>
            <a:r>
              <a:rPr lang="en-US" sz="2000" dirty="0" err="1">
                <a:latin typeface="Comic Sans MS" panose="030F0702030302020204" pitchFamily="66" charset="0"/>
                <a:cs typeface="Arial" pitchFamily="34" charset="0"/>
              </a:rPr>
              <a:t>Postoje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dve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osnovne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vrste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enkripcije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simetrična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enkripcija</a:t>
            </a:r>
            <a:r>
              <a:rPr lang="en-US" sz="2000" dirty="0">
                <a:latin typeface="Comic Sans MS" panose="030F0702030302020204" pitchFamily="66" charset="0"/>
                <a:cs typeface="Arial" pitchFamily="34" charset="0"/>
              </a:rPr>
              <a:t> i </a:t>
            </a:r>
            <a:r>
              <a:rPr lang="en-US" sz="2000" dirty="0" err="1">
                <a:latin typeface="Comic Sans MS" panose="030F0702030302020204" pitchFamily="66" charset="0"/>
                <a:cs typeface="Arial" pitchFamily="34" charset="0"/>
              </a:rPr>
              <a:t>asimetrična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enkripcija</a:t>
            </a:r>
            <a:r>
              <a:rPr lang="en-US" sz="2000" dirty="0">
                <a:latin typeface="Comic Sans MS" panose="030F0702030302020204" pitchFamily="66" charset="0"/>
                <a:cs typeface="Arial" pitchFamily="34" charset="0"/>
              </a:rPr>
              <a:t>. </a:t>
            </a:r>
            <a:endParaRPr lang="en-US" sz="2000" dirty="0" smtClean="0">
              <a:latin typeface="Comic Sans MS" panose="030F0702030302020204" pitchFamily="66" charset="0"/>
              <a:cs typeface="Arial" pitchFamily="34" charset="0"/>
            </a:endParaRPr>
          </a:p>
          <a:p>
            <a:r>
              <a:rPr lang="en-US" sz="2000" dirty="0" err="1" smtClean="0">
                <a:latin typeface="Comic Sans MS" panose="030F0702030302020204" pitchFamily="66" charset="0"/>
                <a:cs typeface="Arial" pitchFamily="34" charset="0"/>
              </a:rPr>
              <a:t>Kod</a:t>
            </a:r>
            <a:r>
              <a:rPr lang="en-US" sz="2000" dirty="0" smtClean="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simetrične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enkripcije</a:t>
            </a:r>
            <a:r>
              <a:rPr lang="en-US" sz="2000" dirty="0">
                <a:latin typeface="Comic Sans MS" panose="030F0702030302020204" pitchFamily="66" charset="0"/>
                <a:cs typeface="Arial" pitchFamily="34" charset="0"/>
              </a:rPr>
              <a:t> se i </a:t>
            </a:r>
            <a:r>
              <a:rPr lang="en-US" sz="2000" dirty="0" err="1">
                <a:latin typeface="Comic Sans MS" panose="030F0702030302020204" pitchFamily="66" charset="0"/>
                <a:cs typeface="Arial" pitchFamily="34" charset="0"/>
              </a:rPr>
              <a:t>za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šifrovanje</a:t>
            </a:r>
            <a:r>
              <a:rPr lang="en-US" sz="2000" dirty="0">
                <a:latin typeface="Comic Sans MS" panose="030F0702030302020204" pitchFamily="66" charset="0"/>
                <a:cs typeface="Arial" pitchFamily="34" charset="0"/>
              </a:rPr>
              <a:t> i </a:t>
            </a:r>
            <a:r>
              <a:rPr lang="en-US" sz="2000" dirty="0" err="1">
                <a:latin typeface="Comic Sans MS" panose="030F0702030302020204" pitchFamily="66" charset="0"/>
                <a:cs typeface="Arial" pitchFamily="34" charset="0"/>
              </a:rPr>
              <a:t>za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dešifrovanje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koristi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ista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šifra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ključ</a:t>
            </a:r>
            <a:r>
              <a:rPr lang="en-US" sz="2000" dirty="0">
                <a:latin typeface="Comic Sans MS" panose="030F0702030302020204" pitchFamily="66" charset="0"/>
                <a:cs typeface="Arial" pitchFamily="34" charset="0"/>
              </a:rPr>
              <a:t>). </a:t>
            </a:r>
            <a:endParaRPr lang="en-US" sz="2000" dirty="0" smtClean="0">
              <a:latin typeface="Comic Sans MS" panose="030F0702030302020204" pitchFamily="66" charset="0"/>
              <a:cs typeface="Arial" pitchFamily="34" charset="0"/>
            </a:endParaRPr>
          </a:p>
          <a:p>
            <a:r>
              <a:rPr lang="en-US" sz="2000" dirty="0" err="1" smtClean="0">
                <a:latin typeface="Comic Sans MS" panose="030F0702030302020204" pitchFamily="66" charset="0"/>
                <a:cs typeface="Arial" pitchFamily="34" charset="0"/>
              </a:rPr>
              <a:t>Kod</a:t>
            </a:r>
            <a:r>
              <a:rPr lang="en-US" sz="2000" dirty="0" smtClean="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asimetrične</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postoji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poseban</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ključ</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samo</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za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šifrovanje</a:t>
            </a:r>
            <a:r>
              <a:rPr lang="en-US" sz="2000" dirty="0">
                <a:latin typeface="Comic Sans MS" panose="030F0702030302020204" pitchFamily="66" charset="0"/>
                <a:cs typeface="Arial" pitchFamily="34" charset="0"/>
              </a:rPr>
              <a:t> i </a:t>
            </a:r>
            <a:r>
              <a:rPr lang="en-US" sz="2000" dirty="0" err="1">
                <a:latin typeface="Comic Sans MS" panose="030F0702030302020204" pitchFamily="66" charset="0"/>
                <a:cs typeface="Arial" pitchFamily="34" charset="0"/>
              </a:rPr>
              <a:t>drugi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koji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služi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samo</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za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dešifrovanje</a:t>
            </a:r>
            <a:r>
              <a:rPr lang="en-US" sz="2000" dirty="0">
                <a:latin typeface="Comic Sans MS" panose="030F0702030302020204" pitchFamily="66" charset="0"/>
                <a:cs typeface="Arial" pitchFamily="34" charset="0"/>
              </a:rPr>
              <a:t>. </a:t>
            </a:r>
            <a:endParaRPr lang="en-US" sz="2000" dirty="0" smtClean="0">
              <a:latin typeface="Comic Sans MS" panose="030F0702030302020204" pitchFamily="66" charset="0"/>
              <a:cs typeface="Arial" pitchFamily="34" charset="0"/>
            </a:endParaRPr>
          </a:p>
          <a:p>
            <a:r>
              <a:rPr lang="en-US" sz="2000" dirty="0" smtClean="0">
                <a:latin typeface="Comic Sans MS" panose="030F0702030302020204" pitchFamily="66" charset="0"/>
                <a:cs typeface="Arial" pitchFamily="34" charset="0"/>
              </a:rPr>
              <a:t>Ova </a:t>
            </a:r>
            <a:r>
              <a:rPr lang="en-US" sz="2000" dirty="0" err="1">
                <a:latin typeface="Comic Sans MS" panose="030F0702030302020204" pitchFamily="66" charset="0"/>
                <a:cs typeface="Arial" pitchFamily="34" charset="0"/>
              </a:rPr>
              <a:t>dva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ključa</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nazivaju</a:t>
            </a:r>
            <a:r>
              <a:rPr lang="en-US" sz="2000" dirty="0">
                <a:latin typeface="Comic Sans MS" panose="030F0702030302020204" pitchFamily="66" charset="0"/>
                <a:cs typeface="Arial" pitchFamily="34" charset="0"/>
              </a:rPr>
              <a:t> se </a:t>
            </a:r>
            <a:r>
              <a:rPr lang="en-US" sz="2000" dirty="0" err="1">
                <a:latin typeface="Comic Sans MS" panose="030F0702030302020204" pitchFamily="66" charset="0"/>
                <a:cs typeface="Arial" pitchFamily="34" charset="0"/>
              </a:rPr>
              <a:t>još</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javni</a:t>
            </a:r>
            <a:r>
              <a:rPr lang="en-US" sz="2000" dirty="0">
                <a:latin typeface="Comic Sans MS" panose="030F0702030302020204" pitchFamily="66" charset="0"/>
                <a:cs typeface="Arial" pitchFamily="34" charset="0"/>
              </a:rPr>
              <a:t> i </a:t>
            </a:r>
            <a:r>
              <a:rPr lang="en-US" sz="2000" dirty="0" err="1">
                <a:latin typeface="Comic Sans MS" panose="030F0702030302020204" pitchFamily="66" charset="0"/>
                <a:cs typeface="Arial" pitchFamily="34" charset="0"/>
              </a:rPr>
              <a:t>tajni</a:t>
            </a:r>
            <a:r>
              <a:rPr lang="en-US" sz="2000" dirty="0">
                <a:latin typeface="Comic Sans MS" panose="030F0702030302020204" pitchFamily="66" charset="0"/>
                <a:cs typeface="Arial" pitchFamily="34" charset="0"/>
              </a:rPr>
              <a:t> </a:t>
            </a:r>
            <a:r>
              <a:rPr lang="en-US" sz="2000" dirty="0" err="1">
                <a:latin typeface="Comic Sans MS" panose="030F0702030302020204" pitchFamily="66" charset="0"/>
                <a:cs typeface="Arial" pitchFamily="34" charset="0"/>
              </a:rPr>
              <a:t>ključ</a:t>
            </a:r>
            <a:r>
              <a:rPr lang="en-US" sz="2000" dirty="0">
                <a:latin typeface="Comic Sans MS" panose="030F0702030302020204" pitchFamily="66" charset="0"/>
                <a:cs typeface="Arial" pitchFamily="34" charset="0"/>
              </a:rPr>
              <a:t>.</a:t>
            </a:r>
          </a:p>
        </p:txBody>
      </p:sp>
    </p:spTree>
    <p:extLst>
      <p:ext uri="{BB962C8B-B14F-4D97-AF65-F5344CB8AC3E}">
        <p14:creationId xmlns:p14="http://schemas.microsoft.com/office/powerpoint/2010/main" val="1870542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Black" panose="020B0A04020102020204" pitchFamily="34" charset="0"/>
                <a:cs typeface="Arial" pitchFamily="34" charset="0"/>
              </a:rPr>
              <a:t>Asimetrična</a:t>
            </a:r>
            <a:r>
              <a:rPr lang="en-US" dirty="0" smtClean="0">
                <a:latin typeface="Arial Black" panose="020B0A04020102020204" pitchFamily="34" charset="0"/>
                <a:cs typeface="Arial" pitchFamily="34" charset="0"/>
              </a:rPr>
              <a:t> </a:t>
            </a:r>
            <a:r>
              <a:rPr lang="en-US" dirty="0" err="1">
                <a:latin typeface="Arial Black" panose="020B0A04020102020204" pitchFamily="34" charset="0"/>
                <a:cs typeface="Arial" pitchFamily="34" charset="0"/>
              </a:rPr>
              <a:t>enkripcija</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p:txBody>
          <a:bodyPr>
            <a:noAutofit/>
          </a:bodyPr>
          <a:lstStyle/>
          <a:p>
            <a:r>
              <a:rPr lang="en-US" sz="1800" dirty="0" err="1">
                <a:latin typeface="Comic Sans MS" panose="030F0702030302020204" pitchFamily="66" charset="0"/>
                <a:cs typeface="Arial" pitchFamily="34" charset="0"/>
              </a:rPr>
              <a:t>Tajni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ključ</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dodeljuje</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onda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kada</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vrši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enkripcija</a:t>
            </a:r>
            <a:r>
              <a:rPr lang="en-US" sz="1800" dirty="0">
                <a:latin typeface="Comic Sans MS" panose="030F0702030302020204" pitchFamily="66" charset="0"/>
                <a:cs typeface="Arial" pitchFamily="34" charset="0"/>
              </a:rPr>
              <a:t> i </a:t>
            </a:r>
            <a:r>
              <a:rPr lang="en-US" sz="1800" dirty="0" err="1">
                <a:latin typeface="Comic Sans MS" panose="030F0702030302020204" pitchFamily="66" charset="0"/>
                <a:cs typeface="Arial" pitchFamily="34" charset="0"/>
              </a:rPr>
              <a:t>na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osnovu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njega</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generiše</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javni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ključ</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koji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koristi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strana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koja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treba</a:t>
            </a:r>
            <a:r>
              <a:rPr lang="en-US" sz="1800" dirty="0">
                <a:latin typeface="Comic Sans MS" panose="030F0702030302020204" pitchFamily="66" charset="0"/>
                <a:cs typeface="Arial" pitchFamily="34" charset="0"/>
              </a:rPr>
              <a:t> da </a:t>
            </a:r>
            <a:r>
              <a:rPr lang="en-US" sz="1800" dirty="0" err="1">
                <a:latin typeface="Comic Sans MS" panose="030F0702030302020204" pitchFamily="66" charset="0"/>
                <a:cs typeface="Arial" pitchFamily="34" charset="0"/>
              </a:rPr>
              <a:t>pročita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podatke</a:t>
            </a:r>
            <a:r>
              <a:rPr lang="en-US" sz="1800" dirty="0">
                <a:latin typeface="Comic Sans MS" panose="030F0702030302020204" pitchFamily="66" charset="0"/>
                <a:cs typeface="Arial" pitchFamily="34" charset="0"/>
              </a:rPr>
              <a:t>. </a:t>
            </a:r>
            <a:endParaRPr lang="en-US" sz="1800" dirty="0" smtClean="0">
              <a:latin typeface="Comic Sans MS" panose="030F0702030302020204" pitchFamily="66" charset="0"/>
              <a:cs typeface="Arial" pitchFamily="34" charset="0"/>
            </a:endParaRPr>
          </a:p>
          <a:p>
            <a:r>
              <a:rPr lang="en-US" sz="1800" dirty="0" smtClean="0">
                <a:latin typeface="Comic Sans MS" panose="030F0702030302020204" pitchFamily="66" charset="0"/>
                <a:cs typeface="Arial" pitchFamily="34" charset="0"/>
              </a:rPr>
              <a:t>Standard </a:t>
            </a:r>
            <a:r>
              <a:rPr lang="en-US" sz="1800" dirty="0" err="1">
                <a:latin typeface="Comic Sans MS" panose="030F0702030302020204" pitchFamily="66" charset="0"/>
                <a:cs typeface="Arial" pitchFamily="34" charset="0"/>
              </a:rPr>
              <a:t>koji</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koristi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pri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simetričnoj</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enkripciji</a:t>
            </a:r>
            <a:r>
              <a:rPr lang="en-US" sz="1800" dirty="0">
                <a:latin typeface="Comic Sans MS" panose="030F0702030302020204" pitchFamily="66" charset="0"/>
                <a:cs typeface="Arial" pitchFamily="34" charset="0"/>
              </a:rPr>
              <a:t> je DES </a:t>
            </a:r>
            <a:r>
              <a:rPr lang="en-US" sz="1800" dirty="0" smtClean="0">
                <a:latin typeface="Comic Sans MS" panose="030F0702030302020204" pitchFamily="66" charset="0"/>
                <a:cs typeface="Arial" pitchFamily="34" charset="0"/>
              </a:rPr>
              <a:t>(Data </a:t>
            </a:r>
            <a:r>
              <a:rPr lang="en-US" sz="1800" dirty="0">
                <a:latin typeface="Comic Sans MS" panose="030F0702030302020204" pitchFamily="66" charset="0"/>
                <a:cs typeface="Arial" pitchFamily="34" charset="0"/>
              </a:rPr>
              <a:t>Encryption Standard). </a:t>
            </a:r>
            <a:endParaRPr lang="en-US" sz="1800" dirty="0" smtClean="0">
              <a:latin typeface="Comic Sans MS" panose="030F0702030302020204" pitchFamily="66" charset="0"/>
              <a:cs typeface="Arial" pitchFamily="34" charset="0"/>
            </a:endParaRPr>
          </a:p>
          <a:p>
            <a:r>
              <a:rPr lang="en-US" sz="1800" dirty="0" err="1" smtClean="0">
                <a:latin typeface="Comic Sans MS" panose="030F0702030302020204" pitchFamily="66" charset="0"/>
                <a:cs typeface="Arial" pitchFamily="34" charset="0"/>
              </a:rPr>
              <a:t>Asimetrična</a:t>
            </a:r>
            <a:r>
              <a:rPr lang="en-US" sz="1800" dirty="0" smtClean="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enkripcija</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još</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naziva</a:t>
            </a:r>
            <a:r>
              <a:rPr lang="en-US" sz="1800" dirty="0">
                <a:latin typeface="Comic Sans MS" panose="030F0702030302020204" pitchFamily="66" charset="0"/>
                <a:cs typeface="Arial" pitchFamily="34" charset="0"/>
              </a:rPr>
              <a:t> i </a:t>
            </a:r>
            <a:r>
              <a:rPr lang="en-US" sz="1800" dirty="0" err="1">
                <a:latin typeface="Comic Sans MS" panose="030F0702030302020204" pitchFamily="66" charset="0"/>
                <a:cs typeface="Arial" pitchFamily="34" charset="0"/>
              </a:rPr>
              <a:t>kriptografija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javnog</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ključa</a:t>
            </a:r>
            <a:r>
              <a:rPr lang="en-US" sz="1800" dirty="0">
                <a:latin typeface="Comic Sans MS" panose="030F0702030302020204" pitchFamily="66" charset="0"/>
                <a:cs typeface="Arial" pitchFamily="34" charset="0"/>
              </a:rPr>
              <a:t> </a:t>
            </a:r>
            <a:r>
              <a:rPr lang="en-US" sz="1800" dirty="0" smtClean="0">
                <a:latin typeface="Comic Sans MS" panose="030F0702030302020204" pitchFamily="66" charset="0"/>
                <a:cs typeface="Arial" pitchFamily="34" charset="0"/>
              </a:rPr>
              <a:t>(Public-Key </a:t>
            </a:r>
            <a:r>
              <a:rPr lang="en-US" sz="1800" dirty="0">
                <a:latin typeface="Comic Sans MS" panose="030F0702030302020204" pitchFamily="66" charset="0"/>
                <a:cs typeface="Arial" pitchFamily="34" charset="0"/>
              </a:rPr>
              <a:t>Cryptography). </a:t>
            </a:r>
            <a:endParaRPr lang="en-US" sz="1800" dirty="0" smtClean="0">
              <a:latin typeface="Comic Sans MS" panose="030F0702030302020204" pitchFamily="66" charset="0"/>
              <a:cs typeface="Arial" pitchFamily="34" charset="0"/>
            </a:endParaRPr>
          </a:p>
          <a:p>
            <a:r>
              <a:rPr lang="en-US" sz="1800" dirty="0" err="1" smtClean="0">
                <a:latin typeface="Comic Sans MS" panose="030F0702030302020204" pitchFamily="66" charset="0"/>
                <a:cs typeface="Arial" pitchFamily="34" charset="0"/>
              </a:rPr>
              <a:t>Za</a:t>
            </a:r>
            <a:r>
              <a:rPr lang="en-US" sz="1800" dirty="0" smtClean="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ovu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vrstu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enkripcije</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koristi</a:t>
            </a:r>
            <a:r>
              <a:rPr lang="en-US" sz="1800" dirty="0">
                <a:latin typeface="Comic Sans MS" panose="030F0702030302020204" pitchFamily="66" charset="0"/>
                <a:cs typeface="Arial" pitchFamily="34" charset="0"/>
              </a:rPr>
              <a:t> se RSA </a:t>
            </a:r>
            <a:r>
              <a:rPr lang="en-US" sz="1800" dirty="0" err="1">
                <a:latin typeface="Comic Sans MS" panose="030F0702030302020204" pitchFamily="66" charset="0"/>
                <a:cs typeface="Arial" pitchFamily="34" charset="0"/>
              </a:rPr>
              <a:t>algoritam</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Rivest</a:t>
            </a:r>
            <a:r>
              <a:rPr lang="en-US" sz="1800" dirty="0">
                <a:latin typeface="Comic Sans MS" panose="030F0702030302020204" pitchFamily="66" charset="0"/>
                <a:cs typeface="Arial" pitchFamily="34" charset="0"/>
              </a:rPr>
              <a:t>-Shamir-</a:t>
            </a:r>
            <a:r>
              <a:rPr lang="en-US" sz="1800" dirty="0" err="1">
                <a:latin typeface="Comic Sans MS" panose="030F0702030302020204" pitchFamily="66" charset="0"/>
                <a:cs typeface="Arial" pitchFamily="34" charset="0"/>
              </a:rPr>
              <a:t>Adleman</a:t>
            </a:r>
            <a:r>
              <a:rPr lang="en-US" sz="1800" dirty="0">
                <a:latin typeface="Comic Sans MS" panose="030F0702030302020204" pitchFamily="66" charset="0"/>
                <a:cs typeface="Arial" pitchFamily="34" charset="0"/>
              </a:rPr>
              <a:t>).</a:t>
            </a:r>
          </a:p>
        </p:txBody>
      </p:sp>
    </p:spTree>
    <p:extLst>
      <p:ext uri="{BB962C8B-B14F-4D97-AF65-F5344CB8AC3E}">
        <p14:creationId xmlns:p14="http://schemas.microsoft.com/office/powerpoint/2010/main" val="894439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590550"/>
            <a:ext cx="7467600" cy="3394472"/>
          </a:xfrm>
        </p:spPr>
        <p:txBody>
          <a:bodyPr>
            <a:noAutofit/>
          </a:bodyPr>
          <a:lstStyle/>
          <a:p>
            <a:r>
              <a:rPr lang="en-US" sz="2800" dirty="0" err="1">
                <a:latin typeface="Comic Sans MS" panose="030F0702030302020204" pitchFamily="66" charset="0"/>
                <a:cs typeface="Arial" pitchFamily="34" charset="0"/>
              </a:rPr>
              <a:t>Privatni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a:t>
            </a:r>
            <a:r>
              <a:rPr lang="en-US" sz="2800" dirty="0">
                <a:latin typeface="Comic Sans MS" panose="030F0702030302020204" pitchFamily="66" charset="0"/>
                <a:cs typeface="Arial" pitchFamily="34" charset="0"/>
              </a:rPr>
              <a:t> se </a:t>
            </a:r>
            <a:r>
              <a:rPr lang="en-US" sz="2800" dirty="0" err="1">
                <a:latin typeface="Comic Sans MS" panose="030F0702030302020204" pitchFamily="66" charset="0"/>
                <a:cs typeface="Arial" pitchFamily="34" charset="0"/>
              </a:rPr>
              <a:t>drži</a:t>
            </a:r>
            <a:r>
              <a:rPr lang="en-US" sz="2800" dirty="0">
                <a:latin typeface="Comic Sans MS" panose="030F0702030302020204" pitchFamily="66" charset="0"/>
                <a:cs typeface="Arial" pitchFamily="34" charset="0"/>
              </a:rPr>
              <a:t> u </a:t>
            </a:r>
            <a:r>
              <a:rPr lang="en-US" sz="2800" dirty="0" err="1">
                <a:latin typeface="Comic Sans MS" panose="030F0702030302020204" pitchFamily="66" charset="0"/>
                <a:cs typeface="Arial" pitchFamily="34" charset="0"/>
              </a:rPr>
              <a:t>tajnosti</a:t>
            </a:r>
            <a:r>
              <a:rPr lang="en-US" sz="2800" dirty="0">
                <a:latin typeface="Comic Sans MS" panose="030F0702030302020204" pitchFamily="66" charset="0"/>
                <a:cs typeface="Arial" pitchFamily="34" charset="0"/>
              </a:rPr>
              <a:t>, a </a:t>
            </a:r>
            <a:r>
              <a:rPr lang="en-US" sz="2800" dirty="0" err="1">
                <a:latin typeface="Comic Sans MS" panose="030F0702030302020204" pitchFamily="66" charset="0"/>
                <a:cs typeface="Arial" pitchFamily="34" charset="0"/>
              </a:rPr>
              <a:t>javni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može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biti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pružen</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mogućim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pošiljaocima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ili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potpuno</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pušten</a:t>
            </a:r>
            <a:r>
              <a:rPr lang="en-US" sz="2800" dirty="0">
                <a:latin typeface="Comic Sans MS" panose="030F0702030302020204" pitchFamily="66" charset="0"/>
                <a:cs typeface="Arial" pitchFamily="34" charset="0"/>
              </a:rPr>
              <a:t> u </a:t>
            </a:r>
            <a:r>
              <a:rPr lang="en-US" sz="2800" dirty="0" err="1">
                <a:latin typeface="Comic Sans MS" panose="030F0702030302020204" pitchFamily="66" charset="0"/>
                <a:cs typeface="Arial" pitchFamily="34" charset="0"/>
              </a:rPr>
              <a:t>javnost</a:t>
            </a:r>
            <a:r>
              <a:rPr lang="en-US" sz="2800" dirty="0" smtClean="0">
                <a:latin typeface="Comic Sans MS" panose="030F0702030302020204" pitchFamily="66" charset="0"/>
                <a:cs typeface="Arial" pitchFamily="34" charset="0"/>
              </a:rPr>
              <a:t>.</a:t>
            </a:r>
          </a:p>
          <a:p>
            <a:r>
              <a:rPr lang="en-US" sz="2800" dirty="0" err="1">
                <a:latin typeface="Comic Sans MS" panose="030F0702030302020204" pitchFamily="66" charset="0"/>
                <a:cs typeface="Arial" pitchFamily="34" charset="0"/>
              </a:rPr>
              <a:t>Kada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pošiljalac</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šalje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poruku</a:t>
            </a:r>
            <a:r>
              <a:rPr lang="en-US" sz="2800" dirty="0">
                <a:latin typeface="Comic Sans MS" panose="030F0702030302020204" pitchFamily="66" charset="0"/>
                <a:cs typeface="Arial" pitchFamily="34" charset="0"/>
              </a:rPr>
              <a:t>, on je </a:t>
            </a:r>
            <a:r>
              <a:rPr lang="en-US" sz="2800" dirty="0" err="1">
                <a:latin typeface="Comic Sans MS" panose="030F0702030302020204" pitchFamily="66" charset="0"/>
                <a:cs typeface="Arial" pitchFamily="34" charset="0"/>
              </a:rPr>
              <a:t>kriptuje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javnim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ključem</a:t>
            </a:r>
            <a:r>
              <a:rPr lang="en-US" sz="2800" dirty="0">
                <a:latin typeface="Comic Sans MS" panose="030F0702030302020204" pitchFamily="66" charset="0"/>
                <a:cs typeface="Arial" pitchFamily="34" charset="0"/>
              </a:rPr>
              <a:t>, a </a:t>
            </a:r>
            <a:r>
              <a:rPr lang="en-US" sz="2800" dirty="0" err="1">
                <a:latin typeface="Comic Sans MS" panose="030F0702030302020204" pitchFamily="66" charset="0"/>
                <a:cs typeface="Arial" pitchFamily="34" charset="0"/>
              </a:rPr>
              <a:t>primalac</a:t>
            </a:r>
            <a:r>
              <a:rPr lang="en-US" sz="2800" dirty="0">
                <a:latin typeface="Comic Sans MS" panose="030F0702030302020204" pitchFamily="66" charset="0"/>
                <a:cs typeface="Arial" pitchFamily="34" charset="0"/>
              </a:rPr>
              <a:t> je </a:t>
            </a:r>
            <a:r>
              <a:rPr lang="en-US" sz="2800" dirty="0" err="1">
                <a:latin typeface="Comic Sans MS" panose="030F0702030302020204" pitchFamily="66" charset="0"/>
                <a:cs typeface="Arial" pitchFamily="34" charset="0"/>
              </a:rPr>
              <a:t>dekriptuje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privatnim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ključem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koji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samo</a:t>
            </a:r>
            <a:r>
              <a:rPr lang="en-US" sz="2800" dirty="0">
                <a:latin typeface="Comic Sans MS" panose="030F0702030302020204" pitchFamily="66" charset="0"/>
                <a:cs typeface="Arial" pitchFamily="34" charset="0"/>
              </a:rPr>
              <a:t> on </a:t>
            </a:r>
            <a:r>
              <a:rPr lang="en-US" sz="2800" dirty="0" err="1">
                <a:latin typeface="Comic Sans MS" panose="030F0702030302020204" pitchFamily="66" charset="0"/>
                <a:cs typeface="Arial" pitchFamily="34" charset="0"/>
              </a:rPr>
              <a:t>ima</a:t>
            </a:r>
            <a:r>
              <a:rPr lang="en-US" sz="2800" dirty="0">
                <a:latin typeface="Comic Sans MS" panose="030F0702030302020204" pitchFamily="66" charset="0"/>
                <a:cs typeface="Arial" pitchFamily="34" charset="0"/>
              </a:rPr>
              <a:t>. Ova </a:t>
            </a:r>
            <a:r>
              <a:rPr lang="en-US" sz="2800" dirty="0" err="1">
                <a:latin typeface="Comic Sans MS" panose="030F0702030302020204" pitchFamily="66" charset="0"/>
                <a:cs typeface="Arial" pitchFamily="34" charset="0"/>
              </a:rPr>
              <a:t>dva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su</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matematički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povezani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ali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privatni</a:t>
            </a:r>
            <a:r>
              <a:rPr lang="en-US" sz="2800" dirty="0">
                <a:latin typeface="Comic Sans MS" panose="030F0702030302020204" pitchFamily="66" charset="0"/>
                <a:cs typeface="Arial" pitchFamily="34" charset="0"/>
              </a:rPr>
              <a:t> ne </a:t>
            </a:r>
            <a:r>
              <a:rPr lang="en-US" sz="2800" dirty="0" err="1">
                <a:latin typeface="Comic Sans MS" panose="030F0702030302020204" pitchFamily="66" charset="0"/>
                <a:cs typeface="Arial" pitchFamily="34" charset="0"/>
              </a:rPr>
              <a:t>može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biti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otkriven</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preko</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javnog</a:t>
            </a:r>
            <a:r>
              <a:rPr lang="en-US" sz="2800" dirty="0">
                <a:latin typeface="Comic Sans MS" panose="030F0702030302020204" pitchFamily="66" charset="0"/>
                <a:cs typeface="Arial" pitchFamily="34" charset="0"/>
              </a:rPr>
              <a:t>.</a:t>
            </a:r>
          </a:p>
        </p:txBody>
      </p:sp>
    </p:spTree>
    <p:extLst>
      <p:ext uri="{BB962C8B-B14F-4D97-AF65-F5344CB8AC3E}">
        <p14:creationId xmlns:p14="http://schemas.microsoft.com/office/powerpoint/2010/main" val="938267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61950"/>
            <a:ext cx="7467600" cy="3394472"/>
          </a:xfrm>
        </p:spPr>
        <p:txBody>
          <a:bodyPr>
            <a:noAutofit/>
          </a:bodyPr>
          <a:lstStyle/>
          <a:p>
            <a:r>
              <a:rPr lang="vi-VN" sz="3200" dirty="0">
                <a:latin typeface="Arial" pitchFamily="34" charset="0"/>
                <a:cs typeface="Arial" pitchFamily="34" charset="0"/>
              </a:rPr>
              <a:t>Pored uobičajenog kriptovanja poslatih poruka, asimetrična kriptografija se koristi i za digitalne potpise: određena poruka može biti potpisana privatnim ključem, a svi koji je prime mogu, pomoću javnog ključa, utvrditi da li je poruka poslata od prave osobe i da li je u netaknutom stanju tj. </a:t>
            </a:r>
            <a:r>
              <a:rPr lang="vi-VN" sz="3200" dirty="0" smtClean="0">
                <a:latin typeface="Arial" pitchFamily="34" charset="0"/>
                <a:cs typeface="Arial" pitchFamily="34" charset="0"/>
              </a:rPr>
              <a:t>nepromenjena</a:t>
            </a:r>
            <a:r>
              <a:rPr lang="vi-VN" sz="3200" dirty="0">
                <a:latin typeface="Arial" pitchFamily="34" charset="0"/>
                <a:cs typeface="Arial" pitchFamily="34" charset="0"/>
              </a:rPr>
              <a:t>.</a:t>
            </a:r>
            <a:endParaRPr lang="en-US" sz="3200" dirty="0">
              <a:latin typeface="Comic Sans MS" panose="030F0702030302020204" pitchFamily="66" charset="0"/>
              <a:cs typeface="Arial" pitchFamily="34" charset="0"/>
            </a:endParaRPr>
          </a:p>
        </p:txBody>
      </p:sp>
    </p:spTree>
    <p:extLst>
      <p:ext uri="{BB962C8B-B14F-4D97-AF65-F5344CB8AC3E}">
        <p14:creationId xmlns:p14="http://schemas.microsoft.com/office/powerpoint/2010/main" val="2170360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222" y="590550"/>
            <a:ext cx="4456106" cy="960668"/>
          </a:xfrm>
        </p:spPr>
        <p:txBody>
          <a:bodyPr/>
          <a:lstStyle/>
          <a:p>
            <a:r>
              <a:rPr lang="en-US" dirty="0" err="1" smtClean="0">
                <a:latin typeface="Arial Black" panose="020B0A04020102020204" pitchFamily="34" charset="0"/>
                <a:cs typeface="Arial" pitchFamily="34" charset="0"/>
              </a:rPr>
              <a:t>Simetrična</a:t>
            </a:r>
            <a:r>
              <a:rPr lang="en-US" dirty="0" smtClean="0">
                <a:latin typeface="Arial Black" panose="020B0A04020102020204" pitchFamily="34" charset="0"/>
                <a:cs typeface="Arial" pitchFamily="34" charset="0"/>
              </a:rPr>
              <a:t> </a:t>
            </a:r>
            <a:r>
              <a:rPr lang="en-US" dirty="0" err="1" smtClean="0">
                <a:latin typeface="Arial Black" panose="020B0A04020102020204" pitchFamily="34" charset="0"/>
                <a:cs typeface="Arial" pitchFamily="34" charset="0"/>
              </a:rPr>
              <a:t>enkripcija</a:t>
            </a:r>
            <a:endParaRPr lang="en-US" dirty="0">
              <a:latin typeface="Arial Black" panose="020B0A04020102020204" pitchFamily="34" charset="0"/>
              <a:cs typeface="Arial" pitchFamily="34" charset="0"/>
            </a:endParaRPr>
          </a:p>
        </p:txBody>
      </p:sp>
      <p:sp>
        <p:nvSpPr>
          <p:cNvPr id="3" name="Content Placeholder 2"/>
          <p:cNvSpPr>
            <a:spLocks noGrp="1"/>
          </p:cNvSpPr>
          <p:nvPr>
            <p:ph idx="1"/>
          </p:nvPr>
        </p:nvSpPr>
        <p:spPr>
          <a:xfrm>
            <a:off x="1905000" y="1419639"/>
            <a:ext cx="6686550" cy="2833217"/>
          </a:xfrm>
        </p:spPr>
        <p:txBody>
          <a:bodyPr>
            <a:noAutofit/>
          </a:bodyPr>
          <a:lstStyle/>
          <a:p>
            <a:r>
              <a:rPr lang="en-US" sz="2800" dirty="0" smtClean="0">
                <a:latin typeface="Comic Sans MS" panose="030F0702030302020204" pitchFamily="66" charset="0"/>
                <a:cs typeface="Arial" pitchFamily="34" charset="0"/>
              </a:rPr>
              <a:t>U </a:t>
            </a:r>
            <a:r>
              <a:rPr lang="en-US" sz="2800" dirty="0" err="1">
                <a:latin typeface="Comic Sans MS" panose="030F0702030302020204" pitchFamily="66" charset="0"/>
                <a:cs typeface="Arial" pitchFamily="34" charset="0"/>
              </a:rPr>
              <a:t>simetričnoj</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kriptografiji</a:t>
            </a:r>
            <a:r>
              <a:rPr lang="en-US" sz="2800" dirty="0">
                <a:latin typeface="Comic Sans MS" panose="030F0702030302020204" pitchFamily="66" charset="0"/>
                <a:cs typeface="Arial" pitchFamily="34" charset="0"/>
              </a:rPr>
              <a:t> se </a:t>
            </a:r>
            <a:r>
              <a:rPr lang="en-US" sz="2800" dirty="0" err="1">
                <a:latin typeface="Comic Sans MS" panose="030F0702030302020204" pitchFamily="66" charset="0"/>
                <a:cs typeface="Arial" pitchFamily="34" charset="0"/>
              </a:rPr>
              <a:t>koristi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jedan</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te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isti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a:t>
            </a:r>
            <a:r>
              <a:rPr lang="en-US" sz="2800" dirty="0">
                <a:latin typeface="Comic Sans MS" panose="030F0702030302020204" pitchFamily="66" charset="0"/>
                <a:cs typeface="Arial" pitchFamily="34" charset="0"/>
              </a:rPr>
              <a:t> i </a:t>
            </a:r>
            <a:r>
              <a:rPr lang="en-US" sz="2800" dirty="0" err="1">
                <a:latin typeface="Comic Sans MS" panose="030F0702030302020204" pitchFamily="66" charset="0"/>
                <a:cs typeface="Arial" pitchFamily="34" charset="0"/>
              </a:rPr>
              <a:t>za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kriptovanje</a:t>
            </a:r>
            <a:r>
              <a:rPr lang="en-US" sz="2800" dirty="0">
                <a:latin typeface="Comic Sans MS" panose="030F0702030302020204" pitchFamily="66" charset="0"/>
                <a:cs typeface="Arial" pitchFamily="34" charset="0"/>
              </a:rPr>
              <a:t> i </a:t>
            </a:r>
            <a:r>
              <a:rPr lang="en-US" sz="2800" dirty="0" err="1">
                <a:latin typeface="Comic Sans MS" panose="030F0702030302020204" pitchFamily="66" charset="0"/>
                <a:cs typeface="Arial" pitchFamily="34" charset="0"/>
              </a:rPr>
              <a:t>za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dekriptovanje</a:t>
            </a:r>
            <a:r>
              <a:rPr lang="en-US" sz="2800" dirty="0">
                <a:latin typeface="Comic Sans MS" panose="030F0702030302020204" pitchFamily="66" charset="0"/>
                <a:cs typeface="Arial" pitchFamily="34" charset="0"/>
              </a:rPr>
              <a:t>. </a:t>
            </a:r>
            <a:endParaRPr lang="en-US" sz="2800" dirty="0" smtClean="0">
              <a:latin typeface="Comic Sans MS" panose="030F0702030302020204" pitchFamily="66" charset="0"/>
              <a:cs typeface="Arial" pitchFamily="34" charset="0"/>
            </a:endParaRPr>
          </a:p>
          <a:p>
            <a:r>
              <a:rPr lang="en-US" sz="2800" dirty="0" smtClean="0">
                <a:latin typeface="Comic Sans MS" panose="030F0702030302020204" pitchFamily="66" charset="0"/>
                <a:cs typeface="Arial" pitchFamily="34" charset="0"/>
              </a:rPr>
              <a:t>U </a:t>
            </a:r>
            <a:r>
              <a:rPr lang="en-US" sz="2800" dirty="0">
                <a:latin typeface="Comic Sans MS" panose="030F0702030302020204" pitchFamily="66" charset="0"/>
                <a:cs typeface="Arial" pitchFamily="34" charset="0"/>
              </a:rPr>
              <a:t>tom </a:t>
            </a:r>
            <a:r>
              <a:rPr lang="en-US" sz="2800" dirty="0" err="1">
                <a:latin typeface="Comic Sans MS" panose="030F0702030302020204" pitchFamily="66" charset="0"/>
                <a:cs typeface="Arial" pitchFamily="34" charset="0"/>
              </a:rPr>
              <a:t>slučaju</a:t>
            </a:r>
            <a:r>
              <a:rPr lang="en-US" sz="2800" dirty="0">
                <a:latin typeface="Comic Sans MS" panose="030F0702030302020204" pitchFamily="66" charset="0"/>
                <a:cs typeface="Arial" pitchFamily="34" charset="0"/>
              </a:rPr>
              <a:t> i </a:t>
            </a:r>
            <a:r>
              <a:rPr lang="en-US" sz="2800" dirty="0" err="1">
                <a:latin typeface="Comic Sans MS" panose="030F0702030302020204" pitchFamily="66" charset="0"/>
                <a:cs typeface="Arial" pitchFamily="34" charset="0"/>
              </a:rPr>
              <a:t>primalac</a:t>
            </a:r>
            <a:r>
              <a:rPr lang="en-US" sz="2800" dirty="0">
                <a:latin typeface="Comic Sans MS" panose="030F0702030302020204" pitchFamily="66" charset="0"/>
                <a:cs typeface="Arial" pitchFamily="34" charset="0"/>
              </a:rPr>
              <a:t> i </a:t>
            </a:r>
            <a:r>
              <a:rPr lang="en-US" sz="2800" dirty="0" err="1">
                <a:latin typeface="Comic Sans MS" panose="030F0702030302020204" pitchFamily="66" charset="0"/>
                <a:cs typeface="Arial" pitchFamily="34" charset="0"/>
              </a:rPr>
              <a:t>pošiljalac</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moraju</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imati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taj</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ključ</a:t>
            </a:r>
            <a:r>
              <a:rPr lang="en-US" sz="2800" dirty="0">
                <a:latin typeface="Comic Sans MS" panose="030F0702030302020204" pitchFamily="66" charset="0"/>
                <a:cs typeface="Arial" pitchFamily="34" charset="0"/>
              </a:rPr>
              <a:t> da bi </a:t>
            </a:r>
            <a:r>
              <a:rPr lang="en-US" sz="2800" dirty="0" err="1">
                <a:latin typeface="Comic Sans MS" panose="030F0702030302020204" pitchFamily="66" charset="0"/>
                <a:cs typeface="Arial" pitchFamily="34" charset="0"/>
              </a:rPr>
              <a:t>poslali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odnosno</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primili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poruku</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ili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pošiljalac</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može</a:t>
            </a:r>
            <a:r>
              <a:rPr lang="en-US" sz="2800" dirty="0">
                <a:latin typeface="Comic Sans MS" panose="030F0702030302020204" pitchFamily="66" charset="0"/>
                <a:cs typeface="Arial" pitchFamily="34" charset="0"/>
              </a:rPr>
              <a:t> da </a:t>
            </a:r>
            <a:r>
              <a:rPr lang="en-US" sz="2800" dirty="0" err="1">
                <a:latin typeface="Comic Sans MS" panose="030F0702030302020204" pitchFamily="66" charset="0"/>
                <a:cs typeface="Arial" pitchFamily="34" charset="0"/>
              </a:rPr>
              <a:t>ga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pošalje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uz</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poruku</a:t>
            </a:r>
            <a:r>
              <a:rPr lang="en-US" sz="2800" dirty="0">
                <a:latin typeface="Comic Sans MS" panose="030F0702030302020204" pitchFamily="66" charset="0"/>
                <a:cs typeface="Arial" pitchFamily="34" charset="0"/>
              </a:rPr>
              <a:t>.</a:t>
            </a:r>
          </a:p>
        </p:txBody>
      </p:sp>
    </p:spTree>
    <p:extLst>
      <p:ext uri="{BB962C8B-B14F-4D97-AF65-F5344CB8AC3E}">
        <p14:creationId xmlns:p14="http://schemas.microsoft.com/office/powerpoint/2010/main" val="315048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590550"/>
            <a:ext cx="2170106" cy="960668"/>
          </a:xfrm>
        </p:spPr>
        <p:txBody>
          <a:bodyPr>
            <a:normAutofit/>
          </a:bodyPr>
          <a:lstStyle/>
          <a:p>
            <a:r>
              <a:rPr lang="en-US" sz="3200" dirty="0" err="1">
                <a:latin typeface="Arial Black" panose="020B0A04020102020204" pitchFamily="34" charset="0"/>
                <a:cs typeface="Arial" pitchFamily="34" charset="0"/>
              </a:rPr>
              <a:t>Istorija</a:t>
            </a:r>
            <a:endParaRPr lang="en-US" sz="3200" dirty="0">
              <a:latin typeface="Arial Black" panose="020B0A04020102020204"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800" dirty="0" err="1">
                <a:latin typeface="Comic Sans MS" panose="030F0702030302020204" pitchFamily="66" charset="0"/>
                <a:cs typeface="Arial" pitchFamily="34" charset="0"/>
              </a:rPr>
              <a:t>Kroz</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istoriju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ključevi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za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dekriptovanje</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poruka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su</a:t>
            </a:r>
            <a:r>
              <a:rPr lang="en-US" sz="1800" dirty="0">
                <a:latin typeface="Comic Sans MS" panose="030F0702030302020204" pitchFamily="66" charset="0"/>
                <a:cs typeface="Arial" pitchFamily="34" charset="0"/>
              </a:rPr>
              <a:t> se </a:t>
            </a:r>
            <a:r>
              <a:rPr lang="en-US" sz="1800" dirty="0" err="1">
                <a:latin typeface="Comic Sans MS" panose="030F0702030302020204" pitchFamily="66" charset="0"/>
                <a:cs typeface="Arial" pitchFamily="34" charset="0"/>
              </a:rPr>
              <a:t>morali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čuvati</a:t>
            </a:r>
            <a:r>
              <a:rPr lang="en-US" sz="1800" dirty="0">
                <a:latin typeface="Comic Sans MS" panose="030F0702030302020204" pitchFamily="66" charset="0"/>
                <a:cs typeface="Arial" pitchFamily="34" charset="0"/>
              </a:rPr>
              <a:t> u </a:t>
            </a:r>
            <a:r>
              <a:rPr lang="en-US" sz="1800" dirty="0" err="1">
                <a:latin typeface="Comic Sans MS" panose="030F0702030302020204" pitchFamily="66" charset="0"/>
                <a:cs typeface="Arial" pitchFamily="34" charset="0"/>
              </a:rPr>
              <a:t>strogoj</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tajnosti</a:t>
            </a:r>
            <a:r>
              <a:rPr lang="en-US" sz="1800" dirty="0">
                <a:latin typeface="Comic Sans MS" panose="030F0702030302020204" pitchFamily="66" charset="0"/>
                <a:cs typeface="Arial" pitchFamily="34" charset="0"/>
              </a:rPr>
              <a:t> i </a:t>
            </a:r>
            <a:r>
              <a:rPr lang="en-US" sz="1800" dirty="0" err="1">
                <a:latin typeface="Comic Sans MS" panose="030F0702030302020204" pitchFamily="66" charset="0"/>
                <a:cs typeface="Arial" pitchFamily="34" charset="0"/>
              </a:rPr>
              <a:t>obično</a:t>
            </a:r>
            <a:r>
              <a:rPr lang="en-US" sz="1800" dirty="0">
                <a:latin typeface="Comic Sans MS" panose="030F0702030302020204" pitchFamily="66" charset="0"/>
                <a:cs typeface="Arial" pitchFamily="34" charset="0"/>
              </a:rPr>
              <a:t> bi </a:t>
            </a:r>
            <a:r>
              <a:rPr lang="en-US" sz="1800" dirty="0" err="1">
                <a:latin typeface="Comic Sans MS" panose="030F0702030302020204" pitchFamily="66" charset="0"/>
                <a:cs typeface="Arial" pitchFamily="34" charset="0"/>
              </a:rPr>
              <a:t>bili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unaprijed</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dogovarani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licem</a:t>
            </a:r>
            <a:r>
              <a:rPr lang="en-US" sz="1800" dirty="0">
                <a:latin typeface="Comic Sans MS" panose="030F0702030302020204" pitchFamily="66" charset="0"/>
                <a:cs typeface="Arial" pitchFamily="34" charset="0"/>
              </a:rPr>
              <a:t> u lice </a:t>
            </a:r>
            <a:r>
              <a:rPr lang="en-US" sz="1800" dirty="0" err="1">
                <a:latin typeface="Comic Sans MS" panose="030F0702030302020204" pitchFamily="66" charset="0"/>
                <a:cs typeface="Arial" pitchFamily="34" charset="0"/>
              </a:rPr>
              <a:t>ili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uz</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pomoć</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povjerljivog</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kurira</a:t>
            </a:r>
            <a:r>
              <a:rPr lang="en-US" sz="1800" dirty="0">
                <a:latin typeface="Comic Sans MS" panose="030F0702030302020204" pitchFamily="66" charset="0"/>
                <a:cs typeface="Arial" pitchFamily="34" charset="0"/>
              </a:rPr>
              <a:t>). </a:t>
            </a:r>
            <a:endParaRPr lang="en-US" sz="1800" dirty="0" smtClean="0">
              <a:latin typeface="Comic Sans MS" panose="030F0702030302020204" pitchFamily="66" charset="0"/>
              <a:cs typeface="Arial" pitchFamily="34" charset="0"/>
            </a:endParaRPr>
          </a:p>
          <a:p>
            <a:r>
              <a:rPr lang="en-US" sz="1800" dirty="0" err="1" smtClean="0">
                <a:latin typeface="Comic Sans MS" panose="030F0702030302020204" pitchFamily="66" charset="0"/>
                <a:cs typeface="Arial" pitchFamily="34" charset="0"/>
              </a:rPr>
              <a:t>Stroga</a:t>
            </a:r>
            <a:r>
              <a:rPr lang="en-US" sz="1800" dirty="0" smtClean="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tajnost</a:t>
            </a:r>
            <a:r>
              <a:rPr lang="en-US" sz="1800" dirty="0">
                <a:latin typeface="Comic Sans MS" panose="030F0702030302020204" pitchFamily="66" charset="0"/>
                <a:cs typeface="Arial" pitchFamily="34" charset="0"/>
              </a:rPr>
              <a:t> i </a:t>
            </a:r>
            <a:r>
              <a:rPr lang="en-US" sz="1800" dirty="0" err="1">
                <a:latin typeface="Comic Sans MS" panose="030F0702030302020204" pitchFamily="66" charset="0"/>
                <a:cs typeface="Arial" pitchFamily="34" charset="0"/>
              </a:rPr>
              <a:t>pitanje</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povjerljivosti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posrednika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predstavljali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su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veliki</a:t>
            </a:r>
            <a:r>
              <a:rPr lang="en-US" sz="1800" dirty="0">
                <a:latin typeface="Comic Sans MS" panose="030F0702030302020204" pitchFamily="66" charset="0"/>
                <a:cs typeface="Arial" pitchFamily="34" charset="0"/>
              </a:rPr>
              <a:t> problem. </a:t>
            </a:r>
            <a:endParaRPr lang="en-US" sz="1800" dirty="0" smtClean="0">
              <a:latin typeface="Comic Sans MS" panose="030F0702030302020204" pitchFamily="66" charset="0"/>
              <a:cs typeface="Arial" pitchFamily="34" charset="0"/>
            </a:endParaRPr>
          </a:p>
          <a:p>
            <a:r>
              <a:rPr lang="en-US" sz="1800" dirty="0" err="1" smtClean="0">
                <a:latin typeface="Comic Sans MS" panose="030F0702030302020204" pitchFamily="66" charset="0"/>
                <a:cs typeface="Arial" pitchFamily="34" charset="0"/>
              </a:rPr>
              <a:t>Zbog</a:t>
            </a:r>
            <a:r>
              <a:rPr lang="en-US" sz="1800" dirty="0" smtClean="0">
                <a:latin typeface="Comic Sans MS" panose="030F0702030302020204" pitchFamily="66" charset="0"/>
                <a:cs typeface="Arial" pitchFamily="34" charset="0"/>
              </a:rPr>
              <a:t> </a:t>
            </a:r>
            <a:r>
              <a:rPr lang="en-US" sz="1800" dirty="0">
                <a:latin typeface="Comic Sans MS" panose="030F0702030302020204" pitchFamily="66" charset="0"/>
                <a:cs typeface="Arial" pitchFamily="34" charset="0"/>
              </a:rPr>
              <a:t>toga je </a:t>
            </a:r>
            <a:r>
              <a:rPr lang="en-US" sz="1800" dirty="0" err="1">
                <a:latin typeface="Comic Sans MS" panose="030F0702030302020204" pitchFamily="66" charset="0"/>
                <a:cs typeface="Arial" pitchFamily="34" charset="0"/>
              </a:rPr>
              <a:t>izumljena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asimetrična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kriptografija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koja</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omogućava</a:t>
            </a:r>
            <a:r>
              <a:rPr lang="en-US" sz="1800" dirty="0">
                <a:latin typeface="Comic Sans MS" panose="030F0702030302020204" pitchFamily="66" charset="0"/>
                <a:cs typeface="Arial" pitchFamily="34" charset="0"/>
              </a:rPr>
              <a:t> da </a:t>
            </a:r>
            <a:r>
              <a:rPr lang="en-US" sz="1800" dirty="0" err="1">
                <a:latin typeface="Comic Sans MS" panose="030F0702030302020204" pitchFamily="66" charset="0"/>
                <a:cs typeface="Arial" pitchFamily="34" charset="0"/>
              </a:rPr>
              <a:t>primalac</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slobodno</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razdjeljuje</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javni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ključ</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pomoću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kojeg</a:t>
            </a:r>
            <a:r>
              <a:rPr lang="en-US" sz="1800" dirty="0">
                <a:latin typeface="Comic Sans MS" panose="030F0702030302020204" pitchFamily="66" charset="0"/>
                <a:cs typeface="Arial" pitchFamily="34" charset="0"/>
              </a:rPr>
              <a:t> mu </a:t>
            </a:r>
            <a:r>
              <a:rPr lang="en-US" sz="1800" dirty="0" err="1">
                <a:latin typeface="Comic Sans MS" panose="030F0702030302020204" pitchFamily="66" charset="0"/>
                <a:cs typeface="Arial" pitchFamily="34" charset="0"/>
              </a:rPr>
              <a:t>pošiljaoci</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mogu</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bezbjedno</a:t>
            </a:r>
            <a:r>
              <a:rPr lang="en-US" sz="1800" dirty="0">
                <a:latin typeface="Comic Sans MS" panose="030F0702030302020204" pitchFamily="66" charset="0"/>
                <a:cs typeface="Arial" pitchFamily="34" charset="0"/>
              </a:rPr>
              <a:t> </a:t>
            </a:r>
            <a:r>
              <a:rPr lang="en-US" sz="1800" dirty="0" err="1">
                <a:latin typeface="Comic Sans MS" panose="030F0702030302020204" pitchFamily="66" charset="0"/>
                <a:cs typeface="Arial" pitchFamily="34" charset="0"/>
              </a:rPr>
              <a:t>poslati</a:t>
            </a:r>
            <a:r>
              <a:rPr lang="en-US" sz="1800" dirty="0">
                <a:latin typeface="Comic Sans MS" panose="030F0702030302020204" pitchFamily="66" charset="0"/>
                <a:cs typeface="Arial" pitchFamily="34" charset="0"/>
              </a:rPr>
              <a:t> </a:t>
            </a:r>
            <a:r>
              <a:rPr lang="en-US" sz="1800" dirty="0" err="1" smtClean="0">
                <a:latin typeface="Comic Sans MS" panose="030F0702030302020204" pitchFamily="66" charset="0"/>
                <a:cs typeface="Arial" pitchFamily="34" charset="0"/>
              </a:rPr>
              <a:t>poruku</a:t>
            </a:r>
            <a:r>
              <a:rPr lang="en-US" sz="1800" dirty="0" smtClean="0">
                <a:latin typeface="Comic Sans MS" panose="030F0702030302020204" pitchFamily="66" charset="0"/>
                <a:cs typeface="Arial" pitchFamily="34" charset="0"/>
              </a:rPr>
              <a:t>.</a:t>
            </a:r>
            <a:endParaRPr lang="en-US" sz="1800" dirty="0">
              <a:latin typeface="Comic Sans MS" panose="030F0702030302020204" pitchFamily="66" charset="0"/>
              <a:cs typeface="Arial" pitchFamily="34" charset="0"/>
            </a:endParaRPr>
          </a:p>
        </p:txBody>
      </p:sp>
    </p:spTree>
    <p:extLst>
      <p:ext uri="{BB962C8B-B14F-4D97-AF65-F5344CB8AC3E}">
        <p14:creationId xmlns:p14="http://schemas.microsoft.com/office/powerpoint/2010/main" val="48420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026" y="1123950"/>
            <a:ext cx="7467600" cy="3394472"/>
          </a:xfrm>
        </p:spPr>
        <p:txBody>
          <a:bodyPr>
            <a:normAutofit/>
          </a:bodyPr>
          <a:lstStyle/>
          <a:p>
            <a:r>
              <a:rPr lang="en-US" sz="2800" dirty="0" err="1">
                <a:latin typeface="Comic Sans MS" panose="030F0702030302020204" pitchFamily="66" charset="0"/>
                <a:cs typeface="Arial" pitchFamily="34" charset="0"/>
              </a:rPr>
              <a:t>Godine</a:t>
            </a:r>
            <a:r>
              <a:rPr lang="en-US" sz="2800" dirty="0">
                <a:latin typeface="Comic Sans MS" panose="030F0702030302020204" pitchFamily="66" charset="0"/>
                <a:cs typeface="Arial" pitchFamily="34" charset="0"/>
              </a:rPr>
              <a:t> 1874. u </a:t>
            </a:r>
            <a:r>
              <a:rPr lang="en-US" sz="2800" dirty="0" err="1">
                <a:latin typeface="Comic Sans MS" panose="030F0702030302020204" pitchFamily="66" charset="0"/>
                <a:cs typeface="Arial" pitchFamily="34" charset="0"/>
              </a:rPr>
              <a:t>knjizi</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Vilijama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Stenlija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Dževonsa</a:t>
            </a:r>
            <a:r>
              <a:rPr lang="en-US" sz="2800" dirty="0">
                <a:latin typeface="Comic Sans MS" panose="030F0702030302020204" pitchFamily="66" charset="0"/>
                <a:cs typeface="Arial" pitchFamily="34" charset="0"/>
              </a:rPr>
              <a:t> je </a:t>
            </a:r>
            <a:r>
              <a:rPr lang="en-US" sz="2800" dirty="0" err="1">
                <a:latin typeface="Comic Sans MS" panose="030F0702030302020204" pitchFamily="66" charset="0"/>
                <a:cs typeface="Arial" pitchFamily="34" charset="0"/>
              </a:rPr>
              <a:t>opisana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povezanost</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jednostranih</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funkcija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kriptografijom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skupa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raspravom</a:t>
            </a:r>
            <a:r>
              <a:rPr lang="en-US" sz="2800" dirty="0">
                <a:latin typeface="Comic Sans MS" panose="030F0702030302020204" pitchFamily="66" charset="0"/>
                <a:cs typeface="Arial" pitchFamily="34" charset="0"/>
              </a:rPr>
              <a:t> o </a:t>
            </a:r>
            <a:r>
              <a:rPr lang="en-US" sz="2800" dirty="0" err="1">
                <a:latin typeface="Comic Sans MS" panose="030F0702030302020204" pitchFamily="66" charset="0"/>
                <a:cs typeface="Arial" pitchFamily="34" charset="0"/>
              </a:rPr>
              <a:t>problemu</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faktorizacije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koja</a:t>
            </a:r>
            <a:r>
              <a:rPr lang="en-US" sz="2800" dirty="0">
                <a:latin typeface="Comic Sans MS" panose="030F0702030302020204" pitchFamily="66" charset="0"/>
                <a:cs typeface="Arial" pitchFamily="34" charset="0"/>
              </a:rPr>
              <a:t> se </a:t>
            </a:r>
            <a:r>
              <a:rPr lang="en-US" sz="2800" dirty="0" err="1">
                <a:latin typeface="Comic Sans MS" panose="030F0702030302020204" pitchFamily="66" charset="0"/>
                <a:cs typeface="Arial" pitchFamily="34" charset="0"/>
              </a:rPr>
              <a:t>koristila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za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pravljenje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jednostrane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funkcije</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sa</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zadnjim</a:t>
            </a:r>
            <a:r>
              <a:rPr lang="en-US" sz="2800" dirty="0">
                <a:latin typeface="Comic Sans MS" panose="030F0702030302020204" pitchFamily="66" charset="0"/>
                <a:cs typeface="Arial" pitchFamily="34" charset="0"/>
              </a:rPr>
              <a:t> </a:t>
            </a:r>
            <a:r>
              <a:rPr lang="en-US" sz="2800" dirty="0" err="1">
                <a:latin typeface="Comic Sans MS" panose="030F0702030302020204" pitchFamily="66" charset="0"/>
                <a:cs typeface="Arial" pitchFamily="34" charset="0"/>
              </a:rPr>
              <a:t>vratima</a:t>
            </a:r>
            <a:r>
              <a:rPr lang="en-US" sz="2800" dirty="0">
                <a:latin typeface="Comic Sans MS" panose="030F0702030302020204" pitchFamily="66" charset="0"/>
                <a:cs typeface="Arial" pitchFamily="34" charset="0"/>
              </a:rPr>
              <a:t> u </a:t>
            </a:r>
            <a:r>
              <a:rPr lang="en-US" sz="2800" dirty="0" err="1">
                <a:latin typeface="Comic Sans MS" panose="030F0702030302020204" pitchFamily="66" charset="0"/>
                <a:cs typeface="Arial" pitchFamily="34" charset="0"/>
              </a:rPr>
              <a:t>sistemu</a:t>
            </a:r>
            <a:r>
              <a:rPr lang="en-US" sz="2800" dirty="0">
                <a:latin typeface="Comic Sans MS" panose="030F0702030302020204" pitchFamily="66" charset="0"/>
                <a:cs typeface="Arial" pitchFamily="34" charset="0"/>
              </a:rPr>
              <a:t> RSA.</a:t>
            </a:r>
          </a:p>
        </p:txBody>
      </p:sp>
    </p:spTree>
    <p:extLst>
      <p:ext uri="{BB962C8B-B14F-4D97-AF65-F5344CB8AC3E}">
        <p14:creationId xmlns:p14="http://schemas.microsoft.com/office/powerpoint/2010/main" val="3684112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698</Words>
  <Application>Microsoft Office PowerPoint</Application>
  <PresentationFormat>On-screen Show (16:9)</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Century Gothic</vt:lpstr>
      <vt:lpstr>Comic Sans MS</vt:lpstr>
      <vt:lpstr>Wingdings 3</vt:lpstr>
      <vt:lpstr>Wisp</vt:lpstr>
      <vt:lpstr>Javni i privatni kljucevi u sistemima enkripcije I dekripcije</vt:lpstr>
      <vt:lpstr>Elementi enkripcije</vt:lpstr>
      <vt:lpstr>Vrste enkripcije</vt:lpstr>
      <vt:lpstr>Asimetrična enkripcija</vt:lpstr>
      <vt:lpstr>PowerPoint Presentation</vt:lpstr>
      <vt:lpstr>PowerPoint Presentation</vt:lpstr>
      <vt:lpstr>Simetrična enkripcija</vt:lpstr>
      <vt:lpstr>Istorija</vt:lpstr>
      <vt:lpstr>PowerPoint Presentation</vt:lpstr>
      <vt:lpstr>Sigurnost</vt:lpstr>
      <vt:lpstr>PowerPoint Presentation</vt:lpstr>
      <vt:lpstr>Procesorska zahtjevnost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Javni I privatni Kljucevi u sistemima enkripcije I dekripcije</dc:title>
  <dc:creator>KM</dc:creator>
  <cp:lastModifiedBy>Marko</cp:lastModifiedBy>
  <cp:revision>5</cp:revision>
  <dcterms:created xsi:type="dcterms:W3CDTF">2019-12-19T08:02:15Z</dcterms:created>
  <dcterms:modified xsi:type="dcterms:W3CDTF">2019-12-22T14:21:37Z</dcterms:modified>
</cp:coreProperties>
</file>