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B1A-2C5E-4C17-9FF8-8314A6CA871C}" type="datetimeFigureOut">
              <a:rPr lang="en-US" smtClean="0"/>
              <a:t>29.5.2017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6CD7-7BB2-446E-A917-ED84A587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6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B1A-2C5E-4C17-9FF8-8314A6CA871C}" type="datetimeFigureOut">
              <a:rPr lang="en-US" smtClean="0"/>
              <a:t>29.5.2017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6CD7-7BB2-446E-A917-ED84A587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3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B1A-2C5E-4C17-9FF8-8314A6CA871C}" type="datetimeFigureOut">
              <a:rPr lang="en-US" smtClean="0"/>
              <a:t>29.5.2017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6CD7-7BB2-446E-A917-ED84A587A5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2564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B1A-2C5E-4C17-9FF8-8314A6CA871C}" type="datetimeFigureOut">
              <a:rPr lang="en-US" smtClean="0"/>
              <a:t>29.5.2017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6CD7-7BB2-446E-A917-ED84A587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86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B1A-2C5E-4C17-9FF8-8314A6CA871C}" type="datetimeFigureOut">
              <a:rPr lang="en-US" smtClean="0"/>
              <a:t>29.5.2017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6CD7-7BB2-446E-A917-ED84A587A5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576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B1A-2C5E-4C17-9FF8-8314A6CA871C}" type="datetimeFigureOut">
              <a:rPr lang="en-US" smtClean="0"/>
              <a:t>29.5.2017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6CD7-7BB2-446E-A917-ED84A587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9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B1A-2C5E-4C17-9FF8-8314A6CA871C}" type="datetimeFigureOut">
              <a:rPr lang="en-US" smtClean="0"/>
              <a:t>29.5.2017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6CD7-7BB2-446E-A917-ED84A587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30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B1A-2C5E-4C17-9FF8-8314A6CA871C}" type="datetimeFigureOut">
              <a:rPr lang="en-US" smtClean="0"/>
              <a:t>29.5.2017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6CD7-7BB2-446E-A917-ED84A587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9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B1A-2C5E-4C17-9FF8-8314A6CA871C}" type="datetimeFigureOut">
              <a:rPr lang="en-US" smtClean="0"/>
              <a:t>29.5.2017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6CD7-7BB2-446E-A917-ED84A587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6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B1A-2C5E-4C17-9FF8-8314A6CA871C}" type="datetimeFigureOut">
              <a:rPr lang="en-US" smtClean="0"/>
              <a:t>29.5.2017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6CD7-7BB2-446E-A917-ED84A587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2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B1A-2C5E-4C17-9FF8-8314A6CA871C}" type="datetimeFigureOut">
              <a:rPr lang="en-US" smtClean="0"/>
              <a:t>29.5.2017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6CD7-7BB2-446E-A917-ED84A587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B1A-2C5E-4C17-9FF8-8314A6CA871C}" type="datetimeFigureOut">
              <a:rPr lang="en-US" smtClean="0"/>
              <a:t>29.5.2017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6CD7-7BB2-446E-A917-ED84A587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5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B1A-2C5E-4C17-9FF8-8314A6CA871C}" type="datetimeFigureOut">
              <a:rPr lang="en-US" smtClean="0"/>
              <a:t>29.5.2017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6CD7-7BB2-446E-A917-ED84A587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8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B1A-2C5E-4C17-9FF8-8314A6CA871C}" type="datetimeFigureOut">
              <a:rPr lang="en-US" smtClean="0"/>
              <a:t>29.5.2017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6CD7-7BB2-446E-A917-ED84A587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B1A-2C5E-4C17-9FF8-8314A6CA871C}" type="datetimeFigureOut">
              <a:rPr lang="en-US" smtClean="0"/>
              <a:t>29.5.2017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6CD7-7BB2-446E-A917-ED84A587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7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6CD7-7BB2-446E-A917-ED84A587A50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B1A-2C5E-4C17-9FF8-8314A6CA871C}" type="datetimeFigureOut">
              <a:rPr lang="en-US" smtClean="0"/>
              <a:t>29.5.2017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81B1A-2C5E-4C17-9FF8-8314A6CA871C}" type="datetimeFigureOut">
              <a:rPr lang="en-US" smtClean="0"/>
              <a:t>29.5.2017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FD6CD7-7BB2-446E-A917-ED84A587A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341" y="2404534"/>
            <a:ext cx="7980662" cy="1646302"/>
          </a:xfrm>
        </p:spPr>
        <p:txBody>
          <a:bodyPr/>
          <a:lstStyle/>
          <a:p>
            <a:r>
              <a:rPr lang="es-ES" b="1" dirty="0" err="1"/>
              <a:t>Paralelni</a:t>
            </a:r>
            <a:r>
              <a:rPr lang="es-ES" b="1" dirty="0"/>
              <a:t> </a:t>
            </a:r>
            <a:r>
              <a:rPr lang="es-ES" b="1" dirty="0" err="1"/>
              <a:t>genetski</a:t>
            </a:r>
            <a:r>
              <a:rPr lang="es-ES" b="1" dirty="0"/>
              <a:t> </a:t>
            </a:r>
            <a:r>
              <a:rPr lang="es-ES" b="1" dirty="0" err="1"/>
              <a:t>algoritmi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341" y="4050833"/>
            <a:ext cx="7980662" cy="109689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Profesor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Jelena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Vasiljević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Student: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Nenadović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RN 41/14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68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93889" cy="1320800"/>
          </a:xfrm>
        </p:spPr>
        <p:txBody>
          <a:bodyPr/>
          <a:lstStyle/>
          <a:p>
            <a:pPr algn="ctr"/>
            <a:r>
              <a:rPr lang="en-US" b="1" u="sng" dirty="0" err="1"/>
              <a:t>Hijerarhijski</a:t>
            </a:r>
            <a:r>
              <a:rPr lang="en-US" b="1" u="sng" dirty="0"/>
              <a:t> </a:t>
            </a:r>
            <a:r>
              <a:rPr lang="en-US" b="1" u="sng" dirty="0" err="1"/>
              <a:t>paralelni</a:t>
            </a:r>
            <a:r>
              <a:rPr lang="en-US" b="1" u="sng" dirty="0"/>
              <a:t> </a:t>
            </a:r>
            <a:r>
              <a:rPr lang="en-US" b="1" u="sng" dirty="0" err="1"/>
              <a:t>genetski</a:t>
            </a:r>
            <a:r>
              <a:rPr lang="en-US" b="1" u="sng" dirty="0"/>
              <a:t> </a:t>
            </a:r>
            <a:r>
              <a:rPr lang="en-US" b="1" u="sng" dirty="0" err="1"/>
              <a:t>algoritam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4874970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Hijerarhijski paralelni genetski algoritam (skraćeni HPGA) je kombinacija distribuiranog, </a:t>
            </a:r>
            <a:r>
              <a:rPr lang="sr-Latn-RS" dirty="0" smtClean="0"/>
              <a:t>masovno </a:t>
            </a:r>
            <a:r>
              <a:rPr lang="sr-Latn-RS" dirty="0"/>
              <a:t>paralelnog i globalno paralenog genetskog </a:t>
            </a:r>
            <a:r>
              <a:rPr lang="sr-Latn-RS" dirty="0" smtClean="0"/>
              <a:t>algoritma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Na primer, to može biti distribuirani genetski algoritam na nekoliko međusobno povezanih računara, a na svakom od tih računara obavlja se globalni paralelni genetski algoritam nad </a:t>
            </a:r>
            <a:r>
              <a:rPr lang="sr-Latn-RS" dirty="0" smtClean="0"/>
              <a:t>potpopulacijama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Hijerarhijski model uglavnom na višem nivou ima DPGA</a:t>
            </a:r>
            <a:endParaRPr lang="en-US" dirty="0"/>
          </a:p>
        </p:txBody>
      </p:sp>
      <p:pic>
        <p:nvPicPr>
          <p:cNvPr id="4098" name="Picture 2" descr="tem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907" y="1650314"/>
            <a:ext cx="4823778" cy="495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51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Hibridni</a:t>
            </a:r>
            <a:r>
              <a:rPr lang="en-US" b="1" u="sng" dirty="0"/>
              <a:t> </a:t>
            </a:r>
            <a:r>
              <a:rPr lang="en-US" b="1" u="sng" dirty="0" err="1"/>
              <a:t>paralelni</a:t>
            </a:r>
            <a:r>
              <a:rPr lang="en-US" b="1" u="sng" dirty="0"/>
              <a:t> </a:t>
            </a:r>
            <a:r>
              <a:rPr lang="en-US" b="1" u="sng" dirty="0" err="1"/>
              <a:t>genetski</a:t>
            </a:r>
            <a:r>
              <a:rPr lang="en-US" b="1" u="sng" dirty="0"/>
              <a:t> </a:t>
            </a:r>
            <a:r>
              <a:rPr lang="en-US" b="1" u="sng" dirty="0" err="1"/>
              <a:t>algoritam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Hibridni paralelni genetski algoritam (skraćeno HyPGA) je kombinacija jednog DPGA, MPGA, GPGA ili HPGA modela sa nekim drugim algoritmom za lokalno </a:t>
            </a:r>
            <a:r>
              <a:rPr lang="sr-Latn-RS" dirty="0" smtClean="0"/>
              <a:t>pretraživanje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Najčešće se radi o nekoj od gradijentnih metoda koje se primjenjuju nakon određenog broja iteracija i to samo nad nekim jedinkama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27489"/>
              </p:ext>
            </p:extLst>
          </p:nvPr>
        </p:nvGraphicFramePr>
        <p:xfrm>
          <a:off x="800904" y="3870786"/>
          <a:ext cx="8772734" cy="1170158"/>
        </p:xfrm>
        <a:graphic>
          <a:graphicData uri="http://schemas.openxmlformats.org/drawingml/2006/table">
            <a:tbl>
              <a:tblPr firstRow="1" firstCol="1" bandRow="1"/>
              <a:tblGrid>
                <a:gridCol w="4386367"/>
                <a:gridCol w="4386367"/>
              </a:tblGrid>
              <a:tr h="2896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r-Latn-R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Prednosti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506" marR="1015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506" marR="1015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</a:tr>
              <a:tr h="869002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sr-Latn-R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Brže i bolje fino podešavanje rešenja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sr-Latn-R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Brža konvergencija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506" marR="1015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sr-Latn-R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veća verovatnoća zaostajanja u lokalnom optimumu zbog manje raspršenosti rešenja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506" marR="1015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Z</a:t>
            </a:r>
            <a:r>
              <a:rPr lang="sr-Latn-RS" b="1" u="sng" dirty="0" smtClean="0"/>
              <a:t>aključak</a:t>
            </a:r>
            <a:r>
              <a:rPr lang="en-US" b="1" u="sng" dirty="0"/>
              <a:t/>
            </a:r>
            <a:br>
              <a:rPr lang="en-US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Napretkom tehnologije izrade hardvera pojavila su se i hardverska rešenja tzv. masovnih paralelnih računara koja su se primenila i za rešavanje problema optimizacije koristeći paralelne genetske algoritme</a:t>
            </a:r>
            <a:endParaRPr lang="sr-Latn-R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 smtClean="0"/>
              <a:t>Kombinacije </a:t>
            </a:r>
            <a:r>
              <a:rPr lang="sr-Latn-RS" dirty="0"/>
              <a:t>hibridnih genetskih algoritama i neuralnih mreža će u budućnosti imati sve veći značaj. Glavni faktori budućeg razvoja će biti dostupnost još većih hardverskih kapaciteta i bolje infrastrukture za povezivanje u bolje distribuirane </a:t>
            </a:r>
            <a:r>
              <a:rPr lang="sr-Latn-RS" dirty="0" smtClean="0"/>
              <a:t>sisteme</a:t>
            </a:r>
          </a:p>
        </p:txBody>
      </p:sp>
      <p:pic>
        <p:nvPicPr>
          <p:cNvPr id="6146" name="Picture 2" descr="Image result for genetic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407" y="4143763"/>
            <a:ext cx="4745939" cy="22780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49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895" y="2720762"/>
            <a:ext cx="8596668" cy="1464060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dirty="0" err="1"/>
              <a:t>Profesor</a:t>
            </a:r>
            <a:r>
              <a:rPr lang="en-US" sz="2400" dirty="0"/>
              <a:t>: </a:t>
            </a:r>
            <a:r>
              <a:rPr lang="en-US" sz="2400" dirty="0" err="1"/>
              <a:t>dr</a:t>
            </a:r>
            <a:r>
              <a:rPr lang="en-US" sz="2400" dirty="0"/>
              <a:t> </a:t>
            </a:r>
            <a:r>
              <a:rPr lang="en-US" sz="2400" dirty="0" err="1"/>
              <a:t>Jelena</a:t>
            </a:r>
            <a:r>
              <a:rPr lang="en-US" sz="2400" dirty="0"/>
              <a:t> S. </a:t>
            </a:r>
            <a:r>
              <a:rPr lang="en-US" sz="2400" dirty="0" err="1"/>
              <a:t>Vasiljević</a:t>
            </a:r>
            <a:r>
              <a:rPr lang="en-US" sz="2400" dirty="0"/>
              <a:t> </a:t>
            </a:r>
            <a:endParaRPr lang="sr-Latn-RS" sz="2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/>
              <a:t>Student</a:t>
            </a:r>
            <a:r>
              <a:rPr lang="en-US" sz="2400" dirty="0" smtClean="0"/>
              <a:t>:</a:t>
            </a:r>
            <a:r>
              <a:rPr lang="sr-Latn-RS" sz="2400" dirty="0" smtClean="0"/>
              <a:t> </a:t>
            </a:r>
            <a:r>
              <a:rPr lang="en-US" sz="2400" dirty="0" smtClean="0"/>
              <a:t>Marko </a:t>
            </a:r>
            <a:r>
              <a:rPr lang="en-US" sz="2400" dirty="0" err="1"/>
              <a:t>Nenadović</a:t>
            </a:r>
            <a:r>
              <a:rPr lang="en-US" sz="2400" dirty="0"/>
              <a:t> RN 41/14</a:t>
            </a:r>
          </a:p>
        </p:txBody>
      </p:sp>
    </p:spTree>
    <p:extLst>
      <p:ext uri="{BB962C8B-B14F-4D97-AF65-F5344CB8AC3E}">
        <p14:creationId xmlns:p14="http://schemas.microsoft.com/office/powerpoint/2010/main" val="393226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Genetski</a:t>
            </a:r>
            <a:r>
              <a:rPr lang="en-US" b="1" u="sng" dirty="0"/>
              <a:t> </a:t>
            </a:r>
            <a:r>
              <a:rPr lang="en-US" b="1" u="sng" dirty="0" err="1"/>
              <a:t>algoritmi</a:t>
            </a:r>
            <a:r>
              <a:rPr lang="en-US" u="sng" dirty="0"/>
              <a:t/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260719" cy="405850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Genetski algoritam je heuristički optimizacijski algoritam koji oponaša prirodni evolucijski </a:t>
            </a:r>
            <a:r>
              <a:rPr lang="sr-Latn-RS" dirty="0" smtClean="0"/>
              <a:t>process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koristi</a:t>
            </a:r>
            <a:r>
              <a:rPr lang="en-US" dirty="0" smtClean="0"/>
              <a:t> se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sr-Latn-RS" dirty="0" smtClean="0"/>
              <a:t>generi</a:t>
            </a:r>
            <a:r>
              <a:rPr lang="en-US" dirty="0" err="1" smtClean="0"/>
              <a:t>sanje</a:t>
            </a:r>
            <a:r>
              <a:rPr lang="sr-Latn-RS" dirty="0" smtClean="0"/>
              <a:t> korisn</a:t>
            </a:r>
            <a:r>
              <a:rPr lang="en-US" dirty="0" err="1" smtClean="0"/>
              <a:t>ih</a:t>
            </a:r>
            <a:r>
              <a:rPr lang="sr-Latn-RS" dirty="0" smtClean="0"/>
              <a:t> </a:t>
            </a:r>
            <a:r>
              <a:rPr lang="sr-Latn-RS" dirty="0"/>
              <a:t>rešenja za optimizaciju i probleme pretrage</a:t>
            </a:r>
            <a:r>
              <a:rPr lang="en-US" dirty="0" smtClean="0"/>
              <a:t>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r-Latn-R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 smtClean="0"/>
              <a:t>Rad genetskih algoritama možemo opisati u </a:t>
            </a:r>
            <a:r>
              <a:rPr lang="en-US" dirty="0" err="1" smtClean="0"/>
              <a:t>osam</a:t>
            </a:r>
            <a:r>
              <a:rPr lang="en-US" dirty="0" smtClean="0"/>
              <a:t> </a:t>
            </a:r>
            <a:r>
              <a:rPr lang="sr-Latn-RS" dirty="0" smtClean="0"/>
              <a:t>koraka: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sr-Latn-RS" dirty="0" smtClean="0"/>
              <a:t>Definisanje svih potrebnih parametara problema i GA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sr-Latn-RS" dirty="0" smtClean="0"/>
              <a:t>Formiranje </a:t>
            </a:r>
            <a:r>
              <a:rPr lang="sr-Latn-RS" dirty="0"/>
              <a:t>početne populacije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Dekodovanje hromozoma — ovaj korak se javlja samo kod binarnih GA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Određivanje cena hromozoma (fitnes funkcijom)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Odabir selekcije hromozoma koji će opstati za parenje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Parenje — obično se iz boljeg dela populacije odabiru roditelji koji će na neki način ukrstiti svoj genetski materijal i dati jednog ili više potomaka koji obično zamene nekog od lošijih hromozoma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Mutcije, pri kojima se menja genetski sadržaj hromozoma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Ispitivanje konvergencije, da bi se utvrdilo da li ima osnova da se tok algoritma prekine. Ukoliko nije ispunjen uslov konvergencije, vratiti se na korak 3 odnosno 4.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Image resul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704" y="2480756"/>
            <a:ext cx="4154170" cy="2077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192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Paralelni</a:t>
            </a:r>
            <a:r>
              <a:rPr lang="en-US" b="1" u="sng" dirty="0"/>
              <a:t> </a:t>
            </a:r>
            <a:r>
              <a:rPr lang="en-US" b="1" u="sng" dirty="0" err="1"/>
              <a:t>genetski</a:t>
            </a:r>
            <a:r>
              <a:rPr lang="en-US" b="1" u="sng" dirty="0"/>
              <a:t> </a:t>
            </a:r>
            <a:r>
              <a:rPr lang="en-US" b="1" u="sng" dirty="0" err="1"/>
              <a:t>algortmi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5361001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Zbog velikog broja izračunavanja, genetski algoritmi su jako procesorski zahtevni i mogu da budu vrlo spori, te kako bi se postiglo ubrzanje oni se paralelizuju koršćenjem procesorskih </a:t>
            </a:r>
            <a:r>
              <a:rPr lang="sr-Latn-RS" dirty="0" smtClean="0"/>
              <a:t>niti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Prednost paralelizacije, pored ubrzanja, može biti i potreba da potpopulacije evoluiraju nezavisno jedna od druge, kao u prirodi, a da se komunikacija između tih „ostrva“ pojavljuje samo </a:t>
            </a:r>
            <a:r>
              <a:rPr lang="sr-Latn-RS" dirty="0" smtClean="0"/>
              <a:t>povremeno</a:t>
            </a:r>
            <a:endParaRPr lang="sr-Latn-RS" dirty="0" smtClean="0"/>
          </a:p>
        </p:txBody>
      </p:sp>
      <p:pic>
        <p:nvPicPr>
          <p:cNvPr id="6" name="Picture 5" descr="Image result for genetic algorithm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80" b="4892"/>
          <a:stretch/>
        </p:blipFill>
        <p:spPr bwMode="auto">
          <a:xfrm>
            <a:off x="6178379" y="2258764"/>
            <a:ext cx="3460012" cy="30711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459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u="sng" dirty="0"/>
              <a:t>Podela po strategiji paralelizacije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145391" cy="414135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Paralelni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genetski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algoritmi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strategiji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paralelizacije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i="1" dirty="0" smtClean="0"/>
              <a:t>standardni </a:t>
            </a:r>
            <a:r>
              <a:rPr lang="sr-Latn-RS" i="1" dirty="0"/>
              <a:t>pristup </a:t>
            </a:r>
            <a:r>
              <a:rPr lang="sr-Latn-RS" dirty="0"/>
              <a:t>– paralelizujemo genetske operatore i izračunavanje vrednosti funkcije </a:t>
            </a:r>
            <a:r>
              <a:rPr lang="sr-Latn-RS" dirty="0" smtClean="0"/>
              <a:t>troška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 smtClean="0"/>
              <a:t>Najlak</a:t>
            </a:r>
            <a:r>
              <a:rPr lang="sr-Latn-RS" dirty="0" smtClean="0"/>
              <a:t>ša varijanta je master-slave organizacija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sr-Latn-RS" dirty="0" smtClean="0"/>
              <a:t>Kod ovog pristupa gospodar </a:t>
            </a:r>
            <a:r>
              <a:rPr lang="sr-Latn-RS" dirty="0"/>
              <a:t>kontroliše komunikaciju, sortiranje i </a:t>
            </a:r>
            <a:r>
              <a:rPr lang="sr-Latn-RS" dirty="0" smtClean="0"/>
              <a:t>uparivanje, dok funkciju </a:t>
            </a:r>
            <a:r>
              <a:rPr lang="sr-Latn-RS" dirty="0"/>
              <a:t>troška šalje </a:t>
            </a:r>
            <a:r>
              <a:rPr lang="sr-Latn-RS" dirty="0" smtClean="0"/>
              <a:t>slugama </a:t>
            </a:r>
            <a:r>
              <a:rPr lang="sr-Latn-RS" dirty="0"/>
              <a:t>za paralelno izračunavanje</a:t>
            </a:r>
            <a:r>
              <a:rPr lang="sr-Latn-RS" dirty="0" smtClean="0"/>
              <a:t>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sr-Latn-RS" dirty="0"/>
              <a:t>Mana ovog pristupa je što je algoritam spor koliko i komunikacija sa najsporijim </a:t>
            </a:r>
            <a:r>
              <a:rPr lang="sr-Latn-RS" dirty="0" smtClean="0"/>
              <a:t>slugom i što gospodar uglavnom čeka na rezulate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i="1" dirty="0" smtClean="0"/>
              <a:t>dekompozicijski </a:t>
            </a:r>
            <a:r>
              <a:rPr lang="sr-Latn-RS" i="1" dirty="0"/>
              <a:t>pristup </a:t>
            </a:r>
            <a:r>
              <a:rPr lang="sr-Latn-RS" dirty="0"/>
              <a:t>– podelimo populaciju na manje delove - potpopulacije i obavljamo celi genetski algoritam nad </a:t>
            </a:r>
            <a:r>
              <a:rPr lang="sr-Latn-RS" dirty="0" smtClean="0"/>
              <a:t>potpopulacijama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sr-Latn-RS" dirty="0" smtClean="0"/>
              <a:t>U </a:t>
            </a:r>
            <a:r>
              <a:rPr lang="sr-Latn-RS" dirty="0"/>
              <a:t>slučaju da nema komunikacije između ostrva, ovaj pristup  je ekvivalentan obavljanju više poziva genetskog algoritma nad nekoliko manjih </a:t>
            </a:r>
            <a:r>
              <a:rPr lang="sr-Latn-RS" dirty="0" smtClean="0"/>
              <a:t>populacija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sr-Latn-RS" dirty="0" smtClean="0"/>
              <a:t>Uglavnom </a:t>
            </a:r>
            <a:r>
              <a:rPr lang="sr-Latn-RS" dirty="0"/>
              <a:t>jedinke migriraju sa jednog na drugo </a:t>
            </a:r>
            <a:r>
              <a:rPr lang="sr-Latn-RS" dirty="0" smtClean="0"/>
              <a:t>ostrvo. </a:t>
            </a:r>
            <a:r>
              <a:rPr lang="sr-Latn-RS" dirty="0"/>
              <a:t>Veze između ostrva određuje topologija, a koliko jedinki i koje od njih migriraju zavisi od implementacije</a:t>
            </a:r>
            <a:r>
              <a:rPr lang="sr-Latn-RS" dirty="0" smtClean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sr-Latn-RS" dirty="0"/>
              <a:t>Podgrupa ovog pristupa je takozvani ćelijski ili sitnozrnasti </a:t>
            </a:r>
            <a:r>
              <a:rPr lang="sr-Latn-RS" dirty="0" smtClean="0"/>
              <a:t>algoritmi gde su populacije veoma male</a:t>
            </a:r>
            <a:r>
              <a:rPr lang="sr-Latn-RS" dirty="0"/>
              <a:t>, možda i samo jedna jedinka</a:t>
            </a:r>
            <a:r>
              <a:rPr lang="sr-Latn-RS" dirty="0" smtClean="0"/>
              <a:t> </a:t>
            </a:r>
            <a:endParaRPr lang="sr-Latn-RS" dirty="0" smtClean="0"/>
          </a:p>
        </p:txBody>
      </p:sp>
      <p:pic>
        <p:nvPicPr>
          <p:cNvPr id="5" name="Picture 4" descr="http://www.zemris.fer.hr/~golub/ga/studenti/2010_bradvica/images/image01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995" y="2431174"/>
            <a:ext cx="2679700" cy="1628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994" y="4059253"/>
            <a:ext cx="2679700" cy="16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Vrste</a:t>
            </a:r>
            <a:r>
              <a:rPr lang="en-US" b="1" u="sng" dirty="0"/>
              <a:t> </a:t>
            </a:r>
            <a:r>
              <a:rPr lang="en-US" b="1" u="sng" dirty="0" err="1"/>
              <a:t>paralelnih</a:t>
            </a:r>
            <a:r>
              <a:rPr lang="en-US" b="1" u="sng" dirty="0"/>
              <a:t> </a:t>
            </a:r>
            <a:r>
              <a:rPr lang="en-US" b="1" u="sng" dirty="0" err="1"/>
              <a:t>genetskih</a:t>
            </a:r>
            <a:r>
              <a:rPr lang="en-US" b="1" u="sng" dirty="0"/>
              <a:t> </a:t>
            </a:r>
            <a:r>
              <a:rPr lang="en-US" b="1" u="sng" dirty="0" err="1"/>
              <a:t>algoritama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Paralelni genetski algoritmi prema tipu paralelizacije se dele na </a:t>
            </a:r>
            <a:r>
              <a:rPr lang="sr-Latn-RS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/>
              <a:t>Distribuirane genetske </a:t>
            </a:r>
            <a:r>
              <a:rPr lang="sr-Latn-RS" dirty="0" smtClean="0"/>
              <a:t>algoritme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/>
              <a:t>Masovno paralelne genetske </a:t>
            </a:r>
            <a:r>
              <a:rPr lang="sr-Latn-RS" dirty="0" smtClean="0"/>
              <a:t>algoritme</a:t>
            </a:r>
            <a:endParaRPr lang="sr-Latn-R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/>
              <a:t>Globalne paralelne genetske </a:t>
            </a:r>
            <a:r>
              <a:rPr lang="sr-Latn-RS" dirty="0" smtClean="0"/>
              <a:t>algoritme</a:t>
            </a:r>
            <a:endParaRPr lang="sr-Latn-R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/>
              <a:t>Trivijalne paralelne genetske </a:t>
            </a:r>
            <a:r>
              <a:rPr lang="sr-Latn-RS" dirty="0" smtClean="0"/>
              <a:t>algoritme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/>
              <a:t>Hijerarhijske paralelne genetske algoritme</a:t>
            </a:r>
            <a:endParaRPr lang="sr-Latn-R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/>
              <a:t>Hibridne paralelne genetske algoritme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pode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697" y="2399440"/>
            <a:ext cx="6870303" cy="269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15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Distribuirani</a:t>
            </a:r>
            <a:r>
              <a:rPr lang="en-US" b="1" u="sng" dirty="0"/>
              <a:t> </a:t>
            </a:r>
            <a:r>
              <a:rPr lang="en-US" b="1" u="sng" dirty="0" err="1"/>
              <a:t>genetski</a:t>
            </a:r>
            <a:r>
              <a:rPr lang="en-US" b="1" u="sng" dirty="0"/>
              <a:t> </a:t>
            </a:r>
            <a:r>
              <a:rPr lang="en-US" b="1" u="sng" dirty="0" err="1" smtClean="0"/>
              <a:t>algoritam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5608136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Distribuirani genetski </a:t>
            </a:r>
            <a:r>
              <a:rPr lang="sr-Latn-RS" dirty="0" smtClean="0"/>
              <a:t>algoritam </a:t>
            </a:r>
            <a:r>
              <a:rPr lang="sr-Latn-RS" dirty="0"/>
              <a:t>(skraćeno DPGA) </a:t>
            </a:r>
            <a:r>
              <a:rPr lang="sr-Latn-RS" dirty="0" smtClean="0"/>
              <a:t>se sastoji, prema </a:t>
            </a:r>
            <a:r>
              <a:rPr lang="sr-Latn-RS" dirty="0"/>
              <a:t>krupnozrnatoj </a:t>
            </a:r>
            <a:r>
              <a:rPr lang="sr-Latn-RS" dirty="0" smtClean="0"/>
              <a:t>podeli, </a:t>
            </a:r>
            <a:r>
              <a:rPr lang="sr-Latn-RS" dirty="0"/>
              <a:t>od nekoliko potpopulacija pa se naziva još i višepopulacijski genetski </a:t>
            </a:r>
            <a:r>
              <a:rPr lang="sr-Latn-RS" dirty="0" smtClean="0"/>
              <a:t>algoritam</a:t>
            </a:r>
            <a:endParaRPr lang="sr-Latn-R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Čvorovi su najčešće umreženi računari, ali mogu biti i procesori u višeprocesorskom </a:t>
            </a:r>
            <a:r>
              <a:rPr lang="sr-Latn-RS" dirty="0" smtClean="0"/>
              <a:t>sistemu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Čvorovi međusobno razmenjuju jedinke u nadi da će novopristigla jedinka u novoj okolini podstaknuti pretraživanje još neistraženog područja prostora rešenja i da ćemo na taj način dobiti još bolje </a:t>
            </a:r>
            <a:r>
              <a:rPr lang="sr-Latn-RS" dirty="0" smtClean="0"/>
              <a:t>rešenje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http://www.zemris.fer.hr/~golub/ga/studenti/2010_bradvica/images/image02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469" y="2916196"/>
            <a:ext cx="5337456" cy="18153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679603" y="4709800"/>
            <a:ext cx="4578251" cy="24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sr-Latn-R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Distribuirani sistem sa četiri populacije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07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Masovno</a:t>
            </a:r>
            <a:r>
              <a:rPr lang="en-US" b="1" u="sng" dirty="0"/>
              <a:t> </a:t>
            </a:r>
            <a:r>
              <a:rPr lang="en-US" b="1" u="sng" dirty="0" err="1"/>
              <a:t>paralelni</a:t>
            </a:r>
            <a:r>
              <a:rPr lang="en-US" b="1" u="sng" dirty="0"/>
              <a:t> </a:t>
            </a:r>
            <a:r>
              <a:rPr lang="en-US" b="1" u="sng" dirty="0" err="1"/>
              <a:t>genetski</a:t>
            </a:r>
            <a:r>
              <a:rPr lang="en-US" b="1" u="sng" dirty="0"/>
              <a:t> </a:t>
            </a:r>
            <a:r>
              <a:rPr lang="en-US" b="1" u="sng" dirty="0" err="1"/>
              <a:t>algoritam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10320180" cy="27409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Masovno paralelni genetski algoritam (skraćeno MPGA) je veoma sličan DPGA, jedna od razlika je to što se migracije obavljaju samo između susednih </a:t>
            </a:r>
            <a:r>
              <a:rPr lang="sr-Latn-RS" dirty="0" smtClean="0"/>
              <a:t>jedinki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 smtClean="0"/>
              <a:t>Za </a:t>
            </a:r>
            <a:r>
              <a:rPr lang="sr-Latn-RS" dirty="0"/>
              <a:t>razliku od ostalih modela MPGA zahteva multiprocesorski računar koji se sastoji od mnogo (nekoliko stotina ili nekoliko hiljada) </a:t>
            </a:r>
            <a:r>
              <a:rPr lang="sr-Latn-RS" dirty="0" smtClean="0"/>
              <a:t>procesora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V</a:t>
            </a:r>
            <a:r>
              <a:rPr lang="sr-Latn-RS" dirty="0" smtClean="0"/>
              <a:t>eličina </a:t>
            </a:r>
            <a:r>
              <a:rPr lang="sr-Latn-RS" dirty="0"/>
              <a:t>populacije jednaka </a:t>
            </a:r>
            <a:r>
              <a:rPr lang="sr-Latn-RS" dirty="0" smtClean="0"/>
              <a:t>je broju </a:t>
            </a:r>
            <a:r>
              <a:rPr lang="sr-Latn-RS" dirty="0"/>
              <a:t>procesora, ali ukoliko veličina populacije mora biti veća od broja procesora (jer u suprotnom genetski algoritam ne daje zadovoljavajuće rezultate), postoji mogućnost da neki ili svi procesorski elementi predstavljaju i po više od jedne </a:t>
            </a:r>
            <a:r>
              <a:rPr lang="sr-Latn-RS" dirty="0" smtClean="0"/>
              <a:t>jedinke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Svaki procesor obavlja genetske operacije nad svojim ali i nad susednim jedinkama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http://www.zemris.fer.hr/~golub/ga/studenti/2010_bradvica/images/image020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3"/>
          <a:stretch/>
        </p:blipFill>
        <p:spPr bwMode="auto">
          <a:xfrm>
            <a:off x="677334" y="4794892"/>
            <a:ext cx="1747978" cy="16980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http://www.zemris.fer.hr/~golub/ga/studenti/2010_bradvica/images/image02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251" y="4802512"/>
            <a:ext cx="1768097" cy="1686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://www.zemris.fer.hr/~golub/ga/studenti/2010_bradvica/images/image022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924" y="4794891"/>
            <a:ext cx="1757635" cy="1698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://www.zemris.fer.hr/~golub/ga/studenti/2010_bradvica/images/image023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117" y="4802512"/>
            <a:ext cx="1717396" cy="16868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776513" y="5289299"/>
            <a:ext cx="3608179" cy="70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sr-Latn-RS" sz="12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Različite topologije susedstva u MPGA, procesori obojeni sa dve boje predstavljaju procesore na kojima se događa preklapanje susedstva istaknutih procesora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50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Globalno</a:t>
            </a:r>
            <a:r>
              <a:rPr lang="en-US" b="1" u="sng" dirty="0"/>
              <a:t> </a:t>
            </a:r>
            <a:r>
              <a:rPr lang="en-US" b="1" u="sng" dirty="0" err="1"/>
              <a:t>paralelni</a:t>
            </a:r>
            <a:r>
              <a:rPr lang="en-US" b="1" u="sng" dirty="0"/>
              <a:t> </a:t>
            </a:r>
            <a:r>
              <a:rPr lang="en-US" b="1" u="sng" dirty="0" err="1"/>
              <a:t>genetski</a:t>
            </a:r>
            <a:r>
              <a:rPr lang="en-US" b="1" u="sng" dirty="0"/>
              <a:t> </a:t>
            </a:r>
            <a:r>
              <a:rPr lang="en-US" b="1" u="sng" dirty="0" err="1"/>
              <a:t>algoritam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Globalni paralelni genetski algoritam (skraćeno GPGA) je predstavnik master-slave </a:t>
            </a:r>
            <a:r>
              <a:rPr lang="sr-Latn-RS" dirty="0" smtClean="0"/>
              <a:t>organizacije i uvek </a:t>
            </a:r>
            <a:r>
              <a:rPr lang="sr-Latn-RS" dirty="0"/>
              <a:t>koristi standardni pristup, što znači da postoji samo jedna populacija</a:t>
            </a:r>
            <a:endParaRPr lang="sr-Latn-R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 smtClean="0"/>
              <a:t>Ako su sluge zadužene </a:t>
            </a:r>
            <a:r>
              <a:rPr lang="sr-Latn-RS" dirty="0"/>
              <a:t>samo za evaluaciju jedinki, a gospodar obavlja sve ostale delove genetskog </a:t>
            </a:r>
            <a:r>
              <a:rPr lang="sr-Latn-RS" dirty="0" smtClean="0"/>
              <a:t>algoritma onda se ovaj algoritam naziva tradicionalnim, ali generalno sluge mogu da obavljaju i </a:t>
            </a:r>
            <a:r>
              <a:rPr lang="sr-Latn-RS" dirty="0"/>
              <a:t>selekciju, ukrštanje i mutaciju </a:t>
            </a:r>
            <a:endParaRPr lang="sr-Latn-R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Komunikacija između gospodara i slugu odvija se kada gospodar dodeli jedinke slugama i kada sluge vraćaju gospodaru izračunate vrednosti funkcije </a:t>
            </a:r>
            <a:r>
              <a:rPr lang="sr-Latn-RS" dirty="0" smtClean="0"/>
              <a:t>troška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GPGA je jednostavan za </a:t>
            </a:r>
            <a:r>
              <a:rPr lang="sr-Latn-RS" dirty="0" smtClean="0"/>
              <a:t>implementaciju, a </a:t>
            </a:r>
            <a:r>
              <a:rPr lang="sr-Latn-RS" dirty="0"/>
              <a:t>v</a:t>
            </a:r>
            <a:r>
              <a:rPr lang="sr-Latn-RS" dirty="0" smtClean="0"/>
              <a:t>eća </a:t>
            </a:r>
            <a:r>
              <a:rPr lang="sr-Latn-RS" dirty="0"/>
              <a:t>ubrzanja </a:t>
            </a:r>
            <a:r>
              <a:rPr lang="sr-Latn-RS" dirty="0" smtClean="0"/>
              <a:t>postižu </a:t>
            </a:r>
            <a:r>
              <a:rPr lang="sr-Latn-RS" dirty="0"/>
              <a:t>se što je funkcija evaluacije vremenski zahtevnija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9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Trivijalni</a:t>
            </a:r>
            <a:r>
              <a:rPr lang="en-US" b="1" u="sng" dirty="0"/>
              <a:t> </a:t>
            </a:r>
            <a:r>
              <a:rPr lang="en-US" b="1" u="sng" dirty="0" err="1"/>
              <a:t>paralelni</a:t>
            </a:r>
            <a:r>
              <a:rPr lang="en-US" b="1" u="sng" dirty="0"/>
              <a:t> </a:t>
            </a:r>
            <a:r>
              <a:rPr lang="en-US" b="1" u="sng" dirty="0" err="1"/>
              <a:t>genetski</a:t>
            </a:r>
            <a:r>
              <a:rPr lang="en-US" b="1" u="sng" dirty="0"/>
              <a:t> </a:t>
            </a:r>
            <a:r>
              <a:rPr lang="en-US" b="1" u="sng" dirty="0" err="1"/>
              <a:t>algoritam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26503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Trivijalni paralelni genetski algoritam (skraćeno TPGA) zapravo predstavlja više genetskih algoritama koji se paralelno obavljaju na nekoliko potpuno nezavisnih </a:t>
            </a:r>
            <a:r>
              <a:rPr lang="sr-Latn-RS" dirty="0" smtClean="0"/>
              <a:t>računara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Ovaj ekstremno jednostavan paralelni metod je, u stvari, izuzetno koristan upravo za statističku analizu algoritma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sr-Latn-R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 smtClean="0"/>
              <a:t>Nakon završetka algoritma rezultati moraju da se </a:t>
            </a:r>
            <a:r>
              <a:rPr lang="sr-Latn-RS" dirty="0"/>
              <a:t>statistički obrađuju. S obzirom da je genetski algoritam stohastički proces, prikupljanje statističkih podataka je od izuzetne važnosti</a:t>
            </a:r>
            <a:r>
              <a:rPr lang="sr-Latn-RS" dirty="0" smtClean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56177"/>
              </p:ext>
            </p:extLst>
          </p:nvPr>
        </p:nvGraphicFramePr>
        <p:xfrm>
          <a:off x="1099360" y="4654379"/>
          <a:ext cx="7904596" cy="1153297"/>
        </p:xfrm>
        <a:graphic>
          <a:graphicData uri="http://schemas.openxmlformats.org/drawingml/2006/table">
            <a:tbl>
              <a:tblPr firstRow="1" firstCol="1" bandRow="1"/>
              <a:tblGrid>
                <a:gridCol w="3952298"/>
                <a:gridCol w="3952298"/>
              </a:tblGrid>
              <a:tr h="434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r-Latn-R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Prednosti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</a:tr>
              <a:tr h="718749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sr-Latn-R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Dobar za statističku analizu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sr-Latn-R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Jednostavan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sr-Latn-R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Zahteva statističku obradu rezultata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sr-Latn-R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 većini slučajeva nije primenljiv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0478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360</TotalTime>
  <Words>902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Paralelni genetski algoritmi</vt:lpstr>
      <vt:lpstr>Genetski algoritmi </vt:lpstr>
      <vt:lpstr>Paralelni genetski algortmi</vt:lpstr>
      <vt:lpstr>Podela po strategiji paralelizacije</vt:lpstr>
      <vt:lpstr>Vrste paralelnih genetskih algoritama</vt:lpstr>
      <vt:lpstr>Distribuirani genetski algoritam</vt:lpstr>
      <vt:lpstr>Masovno paralelni genetski algoritam</vt:lpstr>
      <vt:lpstr>Globalno paralelni genetski algoritam</vt:lpstr>
      <vt:lpstr>Trivijalni paralelni genetski algoritam</vt:lpstr>
      <vt:lpstr>Hijerarhijski paralelni genetski algoritam</vt:lpstr>
      <vt:lpstr>Hibridni paralelni genetski algoritam</vt:lpstr>
      <vt:lpstr>Zaključak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Veštačka inteligencija u video igrama</dc:title>
  <dc:creator>Marko</dc:creator>
  <cp:lastModifiedBy>Marko Nenadovic</cp:lastModifiedBy>
  <cp:revision>27</cp:revision>
  <dcterms:created xsi:type="dcterms:W3CDTF">2015-12-28T11:34:21Z</dcterms:created>
  <dcterms:modified xsi:type="dcterms:W3CDTF">2017-05-29T16:07:20Z</dcterms:modified>
</cp:coreProperties>
</file>