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Golos Text"/>
      <p:regular r:id="rId29"/>
      <p:bold r:id="rId30"/>
    </p:embeddedFont>
    <p:embeddedFont>
      <p:font typeface="Commissioner SemiBold"/>
      <p:regular r:id="rId31"/>
      <p:bold r:id="rId32"/>
    </p:embeddedFont>
    <p:embeddedFont>
      <p:font typeface="Commissioner"/>
      <p:regular r:id="rId33"/>
      <p:bold r:id="rId34"/>
    </p:embeddedFont>
    <p:embeddedFont>
      <p:font typeface="Golos Text SemiBo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B6BBDE-763E-43BB-ABBC-09BA5A677A79}">
  <a:tblStyle styleId="{B8B6BBDE-763E-43BB-ABBC-09BA5A677A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GolosTex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ommissionerSemiBold-regular.fntdata"/><Relationship Id="rId30" Type="http://schemas.openxmlformats.org/officeDocument/2006/relationships/font" Target="fonts/GolosText-bold.fntdata"/><Relationship Id="rId11" Type="http://schemas.openxmlformats.org/officeDocument/2006/relationships/slide" Target="slides/slide4.xml"/><Relationship Id="rId33" Type="http://schemas.openxmlformats.org/officeDocument/2006/relationships/font" Target="fonts/Commissioner-regular.fntdata"/><Relationship Id="rId10" Type="http://schemas.openxmlformats.org/officeDocument/2006/relationships/slide" Target="slides/slide3.xml"/><Relationship Id="rId32" Type="http://schemas.openxmlformats.org/officeDocument/2006/relationships/font" Target="fonts/CommissionerSemiBold-bold.fntdata"/><Relationship Id="rId13" Type="http://schemas.openxmlformats.org/officeDocument/2006/relationships/slide" Target="slides/slide6.xml"/><Relationship Id="rId35" Type="http://schemas.openxmlformats.org/officeDocument/2006/relationships/font" Target="fonts/GolosTextSemiBold-regular.fntdata"/><Relationship Id="rId12" Type="http://schemas.openxmlformats.org/officeDocument/2006/relationships/slide" Target="slides/slide5.xml"/><Relationship Id="rId34" Type="http://schemas.openxmlformats.org/officeDocument/2006/relationships/font" Target="fonts/Commissioner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GolosTextSemiBold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63096f14d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63096f14d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63096f14d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f63096f14d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63096f14d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f63096f14d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f63096f14d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f63096f14d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f63096f14d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f63096f14d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f63096f14d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f63096f14d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63096f14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63096f14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63096f14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f63096f14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f63096f14d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f63096f14d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f63096f14d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f63096f14d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f63096f14d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f63096f14d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63096f14d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63096f14d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f63096f14d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f63096f14d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f63096f14d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f63096f14d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63096f14d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63096f14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63096f14d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f63096f14d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63096f14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f63096f14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63096f14d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f63096f14d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f63096f14d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f63096f14d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63096f14d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63096f14d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f63096f14d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f63096f14d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58" name="Google Shape;58;p14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3" name="Google Shape;63;p15"/>
          <p:cNvSpPr txBox="1"/>
          <p:nvPr>
            <p:ph hasCustomPrompt="1" idx="2" type="title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/>
        </p:nvSpPr>
        <p:spPr>
          <a:xfrm flipH="1">
            <a:off x="0" y="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150" y="0"/>
            <a:ext cx="8860050" cy="4876025"/>
            <a:chOff x="150" y="0"/>
            <a:chExt cx="8860050" cy="4876025"/>
          </a:xfrm>
        </p:grpSpPr>
        <p:cxnSp>
          <p:nvCxnSpPr>
            <p:cNvPr id="72" name="Google Shape;72;p16"/>
            <p:cNvCxnSpPr/>
            <p:nvPr/>
          </p:nvCxnSpPr>
          <p:spPr>
            <a:xfrm>
              <a:off x="8860200" y="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6"/>
            <p:cNvCxnSpPr/>
            <p:nvPr/>
          </p:nvCxnSpPr>
          <p:spPr>
            <a:xfrm rot="10800000">
              <a:off x="150" y="4876025"/>
              <a:ext cx="8444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2954649" y="3619500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2954649" y="3110949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 flipH="1"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 rot="10800000">
            <a:off x="8864825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8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86" name="Google Shape;86;p18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8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713225" y="2810700"/>
            <a:ext cx="27897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9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9"/>
          <p:cNvGrpSpPr/>
          <p:nvPr/>
        </p:nvGrpSpPr>
        <p:grpSpPr>
          <a:xfrm>
            <a:off x="0" y="-300"/>
            <a:ext cx="3812275" cy="4608875"/>
            <a:chOff x="0" y="-300"/>
            <a:chExt cx="3812275" cy="4608875"/>
          </a:xfrm>
        </p:grpSpPr>
        <p:cxnSp>
          <p:nvCxnSpPr>
            <p:cNvPr id="94" name="Google Shape;94;p19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9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8" name="Google Shape;98;p20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20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100" name="Google Shape;100;p20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20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143050" y="2360663"/>
            <a:ext cx="4857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06" name="Google Shape;106;p21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21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108" name="Google Shape;108;p21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21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713225" y="3946875"/>
            <a:ext cx="7717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hasCustomPrompt="1" type="title"/>
          </p:nvPr>
        </p:nvSpPr>
        <p:spPr>
          <a:xfrm>
            <a:off x="1604400" y="1600075"/>
            <a:ext cx="5935200" cy="13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1604400" y="2923675"/>
            <a:ext cx="5935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16" name="Google Shape;116;p23"/>
          <p:cNvSpPr/>
          <p:nvPr/>
        </p:nvSpPr>
        <p:spPr>
          <a:xfrm rot="10800000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23"/>
          <p:cNvGrpSpPr/>
          <p:nvPr/>
        </p:nvGrpSpPr>
        <p:grpSpPr>
          <a:xfrm rot="10800000">
            <a:off x="-55325" y="0"/>
            <a:ext cx="9199325" cy="4604000"/>
            <a:chOff x="-55375" y="539500"/>
            <a:chExt cx="9199325" cy="4604000"/>
          </a:xfrm>
        </p:grpSpPr>
        <p:cxnSp>
          <p:nvCxnSpPr>
            <p:cNvPr id="118" name="Google Shape;118;p23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23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23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2" type="subTitle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hasCustomPrompt="1" idx="3" type="title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idx="4" type="subTitle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5" type="subTitle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hasCustomPrompt="1" idx="6" type="title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7" type="subTitle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8" type="subTitle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hasCustomPrompt="1" idx="9" type="title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3" type="subTitle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4" type="subTitle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15" type="title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136" name="Google Shape;136;p25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783150" y="1931831"/>
            <a:ext cx="7577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140" name="Google Shape;140;p26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idx="2" type="title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 flipH="1">
            <a:off x="442672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45" name="Google Shape;145;p27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7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" type="subTitle"/>
          </p:nvPr>
        </p:nvSpPr>
        <p:spPr>
          <a:xfrm>
            <a:off x="71322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hasCustomPrompt="1" idx="2" type="title"/>
          </p:nvPr>
        </p:nvSpPr>
        <p:spPr>
          <a:xfrm>
            <a:off x="71322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1" name="Google Shape;151;p28"/>
          <p:cNvSpPr txBox="1"/>
          <p:nvPr>
            <p:ph idx="3" type="subTitle"/>
          </p:nvPr>
        </p:nvSpPr>
        <p:spPr>
          <a:xfrm>
            <a:off x="71322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4" type="subTitle"/>
          </p:nvPr>
        </p:nvSpPr>
        <p:spPr>
          <a:xfrm>
            <a:off x="603047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hasCustomPrompt="1" idx="5" type="title"/>
          </p:nvPr>
        </p:nvSpPr>
        <p:spPr>
          <a:xfrm>
            <a:off x="603047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4" name="Google Shape;154;p28"/>
          <p:cNvSpPr txBox="1"/>
          <p:nvPr>
            <p:ph idx="6" type="subTitle"/>
          </p:nvPr>
        </p:nvSpPr>
        <p:spPr>
          <a:xfrm>
            <a:off x="603047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7" type="subTitle"/>
          </p:nvPr>
        </p:nvSpPr>
        <p:spPr>
          <a:xfrm>
            <a:off x="3371850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hasCustomPrompt="1" idx="8" type="title"/>
          </p:nvPr>
        </p:nvSpPr>
        <p:spPr>
          <a:xfrm>
            <a:off x="3371850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28"/>
          <p:cNvSpPr txBox="1"/>
          <p:nvPr>
            <p:ph idx="9" type="subTitle"/>
          </p:nvPr>
        </p:nvSpPr>
        <p:spPr>
          <a:xfrm>
            <a:off x="3371850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cxnSp>
        <p:nvCxnSpPr>
          <p:cNvPr id="158" name="Google Shape;158;p28"/>
          <p:cNvCxnSpPr/>
          <p:nvPr/>
        </p:nvCxnSpPr>
        <p:spPr>
          <a:xfrm rot="10800000">
            <a:off x="5035800" y="4797575"/>
            <a:ext cx="410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2370900" y="127812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hasCustomPrompt="1" type="title"/>
          </p:nvPr>
        </p:nvSpPr>
        <p:spPr>
          <a:xfrm>
            <a:off x="2370900" y="57282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2" name="Google Shape;162;p29"/>
          <p:cNvSpPr txBox="1"/>
          <p:nvPr>
            <p:ph idx="2" type="subTitle"/>
          </p:nvPr>
        </p:nvSpPr>
        <p:spPr>
          <a:xfrm>
            <a:off x="2370900" y="408787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hasCustomPrompt="1" idx="3" type="title"/>
          </p:nvPr>
        </p:nvSpPr>
        <p:spPr>
          <a:xfrm>
            <a:off x="2370900" y="338257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4" name="Google Shape;164;p29"/>
          <p:cNvSpPr txBox="1"/>
          <p:nvPr>
            <p:ph idx="4" type="subTitle"/>
          </p:nvPr>
        </p:nvSpPr>
        <p:spPr>
          <a:xfrm>
            <a:off x="2370900" y="2683000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hasCustomPrompt="1" idx="5" type="title"/>
          </p:nvPr>
        </p:nvSpPr>
        <p:spPr>
          <a:xfrm>
            <a:off x="2370900" y="1977700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711250" y="-125"/>
            <a:ext cx="7719525" cy="5143625"/>
            <a:chOff x="711250" y="-125"/>
            <a:chExt cx="7719525" cy="5143625"/>
          </a:xfrm>
        </p:grpSpPr>
        <p:cxnSp>
          <p:nvCxnSpPr>
            <p:cNvPr id="167" name="Google Shape;167;p29"/>
            <p:cNvCxnSpPr/>
            <p:nvPr/>
          </p:nvCxnSpPr>
          <p:spPr>
            <a:xfrm rot="10800000">
              <a:off x="711250" y="2191500"/>
              <a:ext cx="0" cy="295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9"/>
            <p:cNvCxnSpPr/>
            <p:nvPr/>
          </p:nvCxnSpPr>
          <p:spPr>
            <a:xfrm rot="10800000">
              <a:off x="8430775" y="-125"/>
              <a:ext cx="0" cy="219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71" name="Google Shape;171;p30"/>
          <p:cNvGrpSpPr/>
          <p:nvPr/>
        </p:nvGrpSpPr>
        <p:grpSpPr>
          <a:xfrm flipH="1">
            <a:off x="0" y="4876025"/>
            <a:ext cx="9144000" cy="267600"/>
            <a:chOff x="0" y="4876025"/>
            <a:chExt cx="9144000" cy="267600"/>
          </a:xfrm>
        </p:grpSpPr>
        <p:sp>
          <p:nvSpPr>
            <p:cNvPr id="172" name="Google Shape;172;p30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" name="Google Shape;173;p30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76" name="Google Shape;176;p31"/>
          <p:cNvCxnSpPr/>
          <p:nvPr/>
        </p:nvCxnSpPr>
        <p:spPr>
          <a:xfrm>
            <a:off x="0" y="2624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2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79" name="Google Shape;179;p32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32"/>
          <p:cNvSpPr txBox="1"/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82" name="Google Shape;182;p32"/>
          <p:cNvSpPr txBox="1"/>
          <p:nvPr>
            <p:ph idx="1" type="subTitle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grpSp>
        <p:nvGrpSpPr>
          <p:cNvPr id="183" name="Google Shape;183;p32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84" name="Google Shape;184;p3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32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9" name="Google Shape;189;p33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33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91" name="Google Shape;191;p33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33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1" type="subTitle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4"/>
          <p:cNvSpPr/>
          <p:nvPr/>
        </p:nvSpPr>
        <p:spPr>
          <a:xfrm flipH="1" rot="10800000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34"/>
          <p:cNvGrpSpPr/>
          <p:nvPr/>
        </p:nvGrpSpPr>
        <p:grpSpPr>
          <a:xfrm flipH="1" rot="10800000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98" name="Google Shape;198;p34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34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34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1262175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" type="subTitle"/>
          </p:nvPr>
        </p:nvSpPr>
        <p:spPr>
          <a:xfrm>
            <a:off x="1262175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35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06" name="Google Shape;206;p35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35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4746788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1" type="subTitle"/>
          </p:nvPr>
        </p:nvSpPr>
        <p:spPr>
          <a:xfrm>
            <a:off x="4746788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1" name="Google Shape;211;p36"/>
          <p:cNvGrpSpPr/>
          <p:nvPr/>
        </p:nvGrpSpPr>
        <p:grpSpPr>
          <a:xfrm flipH="1">
            <a:off x="0" y="0"/>
            <a:ext cx="9144075" cy="5143500"/>
            <a:chOff x="0" y="0"/>
            <a:chExt cx="9144075" cy="5143500"/>
          </a:xfrm>
        </p:grpSpPr>
        <p:grpSp>
          <p:nvGrpSpPr>
            <p:cNvPr id="212" name="Google Shape;212;p36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213" name="Google Shape;213;p36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6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36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216" name="Google Shape;216;p36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36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7132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2" type="body"/>
          </p:nvPr>
        </p:nvSpPr>
        <p:spPr>
          <a:xfrm>
            <a:off x="46513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3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7"/>
          <p:cNvSpPr/>
          <p:nvPr/>
        </p:nvSpPr>
        <p:spPr>
          <a:xfrm flipH="1">
            <a:off x="71340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37"/>
          <p:cNvGrpSpPr/>
          <p:nvPr/>
        </p:nvGrpSpPr>
        <p:grpSpPr>
          <a:xfrm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25" name="Google Shape;225;p37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37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9" name="Google Shape;229;p38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8"/>
          <p:cNvSpPr txBox="1"/>
          <p:nvPr>
            <p:ph idx="2" type="subTitle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8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38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233" name="Google Shape;233;p38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38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37" name="Google Shape;237;p39"/>
          <p:cNvSpPr txBox="1"/>
          <p:nvPr>
            <p:ph idx="1" type="subTitle"/>
          </p:nvPr>
        </p:nvSpPr>
        <p:spPr>
          <a:xfrm>
            <a:off x="713263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9"/>
          <p:cNvSpPr txBox="1"/>
          <p:nvPr>
            <p:ph idx="2" type="subTitle"/>
          </p:nvPr>
        </p:nvSpPr>
        <p:spPr>
          <a:xfrm>
            <a:off x="713263" y="2785375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9" name="Google Shape;239;p39"/>
          <p:cNvSpPr txBox="1"/>
          <p:nvPr>
            <p:ph idx="3" type="subTitle"/>
          </p:nvPr>
        </p:nvSpPr>
        <p:spPr>
          <a:xfrm>
            <a:off x="6030438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4" type="subTitle"/>
          </p:nvPr>
        </p:nvSpPr>
        <p:spPr>
          <a:xfrm>
            <a:off x="6030438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1" name="Google Shape;241;p39"/>
          <p:cNvSpPr txBox="1"/>
          <p:nvPr>
            <p:ph idx="5" type="subTitle"/>
          </p:nvPr>
        </p:nvSpPr>
        <p:spPr>
          <a:xfrm>
            <a:off x="3371850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9"/>
          <p:cNvSpPr txBox="1"/>
          <p:nvPr>
            <p:ph idx="6" type="subTitle"/>
          </p:nvPr>
        </p:nvSpPr>
        <p:spPr>
          <a:xfrm>
            <a:off x="337185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5" name="Google Shape;245;p40"/>
          <p:cNvSpPr txBox="1"/>
          <p:nvPr>
            <p:ph idx="1" type="subTitle"/>
          </p:nvPr>
        </p:nvSpPr>
        <p:spPr>
          <a:xfrm>
            <a:off x="86562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2" type="subTitle"/>
          </p:nvPr>
        </p:nvSpPr>
        <p:spPr>
          <a:xfrm>
            <a:off x="86562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7" name="Google Shape;247;p40"/>
          <p:cNvSpPr txBox="1"/>
          <p:nvPr>
            <p:ph idx="3" type="subTitle"/>
          </p:nvPr>
        </p:nvSpPr>
        <p:spPr>
          <a:xfrm>
            <a:off x="601577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4" type="subTitle"/>
          </p:nvPr>
        </p:nvSpPr>
        <p:spPr>
          <a:xfrm>
            <a:off x="601577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9" name="Google Shape;249;p40"/>
          <p:cNvSpPr txBox="1"/>
          <p:nvPr>
            <p:ph idx="5" type="subTitle"/>
          </p:nvPr>
        </p:nvSpPr>
        <p:spPr>
          <a:xfrm>
            <a:off x="3440700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0"/>
          <p:cNvSpPr txBox="1"/>
          <p:nvPr>
            <p:ph idx="6" type="subTitle"/>
          </p:nvPr>
        </p:nvSpPr>
        <p:spPr>
          <a:xfrm>
            <a:off x="3440700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1" name="Google Shape;251;p40"/>
          <p:cNvSpPr/>
          <p:nvPr/>
        </p:nvSpPr>
        <p:spPr>
          <a:xfrm>
            <a:off x="0" y="4876025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40"/>
          <p:cNvGrpSpPr/>
          <p:nvPr/>
        </p:nvGrpSpPr>
        <p:grpSpPr>
          <a:xfrm>
            <a:off x="283800" y="-48"/>
            <a:ext cx="8860200" cy="5009873"/>
            <a:chOff x="283800" y="-48"/>
            <a:chExt cx="8860200" cy="5009873"/>
          </a:xfrm>
        </p:grpSpPr>
        <p:cxnSp>
          <p:nvCxnSpPr>
            <p:cNvPr id="253" name="Google Shape;253;p40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40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7" name="Google Shape;257;p41"/>
          <p:cNvSpPr txBox="1"/>
          <p:nvPr>
            <p:ph idx="1" type="subTitle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2" type="subTitle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9" name="Google Shape;259;p41"/>
          <p:cNvSpPr txBox="1"/>
          <p:nvPr>
            <p:ph idx="3" type="subTitle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idx="4" type="subTitle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61" name="Google Shape;261;p41"/>
          <p:cNvSpPr txBox="1"/>
          <p:nvPr>
            <p:ph idx="5" type="subTitle"/>
          </p:nvPr>
        </p:nvSpPr>
        <p:spPr>
          <a:xfrm>
            <a:off x="6112075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6" type="subTitle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63" name="Google Shape;263;p41"/>
          <p:cNvSpPr txBox="1"/>
          <p:nvPr>
            <p:ph idx="7" type="subTitle"/>
          </p:nvPr>
        </p:nvSpPr>
        <p:spPr>
          <a:xfrm>
            <a:off x="6112075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1"/>
          <p:cNvSpPr txBox="1"/>
          <p:nvPr>
            <p:ph idx="8" type="subTitle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65" name="Google Shape;265;p41"/>
          <p:cNvSpPr/>
          <p:nvPr/>
        </p:nvSpPr>
        <p:spPr>
          <a:xfrm flipH="1">
            <a:off x="886020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41"/>
          <p:cNvCxnSpPr/>
          <p:nvPr/>
        </p:nvCxnSpPr>
        <p:spPr>
          <a:xfrm rot="10800000">
            <a:off x="9002100" y="-26"/>
            <a:ext cx="0" cy="39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1" type="subTitle"/>
          </p:nvPr>
        </p:nvSpPr>
        <p:spPr>
          <a:xfrm>
            <a:off x="7132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2"/>
          <p:cNvSpPr txBox="1"/>
          <p:nvPr>
            <p:ph idx="2" type="subTitle"/>
          </p:nvPr>
        </p:nvSpPr>
        <p:spPr>
          <a:xfrm>
            <a:off x="7132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3" type="subTitle"/>
          </p:nvPr>
        </p:nvSpPr>
        <p:spPr>
          <a:xfrm>
            <a:off x="60304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4" type="subTitle"/>
          </p:nvPr>
        </p:nvSpPr>
        <p:spPr>
          <a:xfrm>
            <a:off x="60304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7" type="subTitle"/>
          </p:nvPr>
        </p:nvSpPr>
        <p:spPr>
          <a:xfrm>
            <a:off x="2042531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idx="8" type="subTitle"/>
          </p:nvPr>
        </p:nvSpPr>
        <p:spPr>
          <a:xfrm>
            <a:off x="2042531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9" type="subTitle"/>
          </p:nvPr>
        </p:nvSpPr>
        <p:spPr>
          <a:xfrm>
            <a:off x="4701169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2"/>
          <p:cNvSpPr txBox="1"/>
          <p:nvPr>
            <p:ph idx="13" type="subTitle"/>
          </p:nvPr>
        </p:nvSpPr>
        <p:spPr>
          <a:xfrm>
            <a:off x="4701169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9" name="Google Shape;279;p42"/>
          <p:cNvSpPr/>
          <p:nvPr/>
        </p:nvSpPr>
        <p:spPr>
          <a:xfrm>
            <a:off x="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42"/>
          <p:cNvGrpSpPr/>
          <p:nvPr/>
        </p:nvGrpSpPr>
        <p:grpSpPr>
          <a:xfrm flipH="1"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81" name="Google Shape;281;p42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42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85" name="Google Shape;285;p43"/>
          <p:cNvSpPr txBox="1"/>
          <p:nvPr>
            <p:ph idx="1" type="subTitle"/>
          </p:nvPr>
        </p:nvSpPr>
        <p:spPr>
          <a:xfrm>
            <a:off x="713244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idx="2" type="subTitle"/>
          </p:nvPr>
        </p:nvSpPr>
        <p:spPr>
          <a:xfrm>
            <a:off x="713244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3" type="subTitle"/>
          </p:nvPr>
        </p:nvSpPr>
        <p:spPr>
          <a:xfrm>
            <a:off x="6030456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3"/>
          <p:cNvSpPr txBox="1"/>
          <p:nvPr>
            <p:ph idx="4" type="subTitle"/>
          </p:nvPr>
        </p:nvSpPr>
        <p:spPr>
          <a:xfrm>
            <a:off x="6030456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3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7" type="subTitle"/>
          </p:nvPr>
        </p:nvSpPr>
        <p:spPr>
          <a:xfrm>
            <a:off x="713244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3"/>
          <p:cNvSpPr txBox="1"/>
          <p:nvPr>
            <p:ph idx="8" type="subTitle"/>
          </p:nvPr>
        </p:nvSpPr>
        <p:spPr>
          <a:xfrm>
            <a:off x="713244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9" type="subTitle"/>
          </p:nvPr>
        </p:nvSpPr>
        <p:spPr>
          <a:xfrm>
            <a:off x="3371850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3"/>
          <p:cNvSpPr txBox="1"/>
          <p:nvPr>
            <p:ph idx="13" type="subTitle"/>
          </p:nvPr>
        </p:nvSpPr>
        <p:spPr>
          <a:xfrm>
            <a:off x="3371850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95" name="Google Shape;295;p43"/>
          <p:cNvSpPr txBox="1"/>
          <p:nvPr>
            <p:ph idx="14" type="subTitle"/>
          </p:nvPr>
        </p:nvSpPr>
        <p:spPr>
          <a:xfrm>
            <a:off x="6030456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3"/>
          <p:cNvSpPr txBox="1"/>
          <p:nvPr>
            <p:ph idx="15" type="subTitle"/>
          </p:nvPr>
        </p:nvSpPr>
        <p:spPr>
          <a:xfrm>
            <a:off x="6030456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97" name="Google Shape;297;p43"/>
          <p:cNvSpPr/>
          <p:nvPr/>
        </p:nvSpPr>
        <p:spPr>
          <a:xfrm flipH="1" rot="10800000">
            <a:off x="25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43"/>
          <p:cNvGrpSpPr/>
          <p:nvPr/>
        </p:nvGrpSpPr>
        <p:grpSpPr>
          <a:xfrm flipH="1" rot="10800000">
            <a:off x="141925" y="267450"/>
            <a:ext cx="9001950" cy="4876050"/>
            <a:chOff x="141900" y="-26"/>
            <a:chExt cx="9001950" cy="4876050"/>
          </a:xfrm>
        </p:grpSpPr>
        <p:cxnSp>
          <p:nvCxnSpPr>
            <p:cNvPr id="299" name="Google Shape;299;p43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43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03" name="Google Shape;303;p44"/>
          <p:cNvSpPr txBox="1"/>
          <p:nvPr>
            <p:ph idx="1" type="subTitle"/>
          </p:nvPr>
        </p:nvSpPr>
        <p:spPr>
          <a:xfrm>
            <a:off x="2654700" y="2342156"/>
            <a:ext cx="38346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9pPr>
          </a:lstStyle>
          <a:p/>
        </p:txBody>
      </p:sp>
      <p:sp>
        <p:nvSpPr>
          <p:cNvPr id="304" name="Google Shape;304;p44"/>
          <p:cNvSpPr txBox="1"/>
          <p:nvPr>
            <p:ph idx="2" type="subTitle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grpSp>
        <p:nvGrpSpPr>
          <p:cNvPr id="305" name="Google Shape;305;p44"/>
          <p:cNvGrpSpPr/>
          <p:nvPr/>
        </p:nvGrpSpPr>
        <p:grpSpPr>
          <a:xfrm>
            <a:off x="713688" y="2579400"/>
            <a:ext cx="8430488" cy="2564100"/>
            <a:chOff x="713688" y="2579400"/>
            <a:chExt cx="8430488" cy="2564100"/>
          </a:xfrm>
        </p:grpSpPr>
        <p:cxnSp>
          <p:nvCxnSpPr>
            <p:cNvPr id="306" name="Google Shape;306;p44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44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8" name="Google Shape;308;p44"/>
          <p:cNvSpPr txBox="1"/>
          <p:nvPr/>
        </p:nvSpPr>
        <p:spPr>
          <a:xfrm>
            <a:off x="2654700" y="3304597"/>
            <a:ext cx="3834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45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5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45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5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46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317" name="Google Shape;317;p46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46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Транспајлирање Пајтон програмског кода на програмски језик Раст</a:t>
            </a:r>
            <a:endParaRPr sz="2600"/>
          </a:p>
        </p:txBody>
      </p:sp>
      <p:sp>
        <p:nvSpPr>
          <p:cNvPr id="324" name="Google Shape;324;p47"/>
          <p:cNvSpPr txBox="1"/>
          <p:nvPr>
            <p:ph idx="1" type="subTitle"/>
          </p:nvPr>
        </p:nvSpPr>
        <p:spPr>
          <a:xfrm>
            <a:off x="713225" y="3315975"/>
            <a:ext cx="50049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Универзитет у Новом Саду,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Факултет техничких наука у Новом Саду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Ердељи Марко SV49/2020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6"/>
          <p:cNvGrpSpPr/>
          <p:nvPr/>
        </p:nvGrpSpPr>
        <p:grpSpPr>
          <a:xfrm>
            <a:off x="0" y="2"/>
            <a:ext cx="9144000" cy="2919300"/>
            <a:chOff x="0" y="-48"/>
            <a:chExt cx="9144000" cy="2919300"/>
          </a:xfrm>
        </p:grpSpPr>
        <p:sp>
          <p:nvSpPr>
            <p:cNvPr id="408" name="Google Shape;408;p56"/>
            <p:cNvSpPr/>
            <p:nvPr/>
          </p:nvSpPr>
          <p:spPr>
            <a:xfrm>
              <a:off x="0" y="2001850"/>
              <a:ext cx="9144000" cy="75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56"/>
            <p:cNvCxnSpPr/>
            <p:nvPr/>
          </p:nvCxnSpPr>
          <p:spPr>
            <a:xfrm rot="10800000">
              <a:off x="8860200" y="-48"/>
              <a:ext cx="0" cy="291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0" name="Google Shape;410;p56"/>
          <p:cNvSpPr txBox="1"/>
          <p:nvPr>
            <p:ph type="title"/>
          </p:nvPr>
        </p:nvSpPr>
        <p:spPr>
          <a:xfrm>
            <a:off x="1200300" y="359800"/>
            <a:ext cx="67434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Предност транспајлирања Python-а у Rust</a:t>
            </a:r>
            <a:endParaRPr/>
          </a:p>
        </p:txBody>
      </p:sp>
      <p:sp>
        <p:nvSpPr>
          <p:cNvPr id="411" name="Google Shape;411;p56"/>
          <p:cNvSpPr txBox="1"/>
          <p:nvPr>
            <p:ph idx="4294967295" type="subTitle"/>
          </p:nvPr>
        </p:nvSpPr>
        <p:spPr>
          <a:xfrm>
            <a:off x="646700" y="3012550"/>
            <a:ext cx="24348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Побољшање перформанси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12" name="Google Shape;412;p56"/>
          <p:cNvSpPr txBox="1"/>
          <p:nvPr>
            <p:ph idx="4294967295" type="subTitle"/>
          </p:nvPr>
        </p:nvSpPr>
        <p:spPr>
          <a:xfrm>
            <a:off x="6030425" y="3012550"/>
            <a:ext cx="29364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Контрола над ресурсима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13" name="Google Shape;413;p56"/>
          <p:cNvSpPr txBox="1"/>
          <p:nvPr>
            <p:ph idx="4294967295" type="subTitle"/>
          </p:nvPr>
        </p:nvSpPr>
        <p:spPr>
          <a:xfrm>
            <a:off x="3148175" y="3012550"/>
            <a:ext cx="29364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Побољшање безбедности кода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414" name="Google Shape;4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75" y="2151001"/>
            <a:ext cx="484600" cy="4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075" y="2151000"/>
            <a:ext cx="484600" cy="4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325" y="2151000"/>
            <a:ext cx="484600" cy="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2143050" y="127702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Студија случаја</a:t>
            </a:r>
            <a:endParaRPr/>
          </a:p>
        </p:txBody>
      </p:sp>
      <p:sp>
        <p:nvSpPr>
          <p:cNvPr id="422" name="Google Shape;422;p57"/>
          <p:cNvSpPr txBox="1"/>
          <p:nvPr>
            <p:ph idx="1" type="subTitle"/>
          </p:nvPr>
        </p:nvSpPr>
        <p:spPr>
          <a:xfrm>
            <a:off x="1862200" y="3240100"/>
            <a:ext cx="5764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Коришћени транспајлер и методе из студије</a:t>
            </a:r>
            <a:endParaRPr sz="3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idx="1" type="body"/>
          </p:nvPr>
        </p:nvSpPr>
        <p:spPr>
          <a:xfrm>
            <a:off x="1668900" y="2057575"/>
            <a:ext cx="57729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PyRs је алат у оквиру py2many пројекта који конвертује Python код у Rust, користећи апстрактно синтаксно стабло (AST) и трансформације за прилагођавање Python конструкција у Rust, са циљем очувања функционалности и побољшања перформанси.</a:t>
            </a:r>
            <a:endParaRPr/>
          </a:p>
        </p:txBody>
      </p:sp>
      <p:sp>
        <p:nvSpPr>
          <p:cNvPr id="428" name="Google Shape;428;p58"/>
          <p:cNvSpPr txBox="1"/>
          <p:nvPr>
            <p:ph type="title"/>
          </p:nvPr>
        </p:nvSpPr>
        <p:spPr>
          <a:xfrm>
            <a:off x="853650" y="1404100"/>
            <a:ext cx="27159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59"/>
          <p:cNvGrpSpPr/>
          <p:nvPr/>
        </p:nvGrpSpPr>
        <p:grpSpPr>
          <a:xfrm>
            <a:off x="-231775" y="2571750"/>
            <a:ext cx="9641250" cy="755400"/>
            <a:chOff x="-231775" y="2571750"/>
            <a:chExt cx="9641250" cy="755400"/>
          </a:xfrm>
        </p:grpSpPr>
        <p:sp>
          <p:nvSpPr>
            <p:cNvPr id="434" name="Google Shape;434;p59"/>
            <p:cNvSpPr/>
            <p:nvPr/>
          </p:nvSpPr>
          <p:spPr>
            <a:xfrm>
              <a:off x="0" y="2571750"/>
              <a:ext cx="9144000" cy="75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5" name="Google Shape;435;p59"/>
            <p:cNvCxnSpPr>
              <a:stCxn id="436" idx="1"/>
            </p:cNvCxnSpPr>
            <p:nvPr/>
          </p:nvCxnSpPr>
          <p:spPr>
            <a:xfrm rot="10800000">
              <a:off x="-231775" y="2949450"/>
              <a:ext cx="164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59"/>
            <p:cNvCxnSpPr>
              <a:endCxn id="438" idx="3"/>
            </p:cNvCxnSpPr>
            <p:nvPr/>
          </p:nvCxnSpPr>
          <p:spPr>
            <a:xfrm rot="10800000">
              <a:off x="7584275" y="2949450"/>
              <a:ext cx="182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9" name="Google Shape;439;p5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iz studije</a:t>
            </a:r>
            <a:endParaRPr/>
          </a:p>
        </p:txBody>
      </p:sp>
      <p:sp>
        <p:nvSpPr>
          <p:cNvPr id="440" name="Google Shape;440;p59"/>
          <p:cNvSpPr txBox="1"/>
          <p:nvPr>
            <p:ph idx="4294967295" type="subTitle"/>
          </p:nvPr>
        </p:nvSpPr>
        <p:spPr>
          <a:xfrm>
            <a:off x="782675" y="3552300"/>
            <a:ext cx="22614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Линеарна регресија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41" name="Google Shape;441;p59"/>
          <p:cNvSpPr txBox="1"/>
          <p:nvPr>
            <p:ph idx="4294967295" type="subTitle"/>
          </p:nvPr>
        </p:nvSpPr>
        <p:spPr>
          <a:xfrm>
            <a:off x="5882675" y="343405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SVM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42" name="Google Shape;442;p59"/>
          <p:cNvSpPr txBox="1"/>
          <p:nvPr>
            <p:ph idx="4294967295" type="subTitle"/>
          </p:nvPr>
        </p:nvSpPr>
        <p:spPr>
          <a:xfrm>
            <a:off x="3371850" y="343405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KNN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43" name="Google Shape;443;p59"/>
          <p:cNvSpPr txBox="1"/>
          <p:nvPr>
            <p:ph idx="4294967295" type="subTitle"/>
          </p:nvPr>
        </p:nvSpPr>
        <p:spPr>
          <a:xfrm>
            <a:off x="2005588" y="194164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Логистичка регресија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44" name="Google Shape;444;p59"/>
          <p:cNvSpPr txBox="1"/>
          <p:nvPr>
            <p:ph idx="4294967295" type="subTitle"/>
          </p:nvPr>
        </p:nvSpPr>
        <p:spPr>
          <a:xfrm>
            <a:off x="4915225" y="1941650"/>
            <a:ext cx="17505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Наивни Бајес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36" name="Google Shape;436;p59"/>
          <p:cNvSpPr txBox="1"/>
          <p:nvPr>
            <p:ph idx="4294967295" type="subTitle"/>
          </p:nvPr>
        </p:nvSpPr>
        <p:spPr>
          <a:xfrm>
            <a:off x="1411925" y="2687850"/>
            <a:ext cx="1002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Golos Text"/>
                <a:ea typeface="Golos Text"/>
                <a:cs typeface="Golos Text"/>
                <a:sym typeface="Golos Text"/>
              </a:rPr>
              <a:t>01</a:t>
            </a:r>
            <a:endParaRPr sz="30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38" name="Google Shape;438;p59"/>
          <p:cNvSpPr txBox="1"/>
          <p:nvPr>
            <p:ph idx="4294967295" type="subTitle"/>
          </p:nvPr>
        </p:nvSpPr>
        <p:spPr>
          <a:xfrm>
            <a:off x="6581375" y="2687850"/>
            <a:ext cx="1002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Golos Text"/>
                <a:ea typeface="Golos Text"/>
                <a:cs typeface="Golos Text"/>
                <a:sym typeface="Golos Text"/>
              </a:rPr>
              <a:t>05</a:t>
            </a:r>
            <a:endParaRPr sz="30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45" name="Google Shape;445;p59"/>
          <p:cNvSpPr txBox="1"/>
          <p:nvPr>
            <p:ph idx="4294967295" type="subTitle"/>
          </p:nvPr>
        </p:nvSpPr>
        <p:spPr>
          <a:xfrm>
            <a:off x="2704288" y="2687850"/>
            <a:ext cx="1002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Golos Text"/>
                <a:ea typeface="Golos Text"/>
                <a:cs typeface="Golos Text"/>
                <a:sym typeface="Golos Text"/>
              </a:rPr>
              <a:t>02</a:t>
            </a:r>
            <a:endParaRPr sz="30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46" name="Google Shape;446;p59"/>
          <p:cNvSpPr txBox="1"/>
          <p:nvPr>
            <p:ph idx="4294967295" type="subTitle"/>
          </p:nvPr>
        </p:nvSpPr>
        <p:spPr>
          <a:xfrm>
            <a:off x="5289013" y="2687850"/>
            <a:ext cx="1002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Golos Text"/>
                <a:ea typeface="Golos Text"/>
                <a:cs typeface="Golos Text"/>
                <a:sym typeface="Golos Text"/>
              </a:rPr>
              <a:t>04</a:t>
            </a:r>
            <a:endParaRPr sz="30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47" name="Google Shape;447;p59"/>
          <p:cNvSpPr txBox="1"/>
          <p:nvPr>
            <p:ph idx="4294967295" type="subTitle"/>
          </p:nvPr>
        </p:nvSpPr>
        <p:spPr>
          <a:xfrm>
            <a:off x="3996650" y="2687850"/>
            <a:ext cx="1002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Golos Text"/>
                <a:ea typeface="Golos Text"/>
                <a:cs typeface="Golos Text"/>
                <a:sym typeface="Golos Text"/>
              </a:rPr>
              <a:t>03</a:t>
            </a:r>
            <a:endParaRPr sz="3000"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>
            <p:ph type="title"/>
          </p:nvPr>
        </p:nvSpPr>
        <p:spPr>
          <a:xfrm>
            <a:off x="2437375" y="131397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Резултати студије</a:t>
            </a:r>
            <a:endParaRPr/>
          </a:p>
        </p:txBody>
      </p:sp>
      <p:sp>
        <p:nvSpPr>
          <p:cNvPr id="453" name="Google Shape;453;p60"/>
          <p:cNvSpPr txBox="1"/>
          <p:nvPr>
            <p:ph idx="1" type="subTitle"/>
          </p:nvPr>
        </p:nvSpPr>
        <p:spPr>
          <a:xfrm>
            <a:off x="1847425" y="3129250"/>
            <a:ext cx="6037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Резултати перформансе транспајлера и циљног Rust кода у односу на изворни Python kod</a:t>
            </a:r>
            <a:endParaRPr sz="30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61"/>
          <p:cNvGrpSpPr/>
          <p:nvPr/>
        </p:nvGrpSpPr>
        <p:grpSpPr>
          <a:xfrm>
            <a:off x="-231775" y="2571750"/>
            <a:ext cx="9641250" cy="755400"/>
            <a:chOff x="-231775" y="2571750"/>
            <a:chExt cx="9641250" cy="755400"/>
          </a:xfrm>
        </p:grpSpPr>
        <p:sp>
          <p:nvSpPr>
            <p:cNvPr id="459" name="Google Shape;459;p61"/>
            <p:cNvSpPr/>
            <p:nvPr/>
          </p:nvSpPr>
          <p:spPr>
            <a:xfrm>
              <a:off x="0" y="2571750"/>
              <a:ext cx="9144000" cy="75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0" name="Google Shape;460;p61"/>
            <p:cNvCxnSpPr>
              <a:stCxn id="461" idx="1"/>
            </p:cNvCxnSpPr>
            <p:nvPr/>
          </p:nvCxnSpPr>
          <p:spPr>
            <a:xfrm rot="10800000">
              <a:off x="-231775" y="2949450"/>
              <a:ext cx="164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61"/>
            <p:cNvCxnSpPr>
              <a:endCxn id="463" idx="3"/>
            </p:cNvCxnSpPr>
            <p:nvPr/>
          </p:nvCxnSpPr>
          <p:spPr>
            <a:xfrm rot="10800000">
              <a:off x="7584275" y="2949450"/>
              <a:ext cx="182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4" name="Google Shape;464;p6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Изазови транспајлирања</a:t>
            </a:r>
            <a:endParaRPr/>
          </a:p>
        </p:txBody>
      </p:sp>
      <p:sp>
        <p:nvSpPr>
          <p:cNvPr id="465" name="Google Shape;465;p61"/>
          <p:cNvSpPr txBox="1"/>
          <p:nvPr>
            <p:ph idx="4294967295" type="subTitle"/>
          </p:nvPr>
        </p:nvSpPr>
        <p:spPr>
          <a:xfrm>
            <a:off x="782675" y="3552300"/>
            <a:ext cx="22614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Управљање типовима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66" name="Google Shape;466;p61"/>
          <p:cNvSpPr txBox="1"/>
          <p:nvPr>
            <p:ph idx="4294967295" type="subTitle"/>
          </p:nvPr>
        </p:nvSpPr>
        <p:spPr>
          <a:xfrm>
            <a:off x="5882675" y="35523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Форматирање кода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67" name="Google Shape;467;p61"/>
          <p:cNvSpPr txBox="1"/>
          <p:nvPr>
            <p:ph idx="4294967295" type="subTitle"/>
          </p:nvPr>
        </p:nvSpPr>
        <p:spPr>
          <a:xfrm>
            <a:off x="3371825" y="35523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Рад са фајловима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68" name="Google Shape;468;p61"/>
          <p:cNvSpPr txBox="1"/>
          <p:nvPr>
            <p:ph idx="4294967295" type="subTitle"/>
          </p:nvPr>
        </p:nvSpPr>
        <p:spPr>
          <a:xfrm>
            <a:off x="2005588" y="194164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Мапирање библиотека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69" name="Google Shape;469;p61"/>
          <p:cNvSpPr txBox="1"/>
          <p:nvPr>
            <p:ph idx="4294967295" type="subTitle"/>
          </p:nvPr>
        </p:nvSpPr>
        <p:spPr>
          <a:xfrm>
            <a:off x="4573075" y="1941650"/>
            <a:ext cx="24348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Прилагођавање синтаксе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61" name="Google Shape;461;p61"/>
          <p:cNvSpPr txBox="1"/>
          <p:nvPr>
            <p:ph idx="4294967295" type="subTitle"/>
          </p:nvPr>
        </p:nvSpPr>
        <p:spPr>
          <a:xfrm>
            <a:off x="1411925" y="2687850"/>
            <a:ext cx="1002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Golos Text"/>
                <a:ea typeface="Golos Text"/>
                <a:cs typeface="Golos Text"/>
                <a:sym typeface="Golos Text"/>
              </a:rPr>
              <a:t>01</a:t>
            </a:r>
            <a:endParaRPr sz="30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63" name="Google Shape;463;p61"/>
          <p:cNvSpPr txBox="1"/>
          <p:nvPr>
            <p:ph idx="4294967295" type="subTitle"/>
          </p:nvPr>
        </p:nvSpPr>
        <p:spPr>
          <a:xfrm>
            <a:off x="6581375" y="2687850"/>
            <a:ext cx="1002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Golos Text"/>
                <a:ea typeface="Golos Text"/>
                <a:cs typeface="Golos Text"/>
                <a:sym typeface="Golos Text"/>
              </a:rPr>
              <a:t>05</a:t>
            </a:r>
            <a:endParaRPr sz="30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70" name="Google Shape;470;p61"/>
          <p:cNvSpPr txBox="1"/>
          <p:nvPr>
            <p:ph idx="4294967295" type="subTitle"/>
          </p:nvPr>
        </p:nvSpPr>
        <p:spPr>
          <a:xfrm>
            <a:off x="2704288" y="2687850"/>
            <a:ext cx="1002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Golos Text"/>
                <a:ea typeface="Golos Text"/>
                <a:cs typeface="Golos Text"/>
                <a:sym typeface="Golos Text"/>
              </a:rPr>
              <a:t>02</a:t>
            </a:r>
            <a:endParaRPr sz="30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71" name="Google Shape;471;p61"/>
          <p:cNvSpPr txBox="1"/>
          <p:nvPr>
            <p:ph idx="4294967295" type="subTitle"/>
          </p:nvPr>
        </p:nvSpPr>
        <p:spPr>
          <a:xfrm>
            <a:off x="5289013" y="2687850"/>
            <a:ext cx="1002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Golos Text"/>
                <a:ea typeface="Golos Text"/>
                <a:cs typeface="Golos Text"/>
                <a:sym typeface="Golos Text"/>
              </a:rPr>
              <a:t>04</a:t>
            </a:r>
            <a:endParaRPr sz="30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72" name="Google Shape;472;p61"/>
          <p:cNvSpPr txBox="1"/>
          <p:nvPr>
            <p:ph idx="4294967295" type="subTitle"/>
          </p:nvPr>
        </p:nvSpPr>
        <p:spPr>
          <a:xfrm>
            <a:off x="3996650" y="2687850"/>
            <a:ext cx="10029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Golos Text"/>
                <a:ea typeface="Golos Text"/>
                <a:cs typeface="Golos Text"/>
                <a:sym typeface="Golos Text"/>
              </a:rPr>
              <a:t>03</a:t>
            </a:r>
            <a:endParaRPr sz="3000"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2"/>
          <p:cNvSpPr txBox="1"/>
          <p:nvPr>
            <p:ph type="title"/>
          </p:nvPr>
        </p:nvSpPr>
        <p:spPr>
          <a:xfrm>
            <a:off x="750200" y="411550"/>
            <a:ext cx="79761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Време извршавања</a:t>
            </a:r>
            <a:endParaRPr/>
          </a:p>
        </p:txBody>
      </p:sp>
      <p:graphicFrame>
        <p:nvGraphicFramePr>
          <p:cNvPr id="478" name="Google Shape;478;p62"/>
          <p:cNvGraphicFramePr/>
          <p:nvPr/>
        </p:nvGraphicFramePr>
        <p:xfrm>
          <a:off x="720625" y="11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{B8B6BBDE-763E-43BB-ABBC-09BA5A677A79}</a:tableStyleId>
              </a:tblPr>
              <a:tblGrid>
                <a:gridCol w="2629175"/>
                <a:gridCol w="2629175"/>
                <a:gridCol w="2629175"/>
              </a:tblGrid>
              <a:tr h="54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Метода</a:t>
                      </a:r>
                      <a:endParaRPr sz="22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Python</a:t>
                      </a:r>
                      <a:endParaRPr sz="22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    Rust</a:t>
                      </a:r>
                      <a:endParaRPr sz="22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 SemiBold"/>
                          <a:ea typeface="Commissioner SemiBold"/>
                          <a:cs typeface="Commissioner SemiBold"/>
                          <a:sym typeface="Commissioner SemiBold"/>
                        </a:rPr>
                        <a:t>Линеарна регресија</a:t>
                      </a:r>
                      <a:endParaRPr>
                        <a:solidFill>
                          <a:schemeClr val="dk1"/>
                        </a:solidFill>
                        <a:latin typeface="Commissioner SemiBold"/>
                        <a:ea typeface="Commissioner SemiBold"/>
                        <a:cs typeface="Commissioner SemiBold"/>
                        <a:sym typeface="Commissioner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32.7982s</a:t>
                      </a:r>
                      <a:endParaRPr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0.1833s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 SemiBold"/>
                          <a:ea typeface="Commissioner SemiBold"/>
                          <a:cs typeface="Commissioner SemiBold"/>
                          <a:sym typeface="Commissioner SemiBold"/>
                        </a:rPr>
                        <a:t>Логистичка регресија</a:t>
                      </a:r>
                      <a:endParaRPr>
                        <a:solidFill>
                          <a:schemeClr val="dk1"/>
                        </a:solidFill>
                        <a:latin typeface="Commissioner SemiBold"/>
                        <a:ea typeface="Commissioner SemiBold"/>
                        <a:cs typeface="Commissioner SemiBold"/>
                        <a:sym typeface="Commissioner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3.5071s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0.3460s</a:t>
                      </a:r>
                      <a:endParaRPr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 SemiBold"/>
                          <a:ea typeface="Commissioner SemiBold"/>
                          <a:cs typeface="Commissioner SemiBold"/>
                          <a:sym typeface="Commissioner SemiBold"/>
                        </a:rPr>
                        <a:t>KNN</a:t>
                      </a:r>
                      <a:endParaRPr>
                        <a:solidFill>
                          <a:schemeClr val="dk1"/>
                        </a:solidFill>
                        <a:latin typeface="Commissioner SemiBold"/>
                        <a:ea typeface="Commissioner SemiBold"/>
                        <a:cs typeface="Commissioner SemiBold"/>
                        <a:sym typeface="Commissioner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0.3631s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0.02627s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 SemiBold"/>
                          <a:ea typeface="Commissioner SemiBold"/>
                          <a:cs typeface="Commissioner SemiBold"/>
                          <a:sym typeface="Commissioner SemiBold"/>
                        </a:rPr>
                        <a:t>Наивни Бајес</a:t>
                      </a:r>
                      <a:endParaRPr>
                        <a:solidFill>
                          <a:schemeClr val="dk1"/>
                        </a:solidFill>
                        <a:latin typeface="Commissioner SemiBold"/>
                        <a:ea typeface="Commissioner SemiBold"/>
                        <a:cs typeface="Commissioner SemiBold"/>
                        <a:sym typeface="Commissioner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0.4084s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0.00717s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 SemiBold"/>
                          <a:ea typeface="Commissioner SemiBold"/>
                          <a:cs typeface="Commissioner SemiBold"/>
                          <a:sym typeface="Commissioner SemiBold"/>
                        </a:rPr>
                        <a:t>SVM</a:t>
                      </a:r>
                      <a:endParaRPr>
                        <a:solidFill>
                          <a:schemeClr val="dk1"/>
                        </a:solidFill>
                        <a:latin typeface="Commissioner SemiBold"/>
                        <a:ea typeface="Commissioner SemiBold"/>
                        <a:cs typeface="Commissioner SemiBold"/>
                        <a:sym typeface="Commissioner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33.8809s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1.1165s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3"/>
          <p:cNvSpPr txBox="1"/>
          <p:nvPr>
            <p:ph type="title"/>
          </p:nvPr>
        </p:nvSpPr>
        <p:spPr>
          <a:xfrm>
            <a:off x="750200" y="411550"/>
            <a:ext cx="79761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Употреба меморије</a:t>
            </a:r>
            <a:endParaRPr/>
          </a:p>
        </p:txBody>
      </p:sp>
      <p:graphicFrame>
        <p:nvGraphicFramePr>
          <p:cNvPr id="484" name="Google Shape;484;p63"/>
          <p:cNvGraphicFramePr/>
          <p:nvPr/>
        </p:nvGraphicFramePr>
        <p:xfrm>
          <a:off x="720625" y="11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{B8B6BBDE-763E-43BB-ABBC-09BA5A677A79}</a:tableStyleId>
              </a:tblPr>
              <a:tblGrid>
                <a:gridCol w="2629175"/>
                <a:gridCol w="2629175"/>
                <a:gridCol w="2629175"/>
              </a:tblGrid>
              <a:tr h="54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Метода</a:t>
                      </a:r>
                      <a:endParaRPr sz="22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Python</a:t>
                      </a:r>
                      <a:endParaRPr sz="22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    Rust</a:t>
                      </a:r>
                      <a:endParaRPr sz="22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 SemiBold"/>
                          <a:ea typeface="Commissioner SemiBold"/>
                          <a:cs typeface="Commissioner SemiBold"/>
                          <a:sym typeface="Commissioner SemiBold"/>
                        </a:rPr>
                        <a:t>Линеарна регресија</a:t>
                      </a:r>
                      <a:endParaRPr>
                        <a:solidFill>
                          <a:schemeClr val="dk1"/>
                        </a:solidFill>
                        <a:latin typeface="Commissioner SemiBold"/>
                        <a:ea typeface="Commissioner SemiBold"/>
                        <a:cs typeface="Commissioner SemiBold"/>
                        <a:sym typeface="Commissioner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3.03 MB </a:t>
                      </a:r>
                      <a:endParaRPr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1.27 MB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 SemiBold"/>
                          <a:ea typeface="Commissioner SemiBold"/>
                          <a:cs typeface="Commissioner SemiBold"/>
                          <a:sym typeface="Commissioner SemiBold"/>
                        </a:rPr>
                        <a:t>Логистичка регресија</a:t>
                      </a:r>
                      <a:endParaRPr>
                        <a:solidFill>
                          <a:schemeClr val="dk1"/>
                        </a:solidFill>
                        <a:latin typeface="Commissioner SemiBold"/>
                        <a:ea typeface="Commissioner SemiBold"/>
                        <a:cs typeface="Commissioner SemiBold"/>
                        <a:sym typeface="Commissioner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3.73 MB 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0.71 MB</a:t>
                      </a:r>
                      <a:endParaRPr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 SemiBold"/>
                          <a:ea typeface="Commissioner SemiBold"/>
                          <a:cs typeface="Commissioner SemiBold"/>
                          <a:sym typeface="Commissioner SemiBold"/>
                        </a:rPr>
                        <a:t>KNN</a:t>
                      </a:r>
                      <a:endParaRPr>
                        <a:solidFill>
                          <a:schemeClr val="dk1"/>
                        </a:solidFill>
                        <a:latin typeface="Commissioner SemiBold"/>
                        <a:ea typeface="Commissioner SemiBold"/>
                        <a:cs typeface="Commissioner SemiBold"/>
                        <a:sym typeface="Commissioner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3.66 MB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1.34 MB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 SemiBold"/>
                          <a:ea typeface="Commissioner SemiBold"/>
                          <a:cs typeface="Commissioner SemiBold"/>
                          <a:sym typeface="Commissioner SemiBold"/>
                        </a:rPr>
                        <a:t>Наивни Бајес</a:t>
                      </a:r>
                      <a:endParaRPr>
                        <a:solidFill>
                          <a:schemeClr val="dk1"/>
                        </a:solidFill>
                        <a:latin typeface="Commissioner SemiBold"/>
                        <a:ea typeface="Commissioner SemiBold"/>
                        <a:cs typeface="Commissioner SemiBold"/>
                        <a:sym typeface="Commissioner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3.01 MB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0.64 MB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 SemiBold"/>
                          <a:ea typeface="Commissioner SemiBold"/>
                          <a:cs typeface="Commissioner SemiBold"/>
                          <a:sym typeface="Commissioner SemiBold"/>
                        </a:rPr>
                        <a:t>SVM</a:t>
                      </a:r>
                      <a:endParaRPr>
                        <a:solidFill>
                          <a:schemeClr val="dk1"/>
                        </a:solidFill>
                        <a:latin typeface="Commissioner SemiBold"/>
                        <a:ea typeface="Commissioner SemiBold"/>
                        <a:cs typeface="Commissioner SemiBold"/>
                        <a:sym typeface="Commissioner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2.44 MB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0.74 MB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/>
          <p:nvPr>
            <p:ph type="title"/>
          </p:nvPr>
        </p:nvSpPr>
        <p:spPr>
          <a:xfrm>
            <a:off x="1115400" y="0"/>
            <a:ext cx="69132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Време по итерацији за итеративне методе</a:t>
            </a:r>
            <a:endParaRPr/>
          </a:p>
        </p:txBody>
      </p:sp>
      <p:pic>
        <p:nvPicPr>
          <p:cNvPr id="490" name="Google Shape;49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339" y="1422113"/>
            <a:ext cx="2814373" cy="303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700" y="1424625"/>
            <a:ext cx="2814350" cy="302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50" y="1422125"/>
            <a:ext cx="3023899" cy="30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/>
          <p:nvPr/>
        </p:nvSpPr>
        <p:spPr>
          <a:xfrm>
            <a:off x="2559938" y="1250400"/>
            <a:ext cx="2332500" cy="105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До</a:t>
            </a:r>
            <a:endParaRPr sz="3000"/>
          </a:p>
        </p:txBody>
      </p:sp>
      <p:sp>
        <p:nvSpPr>
          <p:cNvPr id="498" name="Google Shape;498;p65"/>
          <p:cNvSpPr/>
          <p:nvPr/>
        </p:nvSpPr>
        <p:spPr>
          <a:xfrm>
            <a:off x="2559938" y="2915400"/>
            <a:ext cx="2332500" cy="105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До</a:t>
            </a:r>
            <a:endParaRPr/>
          </a:p>
        </p:txBody>
      </p:sp>
      <p:sp>
        <p:nvSpPr>
          <p:cNvPr id="499" name="Google Shape;499;p65"/>
          <p:cNvSpPr txBox="1"/>
          <p:nvPr>
            <p:ph idx="4294967295" type="title"/>
          </p:nvPr>
        </p:nvSpPr>
        <p:spPr>
          <a:xfrm>
            <a:off x="3273163" y="1379700"/>
            <a:ext cx="16047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179x</a:t>
            </a:r>
            <a:endParaRPr sz="4000"/>
          </a:p>
        </p:txBody>
      </p:sp>
      <p:sp>
        <p:nvSpPr>
          <p:cNvPr id="500" name="Google Shape;500;p65"/>
          <p:cNvSpPr txBox="1"/>
          <p:nvPr>
            <p:ph idx="4294967295" type="subTitle"/>
          </p:nvPr>
        </p:nvSpPr>
        <p:spPr>
          <a:xfrm>
            <a:off x="5156063" y="1518300"/>
            <a:ext cx="2861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Убрзање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501" name="Google Shape;501;p65"/>
          <p:cNvSpPr txBox="1"/>
          <p:nvPr>
            <p:ph idx="4294967295" type="title"/>
          </p:nvPr>
        </p:nvSpPr>
        <p:spPr>
          <a:xfrm>
            <a:off x="3273163" y="3044696"/>
            <a:ext cx="16047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81%</a:t>
            </a:r>
            <a:endParaRPr sz="4000"/>
          </a:p>
        </p:txBody>
      </p:sp>
      <p:sp>
        <p:nvSpPr>
          <p:cNvPr id="502" name="Google Shape;502;p65"/>
          <p:cNvSpPr txBox="1"/>
          <p:nvPr>
            <p:ph idx="4294967295" type="subTitle"/>
          </p:nvPr>
        </p:nvSpPr>
        <p:spPr>
          <a:xfrm>
            <a:off x="5156063" y="2834124"/>
            <a:ext cx="2861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Golos Text"/>
                <a:ea typeface="Golos Text"/>
                <a:cs typeface="Golos Text"/>
                <a:sym typeface="Golos Text"/>
              </a:rPr>
              <a:t>Смањење меморијске употребе</a:t>
            </a:r>
            <a:endParaRPr sz="2200"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503" name="Google Shape;503;p65"/>
          <p:cNvCxnSpPr/>
          <p:nvPr/>
        </p:nvCxnSpPr>
        <p:spPr>
          <a:xfrm rot="10800000">
            <a:off x="8860200" y="100"/>
            <a:ext cx="0" cy="26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2143050" y="127702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Увод</a:t>
            </a:r>
            <a:endParaRPr/>
          </a:p>
        </p:txBody>
      </p:sp>
      <p:sp>
        <p:nvSpPr>
          <p:cNvPr id="330" name="Google Shape;330;p48"/>
          <p:cNvSpPr txBox="1"/>
          <p:nvPr>
            <p:ph idx="1" type="subTitle"/>
          </p:nvPr>
        </p:nvSpPr>
        <p:spPr>
          <a:xfrm>
            <a:off x="1862200" y="3240100"/>
            <a:ext cx="5764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Шта је транспајлирање и шта је транспајлер?</a:t>
            </a:r>
            <a:endParaRPr sz="30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6"/>
          <p:cNvSpPr/>
          <p:nvPr/>
        </p:nvSpPr>
        <p:spPr>
          <a:xfrm>
            <a:off x="5182975" y="1546000"/>
            <a:ext cx="852900" cy="359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66"/>
          <p:cNvGrpSpPr/>
          <p:nvPr/>
        </p:nvGrpSpPr>
        <p:grpSpPr>
          <a:xfrm>
            <a:off x="-50" y="1546000"/>
            <a:ext cx="3955200" cy="3597600"/>
            <a:chOff x="-50" y="1546000"/>
            <a:chExt cx="3955200" cy="3597600"/>
          </a:xfrm>
        </p:grpSpPr>
        <p:sp>
          <p:nvSpPr>
            <p:cNvPr id="510" name="Google Shape;510;p66"/>
            <p:cNvSpPr/>
            <p:nvPr/>
          </p:nvSpPr>
          <p:spPr>
            <a:xfrm>
              <a:off x="948150" y="1546000"/>
              <a:ext cx="852900" cy="359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1" name="Google Shape;511;p66"/>
            <p:cNvCxnSpPr/>
            <p:nvPr/>
          </p:nvCxnSpPr>
          <p:spPr>
            <a:xfrm rot="10800000">
              <a:off x="-50" y="4876025"/>
              <a:ext cx="395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2" name="Google Shape;512;p6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Закључак</a:t>
            </a:r>
            <a:endParaRPr/>
          </a:p>
        </p:txBody>
      </p:sp>
      <p:sp>
        <p:nvSpPr>
          <p:cNvPr id="513" name="Google Shape;513;p66"/>
          <p:cNvSpPr txBox="1"/>
          <p:nvPr>
            <p:ph idx="1" type="subTitle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Транспајлирање Python кода у Rust побољшало је временске перформансе и коришћење меморије</a:t>
            </a:r>
            <a:endParaRPr/>
          </a:p>
        </p:txBody>
      </p:sp>
      <p:sp>
        <p:nvSpPr>
          <p:cNvPr id="514" name="Google Shape;514;p66"/>
          <p:cNvSpPr txBox="1"/>
          <p:nvPr>
            <p:ph idx="2" type="subTitle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Перформансе</a:t>
            </a:r>
            <a:endParaRPr/>
          </a:p>
        </p:txBody>
      </p:sp>
      <p:sp>
        <p:nvSpPr>
          <p:cNvPr id="515" name="Google Shape;515;p66"/>
          <p:cNvSpPr txBox="1"/>
          <p:nvPr>
            <p:ph idx="3" type="subTitle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Потребна су додатна побољшања у управљању типовима и мапирању библиотека као што је numpy</a:t>
            </a:r>
            <a:endParaRPr sz="1200"/>
          </a:p>
        </p:txBody>
      </p:sp>
      <p:sp>
        <p:nvSpPr>
          <p:cNvPr id="516" name="Google Shape;516;p66"/>
          <p:cNvSpPr txBox="1"/>
          <p:nvPr>
            <p:ph idx="4" type="subTitle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Унапређења</a:t>
            </a:r>
            <a:endParaRPr/>
          </a:p>
        </p:txBody>
      </p:sp>
      <p:sp>
        <p:nvSpPr>
          <p:cNvPr id="517" name="Google Shape;517;p66"/>
          <p:cNvSpPr txBox="1"/>
          <p:nvPr>
            <p:ph idx="5" type="subTitle"/>
          </p:nvPr>
        </p:nvSpPr>
        <p:spPr>
          <a:xfrm>
            <a:off x="6112075" y="1820175"/>
            <a:ext cx="26748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Показује солидне резултате у конверзији кода, успешно прелази из Python-а у Rust и очувава основну функционалност.</a:t>
            </a:r>
            <a:endParaRPr/>
          </a:p>
        </p:txBody>
      </p:sp>
      <p:sp>
        <p:nvSpPr>
          <p:cNvPr id="518" name="Google Shape;518;p66"/>
          <p:cNvSpPr txBox="1"/>
          <p:nvPr>
            <p:ph idx="6" type="subTitle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Транспајлер</a:t>
            </a:r>
            <a:endParaRPr/>
          </a:p>
        </p:txBody>
      </p:sp>
      <p:sp>
        <p:nvSpPr>
          <p:cNvPr id="519" name="Google Shape;519;p66"/>
          <p:cNvSpPr txBox="1"/>
          <p:nvPr>
            <p:ph idx="7" type="subTitle"/>
          </p:nvPr>
        </p:nvSpPr>
        <p:spPr>
          <a:xfrm>
            <a:off x="6112075" y="3515600"/>
            <a:ext cx="26082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Будуће верзије транспајлера могу значајно побољшати подршку за сложене неуронске мреже и напредне технике машинског учења.</a:t>
            </a:r>
            <a:endParaRPr/>
          </a:p>
        </p:txBody>
      </p:sp>
      <p:sp>
        <p:nvSpPr>
          <p:cNvPr id="520" name="Google Shape;520;p66"/>
          <p:cNvSpPr txBox="1"/>
          <p:nvPr>
            <p:ph idx="8" type="subTitle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Будућност</a:t>
            </a:r>
            <a:endParaRPr/>
          </a:p>
        </p:txBody>
      </p:sp>
      <p:pic>
        <p:nvPicPr>
          <p:cNvPr id="521" name="Google Shape;52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463" y="1919938"/>
            <a:ext cx="755924" cy="7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025" y="3585550"/>
            <a:ext cx="755900" cy="7559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id="523" name="Google Shape;52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475" y="3585550"/>
            <a:ext cx="755900" cy="7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025" y="1890125"/>
            <a:ext cx="755900" cy="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"/>
          <p:cNvSpPr txBox="1"/>
          <p:nvPr>
            <p:ph type="title"/>
          </p:nvPr>
        </p:nvSpPr>
        <p:spPr>
          <a:xfrm>
            <a:off x="665075" y="884975"/>
            <a:ext cx="7242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Хвала на пажњи!</a:t>
            </a:r>
            <a:endParaRPr sz="5300"/>
          </a:p>
        </p:txBody>
      </p:sp>
      <p:sp>
        <p:nvSpPr>
          <p:cNvPr id="530" name="Google Shape;530;p67"/>
          <p:cNvSpPr txBox="1"/>
          <p:nvPr>
            <p:ph idx="1" type="subTitle"/>
          </p:nvPr>
        </p:nvSpPr>
        <p:spPr>
          <a:xfrm>
            <a:off x="391625" y="3103325"/>
            <a:ext cx="77892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Да ли имате питања?</a:t>
            </a:r>
            <a:endParaRPr b="0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Транспајлирање</a:t>
            </a:r>
            <a:endParaRPr/>
          </a:p>
        </p:txBody>
      </p:sp>
      <p:sp>
        <p:nvSpPr>
          <p:cNvPr id="336" name="Google Shape;336;p49"/>
          <p:cNvSpPr txBox="1"/>
          <p:nvPr>
            <p:ph idx="3" type="subTitle"/>
          </p:nvPr>
        </p:nvSpPr>
        <p:spPr>
          <a:xfrm>
            <a:off x="4850900" y="3537775"/>
            <a:ext cx="38835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Унапређење перформанси апликација транспилацијом делова кода у језик који има бољи компајлер или је боље оптимизован за циљну платформу</a:t>
            </a:r>
            <a:endParaRPr/>
          </a:p>
        </p:txBody>
      </p:sp>
      <p:sp>
        <p:nvSpPr>
          <p:cNvPr id="337" name="Google Shape;337;p49"/>
          <p:cNvSpPr txBox="1"/>
          <p:nvPr>
            <p:ph idx="4" type="subTitle"/>
          </p:nvPr>
        </p:nvSpPr>
        <p:spPr>
          <a:xfrm>
            <a:off x="4850900" y="3062975"/>
            <a:ext cx="38835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Побољшање перформанси</a:t>
            </a:r>
            <a:endParaRPr/>
          </a:p>
        </p:txBody>
      </p:sp>
      <p:sp>
        <p:nvSpPr>
          <p:cNvPr id="338" name="Google Shape;338;p49"/>
          <p:cNvSpPr txBox="1"/>
          <p:nvPr>
            <p:ph idx="1" type="subTitle"/>
          </p:nvPr>
        </p:nvSpPr>
        <p:spPr>
          <a:xfrm>
            <a:off x="638704" y="3537775"/>
            <a:ext cx="38835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Транспилација кода у језик који је погоднији за разумевање или вештине тима</a:t>
            </a:r>
            <a:endParaRPr/>
          </a:p>
        </p:txBody>
      </p:sp>
      <p:sp>
        <p:nvSpPr>
          <p:cNvPr id="339" name="Google Shape;339;p49"/>
          <p:cNvSpPr txBox="1"/>
          <p:nvPr>
            <p:ph idx="2" type="subTitle"/>
          </p:nvPr>
        </p:nvSpPr>
        <p:spPr>
          <a:xfrm>
            <a:off x="638700" y="3062975"/>
            <a:ext cx="38835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Преусмеравање вештина програмирања</a:t>
            </a:r>
            <a:endParaRPr/>
          </a:p>
        </p:txBody>
      </p:sp>
      <p:sp>
        <p:nvSpPr>
          <p:cNvPr id="340" name="Google Shape;340;p49"/>
          <p:cNvSpPr txBox="1"/>
          <p:nvPr>
            <p:ph idx="7" type="subTitle"/>
          </p:nvPr>
        </p:nvSpPr>
        <p:spPr>
          <a:xfrm>
            <a:off x="638704" y="1872175"/>
            <a:ext cx="38835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Омогућава пренос legacy кода на модерније програмске језике</a:t>
            </a:r>
            <a:endParaRPr/>
          </a:p>
        </p:txBody>
      </p:sp>
      <p:sp>
        <p:nvSpPr>
          <p:cNvPr id="341" name="Google Shape;341;p49"/>
          <p:cNvSpPr txBox="1"/>
          <p:nvPr>
            <p:ph idx="8" type="subTitle"/>
          </p:nvPr>
        </p:nvSpPr>
        <p:spPr>
          <a:xfrm>
            <a:off x="638704" y="1397375"/>
            <a:ext cx="38835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Миграција </a:t>
            </a:r>
            <a:endParaRPr/>
          </a:p>
        </p:txBody>
      </p:sp>
      <p:sp>
        <p:nvSpPr>
          <p:cNvPr id="342" name="Google Shape;342;p49"/>
          <p:cNvSpPr txBox="1"/>
          <p:nvPr>
            <p:ph idx="14" type="subTitle"/>
          </p:nvPr>
        </p:nvSpPr>
        <p:spPr>
          <a:xfrm>
            <a:off x="4850896" y="1872175"/>
            <a:ext cx="38835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Генерисање кода који је компатибилан са старијим верзијама програмских језика</a:t>
            </a:r>
            <a:endParaRPr/>
          </a:p>
        </p:txBody>
      </p:sp>
      <p:sp>
        <p:nvSpPr>
          <p:cNvPr id="343" name="Google Shape;343;p49"/>
          <p:cNvSpPr txBox="1"/>
          <p:nvPr>
            <p:ph idx="15" type="subTitle"/>
          </p:nvPr>
        </p:nvSpPr>
        <p:spPr>
          <a:xfrm>
            <a:off x="4850900" y="1397375"/>
            <a:ext cx="38835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Компатибилност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Транспајлер</a:t>
            </a:r>
            <a:endParaRPr/>
          </a:p>
        </p:txBody>
      </p:sp>
      <p:sp>
        <p:nvSpPr>
          <p:cNvPr id="349" name="Google Shape;349;p50"/>
          <p:cNvSpPr txBox="1"/>
          <p:nvPr>
            <p:ph idx="1" type="subTitle"/>
          </p:nvPr>
        </p:nvSpPr>
        <p:spPr>
          <a:xfrm>
            <a:off x="1182850" y="3173450"/>
            <a:ext cx="3200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Фронтенд преводи изворни језик у међурепрезентаци-ју.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0"/>
          <p:cNvSpPr txBox="1"/>
          <p:nvPr>
            <p:ph idx="2" type="subTitle"/>
          </p:nvPr>
        </p:nvSpPr>
        <p:spPr>
          <a:xfrm>
            <a:off x="4846175" y="3173450"/>
            <a:ext cx="31149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Бекенд ради са интерном репрезентацијом да би произвео код на излазном језику</a:t>
            </a:r>
            <a:endParaRPr/>
          </a:p>
        </p:txBody>
      </p:sp>
      <p:sp>
        <p:nvSpPr>
          <p:cNvPr id="351" name="Google Shape;351;p50"/>
          <p:cNvSpPr txBox="1"/>
          <p:nvPr>
            <p:ph idx="4294967295" type="subTitle"/>
          </p:nvPr>
        </p:nvSpPr>
        <p:spPr>
          <a:xfrm>
            <a:off x="1623700" y="2634650"/>
            <a:ext cx="2318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Фронтенд</a:t>
            </a:r>
            <a:endParaRPr sz="2200"/>
          </a:p>
        </p:txBody>
      </p:sp>
      <p:sp>
        <p:nvSpPr>
          <p:cNvPr id="352" name="Google Shape;352;p50"/>
          <p:cNvSpPr txBox="1"/>
          <p:nvPr>
            <p:ph idx="4294967295" type="subTitle"/>
          </p:nvPr>
        </p:nvSpPr>
        <p:spPr>
          <a:xfrm>
            <a:off x="5244275" y="2634650"/>
            <a:ext cx="2318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Бекенд</a:t>
            </a:r>
            <a:endParaRPr sz="2200"/>
          </a:p>
        </p:txBody>
      </p:sp>
      <p:sp>
        <p:nvSpPr>
          <p:cNvPr id="353" name="Google Shape;353;p50"/>
          <p:cNvSpPr txBox="1"/>
          <p:nvPr/>
        </p:nvSpPr>
        <p:spPr>
          <a:xfrm>
            <a:off x="1404113" y="1470625"/>
            <a:ext cx="6296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Транспајлер је алат који преводи код написан у једном програмском језику у код написан у другом програмском језику истог нивоа апстракције, ради постизања бољих перформанси или компатибилности.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/>
          <p:nvPr/>
        </p:nvSpPr>
        <p:spPr>
          <a:xfrm>
            <a:off x="5045480" y="1451000"/>
            <a:ext cx="852900" cy="36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51"/>
          <p:cNvGrpSpPr/>
          <p:nvPr/>
        </p:nvGrpSpPr>
        <p:grpSpPr>
          <a:xfrm>
            <a:off x="0" y="1451000"/>
            <a:ext cx="4108200" cy="3692400"/>
            <a:chOff x="0" y="1451000"/>
            <a:chExt cx="4108200" cy="3692400"/>
          </a:xfrm>
        </p:grpSpPr>
        <p:sp>
          <p:nvSpPr>
            <p:cNvPr id="360" name="Google Shape;360;p51"/>
            <p:cNvSpPr/>
            <p:nvPr/>
          </p:nvSpPr>
          <p:spPr>
            <a:xfrm>
              <a:off x="1005300" y="1451000"/>
              <a:ext cx="852900" cy="369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1" name="Google Shape;361;p51"/>
            <p:cNvCxnSpPr/>
            <p:nvPr/>
          </p:nvCxnSpPr>
          <p:spPr>
            <a:xfrm>
              <a:off x="0" y="4797575"/>
              <a:ext cx="4108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" name="Google Shape;362;p5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Фронтенд транспајлера</a:t>
            </a:r>
            <a:endParaRPr sz="3100"/>
          </a:p>
        </p:txBody>
      </p:sp>
      <p:sp>
        <p:nvSpPr>
          <p:cNvPr id="363" name="Google Shape;363;p51"/>
          <p:cNvSpPr txBox="1"/>
          <p:nvPr>
            <p:ph idx="2" type="subTitle"/>
          </p:nvPr>
        </p:nvSpPr>
        <p:spPr>
          <a:xfrm>
            <a:off x="1869900" y="16583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Лексичка анализа</a:t>
            </a:r>
            <a:endParaRPr/>
          </a:p>
        </p:txBody>
      </p:sp>
      <p:sp>
        <p:nvSpPr>
          <p:cNvPr id="364" name="Google Shape;364;p51"/>
          <p:cNvSpPr txBox="1"/>
          <p:nvPr>
            <p:ph idx="3" type="title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5" name="Google Shape;365;p51"/>
          <p:cNvSpPr txBox="1"/>
          <p:nvPr>
            <p:ph idx="5" type="subTitle"/>
          </p:nvPr>
        </p:nvSpPr>
        <p:spPr>
          <a:xfrm>
            <a:off x="1869900" y="33546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Семантичка провера</a:t>
            </a:r>
            <a:endParaRPr/>
          </a:p>
        </p:txBody>
      </p:sp>
      <p:sp>
        <p:nvSpPr>
          <p:cNvPr id="366" name="Google Shape;366;p51"/>
          <p:cNvSpPr txBox="1"/>
          <p:nvPr>
            <p:ph idx="6" type="title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7" name="Google Shape;367;p51"/>
          <p:cNvSpPr txBox="1"/>
          <p:nvPr>
            <p:ph idx="8" type="subTitle"/>
          </p:nvPr>
        </p:nvSpPr>
        <p:spPr>
          <a:xfrm>
            <a:off x="5969570" y="16583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Синтаксна анализа</a:t>
            </a:r>
            <a:endParaRPr/>
          </a:p>
        </p:txBody>
      </p:sp>
      <p:sp>
        <p:nvSpPr>
          <p:cNvPr id="368" name="Google Shape;368;p51"/>
          <p:cNvSpPr txBox="1"/>
          <p:nvPr>
            <p:ph idx="9" type="title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9" name="Google Shape;369;p51"/>
          <p:cNvSpPr txBox="1"/>
          <p:nvPr>
            <p:ph idx="14" type="subTitle"/>
          </p:nvPr>
        </p:nvSpPr>
        <p:spPr>
          <a:xfrm>
            <a:off x="5969570" y="33546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Генерисање кода</a:t>
            </a:r>
            <a:endParaRPr/>
          </a:p>
        </p:txBody>
      </p:sp>
      <p:sp>
        <p:nvSpPr>
          <p:cNvPr id="370" name="Google Shape;370;p51"/>
          <p:cNvSpPr txBox="1"/>
          <p:nvPr>
            <p:ph idx="15" type="title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фронтенда</a:t>
            </a:r>
            <a:endParaRPr/>
          </a:p>
        </p:txBody>
      </p:sp>
      <p:pic>
        <p:nvPicPr>
          <p:cNvPr id="376" name="Google Shape;3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375" y="1379875"/>
            <a:ext cx="40671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1691075" y="1348150"/>
            <a:ext cx="57618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Састоји се од низа оптимизационих техника које, користећи међурепрезентацију, оптимизују код за циљни језик. Неке од тих техника су: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ommissioner"/>
              <a:buChar char="■"/>
            </a:pPr>
            <a:r>
              <a:rPr lang="en"/>
              <a:t>Замена скаларних референци на низове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missioner"/>
              <a:buChar char="■"/>
            </a:pPr>
            <a:r>
              <a:rPr lang="en"/>
              <a:t>Интеграција процедура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missioner"/>
              <a:buChar char="■"/>
            </a:pPr>
            <a:r>
              <a:rPr lang="en"/>
              <a:t>Оптимизација репних позива, укључујући елиминацију репне рекурзије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Замена скаларних агрегата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Ретка константна пропагација услова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Интерпроцедурална пропагација константи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Специјализација и клонирање процедура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Елиминација мртвог кода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Бекенд транспајлера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type="title"/>
          </p:nvPr>
        </p:nvSpPr>
        <p:spPr>
          <a:xfrm>
            <a:off x="2143050" y="127702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Rust</a:t>
            </a:r>
            <a:endParaRPr/>
          </a:p>
        </p:txBody>
      </p:sp>
      <p:sp>
        <p:nvSpPr>
          <p:cNvPr id="388" name="Google Shape;388;p54"/>
          <p:cNvSpPr txBox="1"/>
          <p:nvPr>
            <p:ph idx="1" type="subTitle"/>
          </p:nvPr>
        </p:nvSpPr>
        <p:spPr>
          <a:xfrm>
            <a:off x="1862200" y="3240100"/>
            <a:ext cx="5764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Зашто транспајловати из Python-a у Rust?</a:t>
            </a:r>
            <a:endParaRPr sz="3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55"/>
          <p:cNvGrpSpPr/>
          <p:nvPr/>
        </p:nvGrpSpPr>
        <p:grpSpPr>
          <a:xfrm>
            <a:off x="-25" y="-25"/>
            <a:ext cx="9144000" cy="5143550"/>
            <a:chOff x="-25" y="-50"/>
            <a:chExt cx="9144000" cy="5143550"/>
          </a:xfrm>
        </p:grpSpPr>
        <p:sp>
          <p:nvSpPr>
            <p:cNvPr id="394" name="Google Shape;394;p55"/>
            <p:cNvSpPr/>
            <p:nvPr/>
          </p:nvSpPr>
          <p:spPr>
            <a:xfrm>
              <a:off x="-25" y="2019328"/>
              <a:ext cx="9144000" cy="9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55"/>
            <p:cNvGrpSpPr/>
            <p:nvPr/>
          </p:nvGrpSpPr>
          <p:grpSpPr>
            <a:xfrm>
              <a:off x="283800" y="-50"/>
              <a:ext cx="8718300" cy="5143550"/>
              <a:chOff x="283800" y="-50"/>
              <a:chExt cx="8718300" cy="5143550"/>
            </a:xfrm>
          </p:grpSpPr>
          <p:cxnSp>
            <p:nvCxnSpPr>
              <p:cNvPr id="396" name="Google Shape;396;p55"/>
              <p:cNvCxnSpPr/>
              <p:nvPr/>
            </p:nvCxnSpPr>
            <p:spPr>
              <a:xfrm rot="10800000">
                <a:off x="9002100" y="1642500"/>
                <a:ext cx="0" cy="350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55"/>
              <p:cNvCxnSpPr/>
              <p:nvPr/>
            </p:nvCxnSpPr>
            <p:spPr>
              <a:xfrm rot="10800000">
                <a:off x="283800" y="-50"/>
                <a:ext cx="0" cy="263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8" name="Google Shape;398;p5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и Rust</a:t>
            </a:r>
            <a:endParaRPr/>
          </a:p>
        </p:txBody>
      </p:sp>
      <p:sp>
        <p:nvSpPr>
          <p:cNvPr id="399" name="Google Shape;399;p55"/>
          <p:cNvSpPr txBox="1"/>
          <p:nvPr>
            <p:ph idx="2" type="subTitle"/>
          </p:nvPr>
        </p:nvSpPr>
        <p:spPr>
          <a:xfrm>
            <a:off x="1289700" y="318885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Предности</a:t>
            </a:r>
            <a:endParaRPr/>
          </a:p>
        </p:txBody>
      </p:sp>
      <p:sp>
        <p:nvSpPr>
          <p:cNvPr id="400" name="Google Shape;400;p55"/>
          <p:cNvSpPr txBox="1"/>
          <p:nvPr>
            <p:ph idx="4" type="subTitle"/>
          </p:nvPr>
        </p:nvSpPr>
        <p:spPr>
          <a:xfrm>
            <a:off x="5130638" y="318885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Мане</a:t>
            </a:r>
            <a:endParaRPr/>
          </a:p>
        </p:txBody>
      </p:sp>
      <p:pic>
        <p:nvPicPr>
          <p:cNvPr id="401" name="Google Shape;4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036" y="2072350"/>
            <a:ext cx="861524" cy="8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088" y="2072361"/>
            <a:ext cx="861524" cy="8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