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8" r:id="rId10"/>
    <p:sldId id="269" r:id="rId11"/>
    <p:sldId id="267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17.1.2022.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mb52624@fer.hr" TargetMode="External"/><Relationship Id="rId3" Type="http://schemas.openxmlformats.org/officeDocument/2006/relationships/hyperlink" Target="mailto:mh52722@.hr" TargetMode="External"/><Relationship Id="rId7" Type="http://schemas.openxmlformats.org/officeDocument/2006/relationships/hyperlink" Target="mailto:il52759@fer.hr" TargetMode="External"/><Relationship Id="rId2" Type="http://schemas.openxmlformats.org/officeDocument/2006/relationships/hyperlink" Target="mailto:br52543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fm52760@fer.hr" TargetMode="External"/><Relationship Id="rId5" Type="http://schemas.openxmlformats.org/officeDocument/2006/relationships/hyperlink" Target="mailto:dj52189@fer.hr" TargetMode="External"/><Relationship Id="rId4" Type="http://schemas.openxmlformats.org/officeDocument/2006/relationships/hyperlink" Target="mailto:mh52722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IS2-Digitalizacija</a:t>
            </a:r>
            <a:br>
              <a:rPr lang="en-US" dirty="0"/>
            </a:br>
            <a:r>
              <a:rPr lang="en-US" dirty="0" err="1"/>
              <a:t>Septabil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B3E8B38-E0E3-4477-8BEB-AB07A58E3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4175"/>
            <a:ext cx="7620000" cy="2686050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92498A5-8EC9-4341-ADDC-C0E751C7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AE1A07FA-6E53-42ED-BE5D-F8B463786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70225"/>
            <a:ext cx="7620000" cy="2686050"/>
          </a:xfrm>
          <a:prstGeom prst="rect">
            <a:avLst/>
          </a:prstGeom>
        </p:spPr>
      </p:pic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A25FFFC4-4858-4EF8-8888-26B067676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37" y="5292725"/>
            <a:ext cx="4317999" cy="15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9754D3-3990-43E5-99CC-A895170D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Raspodjela</a:t>
            </a:r>
            <a:r>
              <a:rPr lang="en-US" dirty="0"/>
              <a:t> </a:t>
            </a:r>
            <a:r>
              <a:rPr lang="en-US" dirty="0" err="1"/>
              <a:t>posla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6977DE9-F5C9-4051-9C9E-4B51A6AF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Marko </a:t>
            </a:r>
            <a:r>
              <a:rPr lang="en-US" dirty="0" err="1"/>
              <a:t>Bunić</a:t>
            </a:r>
            <a:r>
              <a:rPr lang="en-US" dirty="0"/>
              <a:t>, Marko </a:t>
            </a:r>
            <a:r>
              <a:rPr lang="en-US" dirty="0" err="1"/>
              <a:t>Husnjak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Filip </a:t>
            </a:r>
            <a:r>
              <a:rPr lang="en-US" dirty="0" err="1"/>
              <a:t>Martinović</a:t>
            </a:r>
            <a:r>
              <a:rPr lang="en-US" dirty="0"/>
              <a:t>, </a:t>
            </a:r>
            <a:r>
              <a:rPr lang="en-US" dirty="0" err="1"/>
              <a:t>Jakov</a:t>
            </a:r>
            <a:r>
              <a:rPr lang="en-US" dirty="0"/>
              <a:t> </a:t>
            </a:r>
            <a:r>
              <a:rPr lang="en-US" dirty="0" err="1"/>
              <a:t>Prister</a:t>
            </a:r>
            <a:endParaRPr lang="en-US" dirty="0"/>
          </a:p>
          <a:p>
            <a:r>
              <a:rPr lang="en-US" dirty="0"/>
              <a:t>Backend: Dominik </a:t>
            </a:r>
            <a:r>
              <a:rPr lang="en-US" dirty="0" err="1"/>
              <a:t>Jurinčić</a:t>
            </a:r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 Ivan </a:t>
            </a:r>
            <a:r>
              <a:rPr lang="en-US" dirty="0" err="1"/>
              <a:t>Lovrić</a:t>
            </a:r>
            <a:r>
              <a:rPr lang="en-US" dirty="0"/>
              <a:t>, Borna Radojčić</a:t>
            </a:r>
          </a:p>
          <a:p>
            <a:r>
              <a:rPr lang="en-US" dirty="0" err="1"/>
              <a:t>Dokumentacija</a:t>
            </a:r>
            <a:r>
              <a:rPr lang="en-US" dirty="0"/>
              <a:t>: Svi</a:t>
            </a:r>
          </a:p>
          <a:p>
            <a:r>
              <a:rPr lang="en-US" dirty="0" err="1"/>
              <a:t>Testiranje</a:t>
            </a:r>
            <a:r>
              <a:rPr lang="en-US" dirty="0"/>
              <a:t>: Svi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Međusobno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pomagali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dijelova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njihova</a:t>
            </a:r>
            <a:r>
              <a:rPr lang="en-US" dirty="0"/>
              <a:t> </a:t>
            </a:r>
            <a:r>
              <a:rPr lang="en-US" dirty="0" err="1"/>
              <a:t>povezivanja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raspodjela</a:t>
            </a:r>
            <a:r>
              <a:rPr lang="en-US" dirty="0"/>
              <a:t> po </a:t>
            </a:r>
            <a:r>
              <a:rPr lang="en-US" dirty="0" err="1"/>
              <a:t>najvećem</a:t>
            </a:r>
            <a:r>
              <a:rPr lang="en-US" dirty="0"/>
              <a:t> </a:t>
            </a:r>
            <a:r>
              <a:rPr lang="en-US" dirty="0" err="1"/>
              <a:t>udjelu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osobe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određenom</a:t>
            </a:r>
            <a:r>
              <a:rPr lang="en-US" dirty="0"/>
              <a:t> </a:t>
            </a:r>
            <a:r>
              <a:rPr lang="en-US" dirty="0" err="1"/>
              <a:t>dijelu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55EFEC0-85F9-4620-A4C5-A475E54D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967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>
                <a:sym typeface="Wingdings" panose="05000000000000000000" pitchFamily="2" charset="2"/>
              </a:rPr>
              <a:t>Bolje se zadržati na odabiru pristupa projektu, nego odabrati prvi mogući pristup (</a:t>
            </a:r>
            <a:r>
              <a:rPr lang="hr-HR" dirty="0" err="1">
                <a:sym typeface="Wingdings" panose="05000000000000000000" pitchFamily="2" charset="2"/>
              </a:rPr>
              <a:t>Tomcat</a:t>
            </a:r>
            <a:r>
              <a:rPr lang="hr-HR" dirty="0">
                <a:sym typeface="Wingdings" panose="05000000000000000000" pitchFamily="2" charset="2"/>
              </a:rPr>
              <a:t> / Lambda).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Korištenje alterirane baze podataka kod testiranja u sistemu koji treba imati pravilni redoslijed operacija nije poželjno i često vodi do pogreška.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Uvijek treba uzeti u obzir kašnjenje prijenosa podataka kod dizajniranja svih slojeva aplikacije.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Ne </a:t>
            </a:r>
            <a:r>
              <a:rPr lang="hr-HR" dirty="0" err="1">
                <a:sym typeface="Wingdings" panose="05000000000000000000" pitchFamily="2" charset="2"/>
              </a:rPr>
              <a:t>Pushaj</a:t>
            </a:r>
            <a:r>
              <a:rPr lang="hr-HR" dirty="0">
                <a:sym typeface="Wingdings" panose="05000000000000000000" pitchFamily="2" charset="2"/>
              </a:rPr>
              <a:t> ne-funkcionalnu verziju aplikacije!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Jednostavnije je ponekad krenuti iz početka, nego dopunjavati polu-funkcionalni kod da „ne propadne” prijašnji rad.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Ponovo </a:t>
            </a:r>
            <a:r>
              <a:rPr lang="hr-HR" dirty="0" err="1">
                <a:sym typeface="Wingdings" panose="05000000000000000000" pitchFamily="2" charset="2"/>
              </a:rPr>
              <a:t>koristivi</a:t>
            </a:r>
            <a:r>
              <a:rPr lang="hr-HR" dirty="0">
                <a:sym typeface="Wingdings" panose="05000000000000000000" pitchFamily="2" charset="2"/>
              </a:rPr>
              <a:t>, ali zahtjevniji kod je bolji nego individualizirani ali lakši kod.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Septabil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ym typeface="Wingdings" panose="05000000000000000000" pitchFamily="2" charset="2"/>
              </a:rPr>
              <a:t>Borna Radojčić -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br52543@fer.hr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r>
              <a:rPr lang="hr-HR" dirty="0">
                <a:sym typeface="Wingdings" panose="05000000000000000000" pitchFamily="2" charset="2"/>
              </a:rPr>
              <a:t>Marko Husnjak – </a:t>
            </a:r>
            <a:r>
              <a:rPr lang="hr-HR" dirty="0">
                <a:sym typeface="Wingdings" panose="05000000000000000000" pitchFamily="2" charset="2"/>
                <a:hlinkClick r:id="rId3"/>
              </a:rPr>
              <a:t>mh52722@.hr</a:t>
            </a:r>
            <a:r>
              <a:rPr lang="hr-HR" dirty="0">
                <a:sym typeface="Wingdings" panose="05000000000000000000" pitchFamily="2" charset="2"/>
              </a:rPr>
              <a:t>  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Jakov Prister – </a:t>
            </a:r>
            <a:r>
              <a:rPr lang="hr-HR" dirty="0">
                <a:sym typeface="Wingdings" panose="05000000000000000000" pitchFamily="2" charset="2"/>
                <a:hlinkClick r:id="rId4"/>
              </a:rPr>
              <a:t>jp52783@fer.hr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Dominik Jurin</a:t>
            </a:r>
            <a:r>
              <a:rPr lang="en-GB" dirty="0" err="1">
                <a:sym typeface="Wingdings" panose="05000000000000000000" pitchFamily="2" charset="2"/>
              </a:rPr>
              <a:t>čić</a:t>
            </a:r>
            <a:r>
              <a:rPr lang="en-GB" dirty="0">
                <a:sym typeface="Wingdings" panose="05000000000000000000" pitchFamily="2" charset="2"/>
              </a:rPr>
              <a:t> – </a:t>
            </a:r>
            <a:r>
              <a:rPr lang="en-GB" dirty="0">
                <a:sym typeface="Wingdings" panose="05000000000000000000" pitchFamily="2" charset="2"/>
                <a:hlinkClick r:id="rId5"/>
              </a:rPr>
              <a:t>dj52189@fer.hr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r>
              <a:rPr lang="hr-HR" dirty="0">
                <a:sym typeface="Wingdings" panose="05000000000000000000" pitchFamily="2" charset="2"/>
              </a:rPr>
              <a:t>Filip Martinović </a:t>
            </a:r>
            <a:r>
              <a:rPr lang="en-GB" dirty="0">
                <a:sym typeface="Wingdings" panose="05000000000000000000" pitchFamily="2" charset="2"/>
              </a:rPr>
              <a:t>–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  <a:hlinkClick r:id="rId6"/>
              </a:rPr>
              <a:t>fm52760@fer.hr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r>
              <a:rPr lang="hr-HR" dirty="0">
                <a:sym typeface="Wingdings" panose="05000000000000000000" pitchFamily="2" charset="2"/>
              </a:rPr>
              <a:t>Ivan Lovrić – </a:t>
            </a:r>
            <a:r>
              <a:rPr lang="hr-HR" dirty="0">
                <a:sym typeface="Wingdings" panose="05000000000000000000" pitchFamily="2" charset="2"/>
                <a:hlinkClick r:id="rId7"/>
              </a:rPr>
              <a:t>il52759@fer.hr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Marko Bunić – </a:t>
            </a:r>
            <a:r>
              <a:rPr lang="en-US" dirty="0">
                <a:sym typeface="Wingdings" panose="05000000000000000000" pitchFamily="2" charset="2"/>
                <a:hlinkClick r:id="rId8"/>
              </a:rPr>
              <a:t>mb52624@fer.hr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762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našeg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pozadinskom</a:t>
            </a:r>
            <a:r>
              <a:rPr lang="en-US" dirty="0"/>
              <a:t> </a:t>
            </a:r>
            <a:r>
              <a:rPr lang="en-US" dirty="0" err="1"/>
              <a:t>podrškom</a:t>
            </a:r>
            <a:r>
              <a:rPr lang="en-US" dirty="0"/>
              <a:t> za </a:t>
            </a:r>
            <a:r>
              <a:rPr lang="en-US" dirty="0" err="1"/>
              <a:t>olakšavanje</a:t>
            </a:r>
            <a:r>
              <a:rPr lang="en-US" dirty="0"/>
              <a:t> </a:t>
            </a:r>
            <a:r>
              <a:rPr lang="en-US" dirty="0" err="1"/>
              <a:t>skeniranja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digitalnog</a:t>
            </a:r>
            <a:r>
              <a:rPr lang="en-US" dirty="0"/>
              <a:t> </a:t>
            </a:r>
            <a:r>
              <a:rPr lang="en-US" dirty="0" err="1"/>
              <a:t>skladištenja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sustavom</a:t>
            </a:r>
            <a:r>
              <a:rPr lang="en-US" dirty="0"/>
              <a:t> </a:t>
            </a:r>
            <a:r>
              <a:rPr lang="en-US" dirty="0" err="1"/>
              <a:t>pozicija</a:t>
            </a:r>
            <a:r>
              <a:rPr lang="en-US" dirty="0"/>
              <a:t> </a:t>
            </a:r>
            <a:r>
              <a:rPr lang="en-US" dirty="0" err="1"/>
              <a:t>napravljenim</a:t>
            </a:r>
            <a:r>
              <a:rPr lang="en-US" dirty="0"/>
              <a:t> za </a:t>
            </a:r>
            <a:r>
              <a:rPr lang="en-US" dirty="0" err="1"/>
              <a:t>podržavanje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tvrtka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tržištu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za </a:t>
            </a:r>
            <a:r>
              <a:rPr lang="en-US" dirty="0" err="1"/>
              <a:t>skeniranje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sustavi</a:t>
            </a:r>
            <a:r>
              <a:rPr lang="en-US" dirty="0"/>
              <a:t> </a:t>
            </a:r>
            <a:r>
              <a:rPr lang="en-US" dirty="0" err="1"/>
              <a:t>namjenjeni</a:t>
            </a:r>
            <a:r>
              <a:rPr lang="en-US" dirty="0"/>
              <a:t> za </a:t>
            </a:r>
            <a:r>
              <a:rPr lang="en-US" dirty="0" err="1"/>
              <a:t>digitalno</a:t>
            </a:r>
            <a:r>
              <a:rPr lang="en-US" dirty="0"/>
              <a:t> </a:t>
            </a:r>
            <a:r>
              <a:rPr lang="en-US" dirty="0" err="1"/>
              <a:t>skladištenje</a:t>
            </a:r>
            <a:r>
              <a:rPr lang="en-US" dirty="0"/>
              <a:t> </a:t>
            </a:r>
            <a:r>
              <a:rPr lang="en-US" dirty="0" err="1"/>
              <a:t>istih</a:t>
            </a:r>
            <a:r>
              <a:rPr lang="en-US" dirty="0"/>
              <a:t>, no mi </a:t>
            </a:r>
            <a:r>
              <a:rPr lang="en-US" dirty="0" err="1"/>
              <a:t>uz</a:t>
            </a:r>
            <a:r>
              <a:rPr lang="en-US" dirty="0"/>
              <a:t> to </a:t>
            </a:r>
            <a:r>
              <a:rPr lang="en-US" dirty="0" err="1"/>
              <a:t>nudimo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prilagođen</a:t>
            </a:r>
            <a:r>
              <a:rPr lang="en-US" dirty="0"/>
              <a:t> </a:t>
            </a:r>
            <a:r>
              <a:rPr lang="en-US" dirty="0" err="1"/>
              <a:t>sustav</a:t>
            </a:r>
            <a:r>
              <a:rPr lang="en-US" dirty="0"/>
              <a:t> </a:t>
            </a:r>
            <a:r>
              <a:rPr lang="en-US" dirty="0" err="1"/>
              <a:t>pozicija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ovlasti</a:t>
            </a:r>
            <a:r>
              <a:rPr lang="en-US" dirty="0"/>
              <a:t> </a:t>
            </a:r>
            <a:r>
              <a:rPr lang="en-US" dirty="0" err="1"/>
              <a:t>prilagođen</a:t>
            </a:r>
            <a:r>
              <a:rPr lang="en-US" dirty="0"/>
              <a:t> </a:t>
            </a:r>
            <a:r>
              <a:rPr lang="en-US" dirty="0" err="1"/>
              <a:t>pojedinoj</a:t>
            </a:r>
            <a:r>
              <a:rPr lang="en-US" dirty="0"/>
              <a:t> </a:t>
            </a:r>
            <a:r>
              <a:rPr lang="en-US" dirty="0" err="1"/>
              <a:t>tvrtki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Glavni </a:t>
            </a:r>
            <a:r>
              <a:rPr lang="hr-HR" dirty="0" err="1"/>
              <a:t>funkcional</a:t>
            </a:r>
            <a:r>
              <a:rPr lang="en-US"/>
              <a:t>n</a:t>
            </a:r>
            <a:r>
              <a:rPr lang="hr-HR"/>
              <a:t>i </a:t>
            </a:r>
            <a:r>
              <a:rPr lang="hr-HR" dirty="0"/>
              <a:t>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Funkcionalna log-</a:t>
            </a:r>
            <a:r>
              <a:rPr lang="hr-HR" dirty="0" err="1"/>
              <a:t>in</a:t>
            </a:r>
            <a:r>
              <a:rPr lang="hr-HR" dirty="0"/>
              <a:t> stranica</a:t>
            </a:r>
          </a:p>
          <a:p>
            <a:r>
              <a:rPr lang="hr-HR" dirty="0" err="1"/>
              <a:t>Sign-up</a:t>
            </a:r>
            <a:r>
              <a:rPr lang="hr-HR" dirty="0"/>
              <a:t> sa mogućim odabirom uloge</a:t>
            </a:r>
          </a:p>
          <a:p>
            <a:r>
              <a:rPr lang="hr-HR" dirty="0"/>
              <a:t>Skeniranje dokumenta s odabirom ispravno skeniranog dokumenta</a:t>
            </a:r>
          </a:p>
          <a:p>
            <a:r>
              <a:rPr lang="hr-HR" dirty="0"/>
              <a:t>Arhiviranje/preusmjerivanje/slanje na potpis/potpisivanje dokumenta </a:t>
            </a:r>
          </a:p>
          <a:p>
            <a:r>
              <a:rPr lang="hr-HR" dirty="0"/>
              <a:t>Pregled povijesti skeniranja </a:t>
            </a:r>
          </a:p>
          <a:p>
            <a:r>
              <a:rPr lang="hr-HR" dirty="0"/>
              <a:t>Pregled statistike zaposlenika</a:t>
            </a:r>
          </a:p>
          <a:p>
            <a:r>
              <a:rPr lang="hr-HR" dirty="0"/>
              <a:t>Log-</a:t>
            </a:r>
            <a:r>
              <a:rPr lang="hr-HR" dirty="0" err="1"/>
              <a:t>out</a:t>
            </a:r>
            <a:r>
              <a:rPr lang="hr-HR" dirty="0"/>
              <a:t>  	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Nefunkcionalni</a:t>
            </a:r>
            <a:r>
              <a:rPr lang="en-US" dirty="0"/>
              <a:t> </a:t>
            </a:r>
            <a:r>
              <a:rPr lang="en-US" dirty="0" err="1"/>
              <a:t>zahtjevi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zahtjevi</a:t>
            </a:r>
            <a:r>
              <a:rPr lang="en-US" dirty="0"/>
              <a:t> </a:t>
            </a:r>
            <a:r>
              <a:rPr lang="en-US" dirty="0" err="1"/>
              <a:t>domene</a:t>
            </a:r>
            <a:r>
              <a:rPr lang="en-US" dirty="0"/>
              <a:t> </a:t>
            </a:r>
            <a:r>
              <a:rPr lang="en-US" dirty="0" err="1"/>
              <a:t>primjene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Jezik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 je </a:t>
            </a:r>
            <a:r>
              <a:rPr lang="en-US" sz="2400" dirty="0" err="1"/>
              <a:t>Engleski</a:t>
            </a:r>
            <a:endParaRPr lang="en-US" sz="2400" dirty="0"/>
          </a:p>
          <a:p>
            <a:r>
              <a:rPr lang="en-US" sz="2400" dirty="0" err="1"/>
              <a:t>Vrijeme</a:t>
            </a:r>
            <a:r>
              <a:rPr lang="en-US" sz="2400" dirty="0"/>
              <a:t> </a:t>
            </a:r>
            <a:r>
              <a:rPr lang="en-US" sz="2400" dirty="0" err="1"/>
              <a:t>odziva</a:t>
            </a:r>
            <a:r>
              <a:rPr lang="en-US" sz="2400" dirty="0"/>
              <a:t> je </a:t>
            </a:r>
            <a:r>
              <a:rPr lang="en-US" sz="2400" dirty="0" err="1"/>
              <a:t>trenutačno</a:t>
            </a:r>
            <a:r>
              <a:rPr lang="en-US" sz="2400" dirty="0"/>
              <a:t>, </a:t>
            </a:r>
            <a:r>
              <a:rPr lang="en-US" sz="2400" dirty="0" err="1"/>
              <a:t>najviše</a:t>
            </a:r>
            <a:r>
              <a:rPr lang="en-US" sz="2400" dirty="0"/>
              <a:t> </a:t>
            </a:r>
            <a:r>
              <a:rPr lang="en-US" sz="2400" dirty="0" err="1"/>
              <a:t>oko</a:t>
            </a:r>
            <a:r>
              <a:rPr lang="en-US" sz="2400" dirty="0"/>
              <a:t> </a:t>
            </a:r>
            <a:r>
              <a:rPr lang="en-US" sz="2400" dirty="0" err="1"/>
              <a:t>sekundu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pritisnutog</a:t>
            </a:r>
            <a:r>
              <a:rPr lang="en-US" sz="2400" dirty="0"/>
              <a:t> </a:t>
            </a:r>
            <a:r>
              <a:rPr lang="en-US" sz="2400" dirty="0" err="1"/>
              <a:t>gumba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željene</a:t>
            </a:r>
            <a:r>
              <a:rPr lang="en-US" sz="2400" dirty="0"/>
              <a:t> </a:t>
            </a:r>
            <a:r>
              <a:rPr lang="en-US" sz="2400" dirty="0" err="1"/>
              <a:t>akcije</a:t>
            </a:r>
            <a:endParaRPr lang="en-US" sz="2400" dirty="0"/>
          </a:p>
          <a:p>
            <a:r>
              <a:rPr lang="en-US" sz="2400" dirty="0" err="1"/>
              <a:t>Neograničen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</a:t>
            </a:r>
            <a:r>
              <a:rPr lang="en-US" sz="2400" dirty="0" err="1"/>
              <a:t>zbog</a:t>
            </a:r>
            <a:r>
              <a:rPr lang="en-US" sz="2400" dirty="0"/>
              <a:t> </a:t>
            </a:r>
            <a:r>
              <a:rPr lang="en-US" sz="2400" dirty="0" err="1"/>
              <a:t>mogućnosti</a:t>
            </a:r>
            <a:r>
              <a:rPr lang="en-US" sz="2400" dirty="0"/>
              <a:t> </a:t>
            </a:r>
            <a:r>
              <a:rPr lang="en-US" sz="2400" dirty="0" err="1"/>
              <a:t>skaliranja</a:t>
            </a:r>
            <a:r>
              <a:rPr lang="en-US" sz="2400" dirty="0"/>
              <a:t> </a:t>
            </a:r>
            <a:r>
              <a:rPr lang="en-US" sz="2400" dirty="0" err="1"/>
              <a:t>sustava</a:t>
            </a:r>
            <a:r>
              <a:rPr lang="en-US" sz="2400" dirty="0"/>
              <a:t> po </a:t>
            </a:r>
            <a:r>
              <a:rPr lang="en-US" sz="2400" dirty="0" err="1"/>
              <a:t>potrebi</a:t>
            </a:r>
            <a:r>
              <a:rPr lang="en-US" sz="2400" dirty="0"/>
              <a:t>, </a:t>
            </a:r>
            <a:r>
              <a:rPr lang="en-US" sz="2400" dirty="0" err="1"/>
              <a:t>trenutno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20 GB </a:t>
            </a:r>
            <a:r>
              <a:rPr lang="en-US" sz="2400" dirty="0" err="1"/>
              <a:t>memorije</a:t>
            </a:r>
            <a:r>
              <a:rPr lang="en-US" sz="2400" dirty="0"/>
              <a:t>, </a:t>
            </a:r>
            <a:r>
              <a:rPr lang="en-US" sz="2400" dirty="0" err="1"/>
              <a:t>ali</a:t>
            </a:r>
            <a:r>
              <a:rPr lang="en-US" sz="2400" dirty="0"/>
              <a:t> AWS </a:t>
            </a:r>
            <a:r>
              <a:rPr lang="en-US" sz="2400" dirty="0" err="1"/>
              <a:t>ju</a:t>
            </a:r>
            <a:r>
              <a:rPr lang="en-US" sz="2400" dirty="0"/>
              <a:t> </a:t>
            </a:r>
            <a:r>
              <a:rPr lang="en-US" sz="2400" dirty="0" err="1"/>
              <a:t>sam</a:t>
            </a:r>
            <a:r>
              <a:rPr lang="en-US" sz="2400" dirty="0"/>
              <a:t>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skalirati</a:t>
            </a:r>
            <a:r>
              <a:rPr lang="en-US" sz="2400" dirty="0"/>
              <a:t> do 1 TB</a:t>
            </a:r>
          </a:p>
          <a:p>
            <a:r>
              <a:rPr lang="en-US" sz="2400" dirty="0" err="1"/>
              <a:t>Podržana</a:t>
            </a:r>
            <a:r>
              <a:rPr lang="en-US" sz="2400" dirty="0"/>
              <a:t> je Android </a:t>
            </a:r>
            <a:r>
              <a:rPr lang="en-US" sz="2400" dirty="0" err="1"/>
              <a:t>platforma</a:t>
            </a:r>
            <a:endParaRPr lang="en-US" sz="2400" dirty="0"/>
          </a:p>
          <a:p>
            <a:r>
              <a:rPr lang="en-US" sz="2400" dirty="0" err="1"/>
              <a:t>Aplikacija</a:t>
            </a:r>
            <a:r>
              <a:rPr lang="en-US" sz="2400" dirty="0"/>
              <a:t> </a:t>
            </a:r>
            <a:r>
              <a:rPr lang="en-US" sz="2400" dirty="0" err="1"/>
              <a:t>razvijena</a:t>
            </a:r>
            <a:r>
              <a:rPr lang="en-US" sz="2400" dirty="0"/>
              <a:t> u Android </a:t>
            </a:r>
            <a:r>
              <a:rPr lang="en-US" sz="2400" dirty="0" err="1"/>
              <a:t>Studiu</a:t>
            </a:r>
            <a:r>
              <a:rPr lang="en-US" sz="2400" dirty="0"/>
              <a:t> (Java)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Pythonu</a:t>
            </a:r>
            <a:endParaRPr lang="en-US" sz="2400" dirty="0"/>
          </a:p>
          <a:p>
            <a:r>
              <a:rPr lang="en-US" sz="2400" dirty="0"/>
              <a:t>https </a:t>
            </a:r>
            <a:r>
              <a:rPr lang="en-US" sz="2400" dirty="0" err="1"/>
              <a:t>protokol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Amazon AWS-u </a:t>
            </a:r>
            <a:r>
              <a:rPr lang="en-US" sz="2400" dirty="0" err="1"/>
              <a:t>pruža</a:t>
            </a:r>
            <a:r>
              <a:rPr lang="en-US" sz="2400" dirty="0"/>
              <a:t> </a:t>
            </a:r>
            <a:r>
              <a:rPr lang="en-US" sz="2400" dirty="0" err="1"/>
              <a:t>dobru</a:t>
            </a:r>
            <a:r>
              <a:rPr lang="en-US" sz="2400" dirty="0"/>
              <a:t> </a:t>
            </a:r>
            <a:r>
              <a:rPr lang="en-US" sz="2400" dirty="0" err="1"/>
              <a:t>zaštitu</a:t>
            </a:r>
            <a:endParaRPr lang="en-US" sz="2400" dirty="0"/>
          </a:p>
          <a:p>
            <a:r>
              <a:rPr lang="en-US" sz="2400" dirty="0" err="1"/>
              <a:t>Podaci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pouzdani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aplikacija</a:t>
            </a:r>
            <a:r>
              <a:rPr lang="en-US" sz="2400" dirty="0"/>
              <a:t> </a:t>
            </a:r>
            <a:r>
              <a:rPr lang="en-US" sz="2400" dirty="0" err="1"/>
              <a:t>ih</a:t>
            </a:r>
            <a:r>
              <a:rPr lang="en-US" sz="2400" dirty="0"/>
              <a:t> </a:t>
            </a:r>
            <a:r>
              <a:rPr lang="en-US" sz="2400" dirty="0" err="1"/>
              <a:t>lako</a:t>
            </a:r>
            <a:r>
              <a:rPr lang="en-US" sz="2400" dirty="0"/>
              <a:t> </a:t>
            </a:r>
            <a:r>
              <a:rPr lang="en-US" sz="2400" dirty="0" err="1"/>
              <a:t>dohvaća</a:t>
            </a:r>
            <a:endParaRPr lang="en-US" sz="2400" dirty="0"/>
          </a:p>
          <a:p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9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3582623" cy="493132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Alati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WhatsApp</a:t>
            </a:r>
          </a:p>
          <a:p>
            <a:pPr lvl="2"/>
            <a:r>
              <a:rPr lang="en-US" dirty="0"/>
              <a:t>Discord</a:t>
            </a:r>
          </a:p>
          <a:p>
            <a:pPr lvl="2"/>
            <a:r>
              <a:rPr lang="en-US" dirty="0" err="1"/>
              <a:t>Astah</a:t>
            </a:r>
            <a:endParaRPr lang="en-US" dirty="0"/>
          </a:p>
          <a:p>
            <a:pPr lvl="2"/>
            <a:r>
              <a:rPr lang="en-US" dirty="0"/>
              <a:t>Android Studio</a:t>
            </a:r>
          </a:p>
          <a:p>
            <a:pPr lvl="2"/>
            <a:r>
              <a:rPr lang="en-US" dirty="0"/>
              <a:t>Visual Studio Code</a:t>
            </a:r>
          </a:p>
          <a:p>
            <a:pPr lvl="2"/>
            <a:r>
              <a:rPr lang="en-US" dirty="0" err="1"/>
              <a:t>TexStudio</a:t>
            </a:r>
            <a:endParaRPr lang="en-US" dirty="0"/>
          </a:p>
          <a:p>
            <a:pPr lvl="2"/>
            <a:r>
              <a:rPr lang="en-US" dirty="0"/>
              <a:t>Online Visual Paradigm</a:t>
            </a:r>
          </a:p>
          <a:p>
            <a:pPr lvl="2"/>
            <a:r>
              <a:rPr lang="en-US" dirty="0"/>
              <a:t>GitLab</a:t>
            </a:r>
          </a:p>
          <a:p>
            <a:pPr lvl="2"/>
            <a:r>
              <a:rPr lang="en-US" dirty="0" err="1"/>
              <a:t>pgAdmin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BF9C2F3-C2B2-4522-9753-7EFF6DDE18D3}"/>
              </a:ext>
            </a:extLst>
          </p:cNvPr>
          <p:cNvSpPr txBox="1"/>
          <p:nvPr/>
        </p:nvSpPr>
        <p:spPr>
          <a:xfrm>
            <a:off x="4647501" y="1353594"/>
            <a:ext cx="4379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Tehnologije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Java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Python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Gradle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SQL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Psycopg2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Amazon AWS </a:t>
            </a:r>
            <a:r>
              <a:rPr lang="en-US" dirty="0" err="1"/>
              <a:t>usluge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200" dirty="0"/>
              <a:t>Arhitektura se može podijeliti na: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200" b="1" dirty="0" err="1"/>
              <a:t>Frontend</a:t>
            </a:r>
            <a:r>
              <a:rPr lang="hr-HR" sz="2200" dirty="0"/>
              <a:t> – korisničko sučelje preko kojega korisnik šalje zahtjeve </a:t>
            </a:r>
            <a:r>
              <a:rPr lang="hr-HR" sz="2200" dirty="0" err="1"/>
              <a:t>Backend</a:t>
            </a:r>
            <a:r>
              <a:rPr lang="hr-HR" sz="2200" dirty="0"/>
              <a:t>-u.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200" b="1" dirty="0" err="1"/>
              <a:t>Backend</a:t>
            </a:r>
            <a:r>
              <a:rPr lang="hr-HR" sz="2200" dirty="0"/>
              <a:t> -  dio programa koji se izvodi na web poslužitelju i omogućava izvršavanje zahtjeva koje korisnik šalje te po potrebi uspostavlja komunikaciju s bazom podataka.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200" b="1" dirty="0"/>
              <a:t>Bazu podataka </a:t>
            </a:r>
            <a:r>
              <a:rPr lang="hr-HR" sz="2200" dirty="0"/>
              <a:t>– sadrži podatke o korisnicima i dokumentima koje su skenirali.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323DAB1-7F2F-4FF5-A70C-E6558525F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70526"/>
            <a:ext cx="4495800" cy="2877311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pic>
        <p:nvPicPr>
          <p:cNvPr id="24" name="Rezervirano mjesto sadržaja 23">
            <a:extLst>
              <a:ext uri="{FF2B5EF4-FFF2-40B4-BE49-F238E27FC236}">
                <a16:creationId xmlns:a16="http://schemas.microsoft.com/office/drawing/2014/main" id="{2F854A7C-08B5-4ACB-BDFD-2F3E88FC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34" y="1209966"/>
            <a:ext cx="7121421" cy="25281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26" name="Slika 25" descr="Slika na kojoj se prikazuje tekst&#10;&#10;Opis je automatski generiran">
            <a:extLst>
              <a:ext uri="{FF2B5EF4-FFF2-40B4-BE49-F238E27FC236}">
                <a16:creationId xmlns:a16="http://schemas.microsoft.com/office/drawing/2014/main" id="{0DA270F4-E59C-421B-BC25-7ED7BCF3E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79" y="3738071"/>
            <a:ext cx="7171929" cy="25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0226390-7BF5-4E32-B9C8-160C68B4E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3338"/>
            <a:ext cx="7620000" cy="2686050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350B88A-5D08-4FCE-936D-C2358F0A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E77E4CF9-2ADA-487A-B254-FBEA55D42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04811"/>
            <a:ext cx="7620000" cy="2686050"/>
          </a:xfrm>
          <a:prstGeom prst="rect">
            <a:avLst/>
          </a:prstGeom>
        </p:spPr>
      </p:pic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39248A40-A9C7-4823-BC09-6C6BC2C22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54" y="4984692"/>
            <a:ext cx="5167745" cy="18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9090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1426</TotalTime>
  <Words>510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IS2-Digitalizacija Septabil</vt:lpstr>
      <vt:lpstr>Sadržaj</vt:lpstr>
      <vt:lpstr>Opis zadatka</vt:lpstr>
      <vt:lpstr>Glavni funkcionalni zahtjevi</vt:lpstr>
      <vt:lpstr>Nefunkcionalni zahtjevi i zahtjevi domene primjene</vt:lpstr>
      <vt:lpstr>Korišteni alati i tehnologije</vt:lpstr>
      <vt:lpstr>Arhitektura sustava</vt:lpstr>
      <vt:lpstr>Organizacija rada</vt:lpstr>
      <vt:lpstr>PowerPoint Presentation</vt:lpstr>
      <vt:lpstr>PowerPoint Presentation</vt:lpstr>
      <vt:lpstr>Raspodjela posla</vt:lpstr>
      <vt:lpstr>Naučene lekcije</vt:lpstr>
      <vt:lpstr>Članovi grupe Septabil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Borna Radojčić</cp:lastModifiedBy>
  <cp:revision>36</cp:revision>
  <dcterms:created xsi:type="dcterms:W3CDTF">2016-01-18T13:10:52Z</dcterms:created>
  <dcterms:modified xsi:type="dcterms:W3CDTF">2022-01-17T20:45:08Z</dcterms:modified>
</cp:coreProperties>
</file>