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925367-5958-4389-9F19-8C0EDE47AC1D}">
  <a:tblStyle styleId="{AB925367-5958-4389-9F19-8C0EDE47AC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Marko</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Good Morning</a:t>
            </a:r>
            <a:r>
              <a:rPr lang="en-US"/>
              <a:t> everyone, we are Group 3: Marko, Aparna, and Estefania.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welcome to our presentation on Wells Fargo’s approach to GDPR compliance. Today, we will take a deep dive into how Wells Fargo, as one of the largest financial institutions in the world, has aligned its data management and governance practices with GDPR requirements. This includes examining their challenges, solutions, and the technologies used to address data privacy and compliance concerns. By the end of this presentation, you’ll have a comprehensive understanding of Wells Fargo’s efforts in ensuring customer trust and adhering to regulatory frameworks like GDPR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 name="Google Shape;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b415d12a1_0_8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b415d12a1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chemeClr val="dk1"/>
                </a:solidFill>
              </a:rPr>
              <a:t>Estefania </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Thank you Aparna. Now that we've looked into the root causes of the 2021 incident, let’s transition into understanding who is involved and impacted. This stakeholder matrix help us prioritize and address the needs of key stakeholders as we develop our solution and </a:t>
            </a:r>
            <a:r>
              <a:rPr lang="en-US" sz="1600">
                <a:solidFill>
                  <a:schemeClr val="dk1"/>
                </a:solidFill>
              </a:rPr>
              <a:t>perform</a:t>
            </a:r>
            <a:r>
              <a:rPr lang="en-US" sz="1600">
                <a:solidFill>
                  <a:schemeClr val="dk1"/>
                </a:solidFill>
              </a:rPr>
              <a:t> our GDPR analysis.</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As seen here, we divided stakeholders into internal and external:</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Starting off with our Internal Stakeholders we have:</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Legal and compliance</a:t>
            </a:r>
            <a:r>
              <a:rPr lang="en-US" sz="1600">
                <a:solidFill>
                  <a:schemeClr val="dk1"/>
                </a:solidFill>
              </a:rPr>
              <a:t>: they make sure that Wells Fargo is in compliance with GDPR policies, processes and systems. Making their impact </a:t>
            </a:r>
            <a:r>
              <a:rPr b="1" lang="en-US" sz="1600">
                <a:solidFill>
                  <a:schemeClr val="dk1"/>
                </a:solidFill>
              </a:rPr>
              <a:t>critical</a:t>
            </a:r>
            <a:r>
              <a:rPr lang="en-US" sz="1600">
                <a:solidFill>
                  <a:schemeClr val="dk1"/>
                </a:solidFill>
              </a:rPr>
              <a:t> because they are directly responsible for ensuring that compliance is met.</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Next is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IT and Data Security</a:t>
            </a:r>
            <a:r>
              <a:rPr lang="en-US" sz="1600">
                <a:solidFill>
                  <a:schemeClr val="dk1"/>
                </a:solidFill>
              </a:rPr>
              <a:t>: they manage the various systems that store and process personal data. Making their impact </a:t>
            </a:r>
            <a:r>
              <a:rPr b="1" lang="en-US" sz="1600">
                <a:solidFill>
                  <a:schemeClr val="dk1"/>
                </a:solidFill>
              </a:rPr>
              <a:t>critical</a:t>
            </a:r>
            <a:r>
              <a:rPr lang="en-US" sz="1600">
                <a:solidFill>
                  <a:schemeClr val="dk1"/>
                </a:solidFill>
              </a:rPr>
              <a:t> because they are responsible for system implementation of compliance.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C-Suite and Board of Directors</a:t>
            </a:r>
            <a:r>
              <a:rPr lang="en-US" sz="1600">
                <a:solidFill>
                  <a:schemeClr val="dk1"/>
                </a:solidFill>
              </a:rPr>
              <a:t>: they lead Wells Fargo’s overall strategy and performance and are responsible for all big decisions. Their impact is also </a:t>
            </a:r>
            <a:r>
              <a:rPr b="1" lang="en-US" sz="1600">
                <a:solidFill>
                  <a:schemeClr val="dk1"/>
                </a:solidFill>
              </a:rPr>
              <a:t>critical</a:t>
            </a:r>
            <a:r>
              <a:rPr lang="en-US" sz="1600">
                <a:solidFill>
                  <a:schemeClr val="dk1"/>
                </a:solidFill>
              </a:rPr>
              <a:t> because not having their decisions align </a:t>
            </a:r>
            <a:r>
              <a:rPr lang="en-US" sz="1600">
                <a:solidFill>
                  <a:schemeClr val="dk1"/>
                </a:solidFill>
              </a:rPr>
              <a:t>with </a:t>
            </a:r>
            <a:r>
              <a:rPr lang="en-US" sz="1600">
                <a:solidFill>
                  <a:schemeClr val="dk1"/>
                </a:solidFill>
              </a:rPr>
              <a:t>regulations, can have Well Fargo face massive penalties.</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And finally we have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Employees</a:t>
            </a:r>
            <a:r>
              <a:rPr lang="en-US" sz="1600">
                <a:solidFill>
                  <a:schemeClr val="dk1"/>
                </a:solidFill>
              </a:rPr>
              <a:t>: they directly handle customer financial and personal data daily. Making their impact </a:t>
            </a:r>
            <a:r>
              <a:rPr b="1" lang="en-US" sz="1600">
                <a:solidFill>
                  <a:schemeClr val="dk1"/>
                </a:solidFill>
              </a:rPr>
              <a:t>high</a:t>
            </a:r>
            <a:r>
              <a:rPr lang="en-US" sz="1600">
                <a:solidFill>
                  <a:schemeClr val="dk1"/>
                </a:solidFill>
              </a:rPr>
              <a:t> due to the risk of exposing sensitive data.</a:t>
            </a:r>
            <a:endParaRPr sz="16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0"/>
              </a:spcBef>
              <a:spcAft>
                <a:spcPts val="0"/>
              </a:spcAft>
              <a:buNone/>
            </a:pPr>
            <a:r>
              <a:rPr lang="en-US" sz="1600">
                <a:solidFill>
                  <a:schemeClr val="dk1"/>
                </a:solidFill>
              </a:rPr>
              <a:t>Next we move onto External Stakeholder:</a:t>
            </a:r>
            <a:endParaRPr sz="16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Customers</a:t>
            </a:r>
            <a:r>
              <a:rPr lang="en-US" sz="1600">
                <a:solidFill>
                  <a:schemeClr val="dk1"/>
                </a:solidFill>
              </a:rPr>
              <a:t>: they are the ones using Wells Fargo’s services and allowing use of their data. Making their impact </a:t>
            </a:r>
            <a:r>
              <a:rPr b="1" lang="en-US" sz="1600">
                <a:solidFill>
                  <a:schemeClr val="dk1"/>
                </a:solidFill>
              </a:rPr>
              <a:t>critical</a:t>
            </a:r>
            <a:r>
              <a:rPr lang="en-US" sz="1600">
                <a:solidFill>
                  <a:schemeClr val="dk1"/>
                </a:solidFill>
              </a:rPr>
              <a:t> because any misuse of their data can lead to lawsuits and mistrust, which can result in reputable </a:t>
            </a:r>
            <a:r>
              <a:rPr lang="en-US" sz="1600">
                <a:solidFill>
                  <a:schemeClr val="dk1"/>
                </a:solidFill>
              </a:rPr>
              <a:t>damage</a:t>
            </a:r>
            <a:r>
              <a:rPr lang="en-US" sz="1600">
                <a:solidFill>
                  <a:schemeClr val="dk1"/>
                </a:solidFill>
              </a:rPr>
              <a:t> to the company.</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Next are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GDPR Regulators</a:t>
            </a:r>
            <a:r>
              <a:rPr lang="en-US" sz="1600">
                <a:solidFill>
                  <a:schemeClr val="dk1"/>
                </a:solidFill>
              </a:rPr>
              <a:t>: This stakeholder oversees Wells Fargo’s behavior in relation to GDPR and enforces compliance and penalizing if necessary. Their impact is </a:t>
            </a:r>
            <a:r>
              <a:rPr b="1" lang="en-US" sz="1600">
                <a:solidFill>
                  <a:schemeClr val="dk1"/>
                </a:solidFill>
              </a:rPr>
              <a:t>critical</a:t>
            </a:r>
            <a:r>
              <a:rPr lang="en-US" sz="1600">
                <a:solidFill>
                  <a:schemeClr val="dk1"/>
                </a:solidFill>
              </a:rPr>
              <a:t> because any noncompliance will lead to significant penalties, legal and reputational consequences.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Vendors and Third-Party Processors</a:t>
            </a:r>
            <a:r>
              <a:rPr lang="en-US" sz="1600">
                <a:solidFill>
                  <a:schemeClr val="dk1"/>
                </a:solidFill>
              </a:rPr>
              <a:t>: they are responsible for processing data through cloud providers and fintech partners like Stripe or Mastercard. Making their impact </a:t>
            </a:r>
            <a:r>
              <a:rPr b="1" lang="en-US" sz="1600">
                <a:solidFill>
                  <a:schemeClr val="dk1"/>
                </a:solidFill>
              </a:rPr>
              <a:t>critical</a:t>
            </a:r>
            <a:r>
              <a:rPr lang="en-US" sz="1600">
                <a:solidFill>
                  <a:schemeClr val="dk1"/>
                </a:solidFill>
              </a:rPr>
              <a:t> because their noncompliance can also lead to penalties.</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Finally we have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Shareholders and Investors</a:t>
            </a:r>
            <a:r>
              <a:rPr lang="en-US" sz="1600">
                <a:solidFill>
                  <a:schemeClr val="dk1"/>
                </a:solidFill>
              </a:rPr>
              <a:t>: These stakeholder owns Wells Fargo stock and are directly tied to their financial success. Making their impact </a:t>
            </a:r>
            <a:r>
              <a:rPr b="1" lang="en-US" sz="1600">
                <a:solidFill>
                  <a:schemeClr val="dk1"/>
                </a:solidFill>
              </a:rPr>
              <a:t>high</a:t>
            </a:r>
            <a:r>
              <a:rPr lang="en-US" sz="1600">
                <a:solidFill>
                  <a:schemeClr val="dk1"/>
                </a:solidFill>
              </a:rPr>
              <a:t> because any compliance risks can lead to investors pulling out of the company and resulting in major financial consequences.</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b415d12a1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b415d12a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Estefania</a:t>
            </a:r>
            <a:endParaRPr b="1"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Now that we have a clear understanding of our key stakeholders, their priorities and impact, we move on to our Event </a:t>
            </a:r>
            <a:r>
              <a:rPr lang="en-US" sz="1600">
                <a:solidFill>
                  <a:schemeClr val="dk1"/>
                </a:solidFill>
              </a:rPr>
              <a:t>Response</a:t>
            </a:r>
            <a:r>
              <a:rPr lang="en-US" sz="1600">
                <a:solidFill>
                  <a:schemeClr val="dk1"/>
                </a:solidFill>
              </a:rPr>
              <a:t> List. This lays foundation to our DFD’s.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First up we have a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1. Customer who Wishes to Manage their Online Account info:</a:t>
            </a:r>
            <a:endParaRPr sz="1600">
              <a:solidFill>
                <a:schemeClr val="dk1"/>
              </a:solidFill>
            </a:endParaRPr>
          </a:p>
          <a:p>
            <a:pPr indent="0" lvl="0" marL="0" rtl="0" algn="l">
              <a:spcBef>
                <a:spcPts val="0"/>
              </a:spcBef>
              <a:spcAft>
                <a:spcPts val="0"/>
              </a:spcAft>
              <a:buNone/>
            </a:pPr>
            <a:r>
              <a:rPr lang="en-US" sz="1600">
                <a:solidFill>
                  <a:schemeClr val="dk1"/>
                </a:solidFill>
              </a:rPr>
              <a:t>this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Triggers: The customer updating their account details, for example their address or phone number.</a:t>
            </a:r>
            <a:endParaRPr sz="1600">
              <a:solidFill>
                <a:schemeClr val="dk1"/>
              </a:solidFill>
            </a:endParaRPr>
          </a:p>
          <a:p>
            <a:pPr indent="0" lvl="0" marL="0" rtl="0" algn="l">
              <a:spcBef>
                <a:spcPts val="0"/>
              </a:spcBef>
              <a:spcAft>
                <a:spcPts val="0"/>
              </a:spcAft>
              <a:buNone/>
            </a:pPr>
            <a:r>
              <a:rPr lang="en-US" sz="1600">
                <a:solidFill>
                  <a:schemeClr val="dk1"/>
                </a:solidFill>
              </a:rPr>
              <a:t>and having a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Response: of The system validating the new information, ensuring it meets formatting and security requirements. Once validated, the changes are saved in the customer database, and the customer receives a notification confirming this update. As a result ensuring transparency, a core GDPR principle.</a:t>
            </a:r>
            <a:endParaRPr sz="1600">
              <a:solidFill>
                <a:schemeClr val="dk1"/>
              </a:solidFill>
            </a:endParaRPr>
          </a:p>
          <a:p>
            <a:pPr indent="0" lvl="0" marL="0" rtl="0" algn="l">
              <a:spcBef>
                <a:spcPts val="0"/>
              </a:spcBef>
              <a:spcAft>
                <a:spcPts val="0"/>
              </a:spcAft>
              <a:buNone/>
            </a:pPr>
            <a:r>
              <a:rPr lang="en-US" sz="1600">
                <a:solidFill>
                  <a:schemeClr val="dk1"/>
                </a:solidFill>
              </a:rPr>
              <a:t>—-------------------------</a:t>
            </a:r>
            <a:endParaRPr sz="1600">
              <a:solidFill>
                <a:schemeClr val="dk1"/>
              </a:solidFill>
            </a:endParaRPr>
          </a:p>
          <a:p>
            <a:pPr indent="0" lvl="0" marL="0" rtl="0" algn="l">
              <a:spcBef>
                <a:spcPts val="0"/>
              </a:spcBef>
              <a:spcAft>
                <a:spcPts val="0"/>
              </a:spcAft>
              <a:buNone/>
            </a:pPr>
            <a:r>
              <a:rPr lang="en-US" sz="1600">
                <a:solidFill>
                  <a:schemeClr val="dk1"/>
                </a:solidFill>
              </a:rPr>
              <a:t>2. Customer who Sends Money via Zelle:</a:t>
            </a:r>
            <a:endParaRPr sz="1600">
              <a:solidFill>
                <a:schemeClr val="dk1"/>
              </a:solidFill>
            </a:endParaRPr>
          </a:p>
          <a:p>
            <a:pPr indent="0" lvl="0" marL="0" rtl="0" algn="l">
              <a:spcBef>
                <a:spcPts val="0"/>
              </a:spcBef>
              <a:spcAft>
                <a:spcPts val="0"/>
              </a:spcAft>
              <a:buNone/>
            </a:pPr>
            <a:r>
              <a:rPr lang="en-US" sz="1600">
                <a:solidFill>
                  <a:schemeClr val="dk1"/>
                </a:solidFill>
              </a:rPr>
              <a:t>this</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Triggers: The </a:t>
            </a:r>
            <a:r>
              <a:rPr lang="en-US" sz="1600">
                <a:solidFill>
                  <a:schemeClr val="dk1"/>
                </a:solidFill>
              </a:rPr>
              <a:t>initiation</a:t>
            </a:r>
            <a:r>
              <a:rPr lang="en-US" sz="1600">
                <a:solidFill>
                  <a:schemeClr val="dk1"/>
                </a:solidFill>
              </a:rPr>
              <a:t> of a money transfer to an external banking account through Zelle.</a:t>
            </a:r>
            <a:endParaRPr sz="1600">
              <a:solidFill>
                <a:schemeClr val="dk1"/>
              </a:solidFill>
            </a:endParaRPr>
          </a:p>
          <a:p>
            <a:pPr indent="0" lvl="0" marL="0" rtl="0" algn="l">
              <a:spcBef>
                <a:spcPts val="0"/>
              </a:spcBef>
              <a:spcAft>
                <a:spcPts val="0"/>
              </a:spcAft>
              <a:buNone/>
            </a:pPr>
            <a:r>
              <a:rPr lang="en-US" sz="1600">
                <a:solidFill>
                  <a:schemeClr val="dk1"/>
                </a:solidFill>
              </a:rPr>
              <a:t>the</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Response: being the</a:t>
            </a:r>
            <a:r>
              <a:rPr lang="en-US" sz="1600">
                <a:solidFill>
                  <a:schemeClr val="dk1"/>
                </a:solidFill>
              </a:rPr>
              <a:t> syst</a:t>
            </a:r>
            <a:r>
              <a:rPr lang="en-US" sz="1600">
                <a:solidFill>
                  <a:schemeClr val="dk1"/>
                </a:solidFill>
              </a:rPr>
              <a:t>em verifying the recipient’s account and ensuring the transaction complies with financial regulations. Once the compliance check is complete, money is transferred, and the customer receives a confirmation notification.</a:t>
            </a:r>
            <a:endParaRPr sz="1600">
              <a:solidFill>
                <a:schemeClr val="dk1"/>
              </a:solidFill>
            </a:endParaRPr>
          </a:p>
          <a:p>
            <a:pPr indent="0" lvl="0" marL="0" rtl="0" algn="l">
              <a:spcBef>
                <a:spcPts val="0"/>
              </a:spcBef>
              <a:spcAft>
                <a:spcPts val="0"/>
              </a:spcAft>
              <a:buNone/>
            </a:pPr>
            <a:r>
              <a:rPr lang="en-US" sz="1600">
                <a:solidFill>
                  <a:schemeClr val="dk1"/>
                </a:solidFill>
              </a:rPr>
              <a:t>Third. we have a Banker who Supports a Customer with Ordering New Checks:</a:t>
            </a:r>
            <a:endParaRPr sz="1600">
              <a:solidFill>
                <a:schemeClr val="dk1"/>
              </a:solidFill>
            </a:endParaRPr>
          </a:p>
          <a:p>
            <a:pPr indent="0" lvl="0" marL="0" rtl="0" algn="l">
              <a:spcBef>
                <a:spcPts val="0"/>
              </a:spcBef>
              <a:spcAft>
                <a:spcPts val="0"/>
              </a:spcAft>
              <a:buNone/>
            </a:pPr>
            <a:r>
              <a:rPr lang="en-US" sz="1600">
                <a:solidFill>
                  <a:schemeClr val="dk1"/>
                </a:solidFill>
              </a:rPr>
              <a:t>this</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Triggers: A banker retrieves customer account information to process a request for new checks.</a:t>
            </a:r>
            <a:endParaRPr sz="1600">
              <a:solidFill>
                <a:schemeClr val="dk1"/>
              </a:solidFill>
            </a:endParaRPr>
          </a:p>
          <a:p>
            <a:pPr indent="0" lvl="0" marL="0" rtl="0" algn="l">
              <a:spcBef>
                <a:spcPts val="0"/>
              </a:spcBef>
              <a:spcAft>
                <a:spcPts val="0"/>
              </a:spcAft>
              <a:buNone/>
            </a:pPr>
            <a:r>
              <a:rPr lang="en-US" sz="1600">
                <a:solidFill>
                  <a:schemeClr val="dk1"/>
                </a:solidFill>
              </a:rPr>
              <a:t>and the</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Response: The system grants the banker secure access to the customer’s data, ensuring that this access is logged for auditing purposes. After the order is processed, the customer receives confirmation, maintaining transparency and accountability.</a:t>
            </a:r>
            <a:endParaRPr sz="16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b415d12a1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b415d12a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chemeClr val="dk1"/>
                </a:solidFill>
              </a:rPr>
              <a:t>Estefania</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US" sz="1600">
                <a:solidFill>
                  <a:schemeClr val="dk1"/>
                </a:solidFill>
              </a:rPr>
              <a:t>4. Customer Completes an Online Purchase:</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Trigger: The customer initiates a purchase through Wells Fargo’s online platform.</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Response: The system monitors the transaction for compliance with internal policies and GDPR requirements. If any anomalies or suspicious activities are detected, alerts are generated for further review. Additionally, reports are created for regulatory purposes to ensure accountability.</a:t>
            </a:r>
            <a:endParaRPr sz="1600">
              <a:solidFill>
                <a:schemeClr val="dk1"/>
              </a:solidFill>
            </a:endParaRPr>
          </a:p>
          <a:p>
            <a:pPr indent="0" lvl="0" marL="0" rtl="0" algn="l">
              <a:spcBef>
                <a:spcPts val="0"/>
              </a:spcBef>
              <a:spcAft>
                <a:spcPts val="0"/>
              </a:spcAft>
              <a:buClr>
                <a:schemeClr val="dk1"/>
              </a:buClr>
              <a:buSzPts val="1100"/>
              <a:buFont typeface="Arial"/>
              <a:buNone/>
            </a:pPr>
            <a:r>
              <a:rPr lang="en-US" sz="1600">
                <a:solidFill>
                  <a:schemeClr val="dk1"/>
                </a:solidFill>
              </a:rPr>
              <a:t>5. Customer Completes Payment Authorization:</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Trigger: A customer authorizes a payment through a third-party vendor or service provider.</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Response: The third-party system validates the authorization request and processes the payment. Depending on the result, the customer is notified whether the payment was successful or denied. This ensures that the data flow between Wells Fargo and third parties remains secure and GDPR-compliant.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And our final event </a:t>
            </a:r>
            <a:endParaRPr sz="1600">
              <a:solidFill>
                <a:schemeClr val="dk1"/>
              </a:solidFill>
            </a:endParaRPr>
          </a:p>
          <a:p>
            <a:pPr indent="0" lvl="0" marL="0" rtl="0" algn="l">
              <a:spcBef>
                <a:spcPts val="0"/>
              </a:spcBef>
              <a:spcAft>
                <a:spcPts val="0"/>
              </a:spcAft>
              <a:buClr>
                <a:schemeClr val="dk1"/>
              </a:buClr>
              <a:buSzPts val="1100"/>
              <a:buFont typeface="Arial"/>
              <a:buNone/>
            </a:pPr>
            <a:r>
              <a:rPr lang="en-US" sz="1600">
                <a:solidFill>
                  <a:schemeClr val="dk1"/>
                </a:solidFill>
              </a:rPr>
              <a:t>6. Customer Seeks Credit Score Information:</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Trigger: The customer submits a request to retrieve their credit score.</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Response: A third-party service receives the request, verifies the data’s accuracy, and presents the credit score to the customer. The system logs this request to ensure transparency and accountability in compliance with GDPR principles.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We selected these events while keeping GDPR principles in mind and how Wells Fargo is ensuring that every interaction is secure and compliant.</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b415d12a1_0_8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b415d12a1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500">
                <a:solidFill>
                  <a:schemeClr val="dk1"/>
                </a:solidFill>
              </a:rPr>
              <a:t>Estefania</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600">
              <a:solidFill>
                <a:schemeClr val="dk1"/>
              </a:solidFill>
            </a:endParaRPr>
          </a:p>
          <a:p>
            <a:pPr indent="0" lvl="0" marL="0" rtl="0" algn="l">
              <a:spcBef>
                <a:spcPts val="0"/>
              </a:spcBef>
              <a:spcAft>
                <a:spcPts val="0"/>
              </a:spcAft>
              <a:buClr>
                <a:schemeClr val="dk1"/>
              </a:buClr>
              <a:buSzPts val="1100"/>
              <a:buFont typeface="Arial"/>
              <a:buNone/>
            </a:pPr>
            <a:r>
              <a:rPr lang="en-US" sz="1600">
                <a:solidFill>
                  <a:schemeClr val="dk1"/>
                </a:solidFill>
              </a:rPr>
              <a:t>Having discussed our event response list, our next step is to understand how data moves through the system to support these actions with Data Flow Diagrams, or DFDs.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US" sz="1600">
                <a:solidFill>
                  <a:schemeClr val="dk1"/>
                </a:solidFill>
              </a:rPr>
              <a:t>Up next we’ll look at DFD’s at different levels to visualize the flow of data and identify important interactions.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First at the context level, with a high-level overview of the system that includes select stakeholders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Next we’ll have Level 0 that breaks down major processes such as account management, payment processing, and customer notifications.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And finally, we’ll look at Level 1 that provides a detailed view of specific processes, like payment authorization.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All these DFD’s are important in order to identify potential vulnerabilities and ensuring compliance with GDPR requirements. </a:t>
            </a:r>
            <a:endParaRPr sz="1600"/>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b415d12a1_0_9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b415d12a1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Estefania</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rPr lang="en-US" sz="1600">
                <a:solidFill>
                  <a:schemeClr val="dk1"/>
                </a:solidFill>
              </a:rPr>
              <a:t>Here we have the </a:t>
            </a:r>
            <a:r>
              <a:rPr lang="en-US" sz="1600"/>
              <a:t>Context Level through a high-level lens, showing the systems as a single process and how it interacts with stakeholders. Here we’ve decided to focus on select main stakeholders - Customers, Employees, Vendors &amp; Third Party Processors, </a:t>
            </a:r>
            <a:r>
              <a:rPr lang="en-US" sz="1600">
                <a:solidFill>
                  <a:schemeClr val="dk1"/>
                </a:solidFill>
              </a:rPr>
              <a:t>and </a:t>
            </a:r>
            <a:r>
              <a:rPr lang="en-US" sz="1600"/>
              <a:t>GDPR Regulators. We’ll start off with 1. Customers and how they provide their personal and financial data (e.g. account details, transactions), in return they receive account updates, notifications, and transactions confirmations from the system.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Next 2. we have Employees who send </a:t>
            </a:r>
            <a:r>
              <a:rPr lang="en-US" sz="1600"/>
              <a:t>account</a:t>
            </a:r>
            <a:r>
              <a:rPr lang="en-US" sz="1600"/>
              <a:t> requests to the system in order to manage all customer interactions, provide customer support, and monitor transactions.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Third. Vendor &amp; Third-Party Processors interact with the system in order to handle payment processing or additional services. This data includes transaction details, system updates, and service logs.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And lastly, we have 4. GDPR Regulators who oversee compliance by generating system reports and audit logs in order to have WF keep with data protection regulations.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Marko will be covering our Level 0 in the next slide</a:t>
            </a:r>
            <a:endParaRPr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b415d12a1_0_8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b415d12a1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500">
                <a:solidFill>
                  <a:schemeClr val="dk1"/>
                </a:solidFill>
              </a:rPr>
              <a:t>Marko</a:t>
            </a:r>
            <a:endParaRPr b="1" sz="15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Level 0 highlights major processes, data flows, and data stores within the system, including both internal and external stakeholders. It starts with customers and employees interacting the the account management process to create/update/delete account information. This data is stored in the customer data repository. After that the payment processing process is requesting verification of data from the customer data repository, and then it interacts with vendors and third-party processors for payment requests and authorization. Payment statuses are logged in the transaction records, and updates are sent through the customer notification process to the customer. If there are any disputes, the payment dispute process handles the issue, making sure updates are reflected in the transaction records via the transaction updates process to maintain accuracy and compliance.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b415d12a1_0_8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b415d12a1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500">
                <a:solidFill>
                  <a:schemeClr val="dk1"/>
                </a:solidFill>
              </a:rPr>
              <a:t>Aparna</a:t>
            </a:r>
            <a:endParaRPr b="1" sz="15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Lastly, Level 1 dives into much more detailed sub-processes, zooming into specific data interactions. The process we are focusing on is the payment processing process. The customer provides payment details, which are validated through the validate payment details process using the customer data repository. Once validated, the request payment authorization process sends payment requests to vendors and third-party processors for authorization. After receiving the payment confirmation the notify customer process updates the customer about the transaction and records the details in the transaction records database. The transaction records database ensures real-time updates to account balances while maintaining accuracy and compliance.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b415d12a1_0_8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b415d12a1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500">
                <a:solidFill>
                  <a:schemeClr val="dk1"/>
                </a:solidFill>
              </a:rPr>
              <a:t>Aparna - CRUD matrix - I will go through the most important ones</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User Onboarding Process</a:t>
            </a:r>
            <a:r>
              <a:rPr lang="en-US">
                <a:solidFill>
                  <a:schemeClr val="dk1"/>
                </a:solidFill>
              </a:rPr>
              <a:t>: this process Includes gathering customer data for account creation and verification of credentials.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Personal Data (CRUD): Customer name, address, phone number, and identifications are created upon onboarding; read for verification, updating in case of any corrections that have to be made, deleting upon users' needs.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Authentication Data (CRUD): Login credentials are created, updated upon password reset, and deleted upon account closure.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Consent Data (CD): Data is collected, created about explicit consent for the use which eventually can also be deleted by a customer.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Account Management Process: </a:t>
            </a:r>
            <a:r>
              <a:rPr lang="en-US">
                <a:solidFill>
                  <a:schemeClr val="dk1"/>
                </a:solidFill>
              </a:rPr>
              <a:t>this is the process where the customer will be able to update and manage his own account details.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Personal information (RUD): reading of customer information and update or delete upon address by the customer for closure.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Consent Data (RUD): The consumer would be able to update or withdraw consent regarding marketing or data sharing.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Data Audit Logs (RD): Changes to accounts can be logged to be read for auditing purpose. And the logs then get deleted when retention policies expire.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Personalized Recommendation Generation: </a:t>
            </a:r>
            <a:r>
              <a:rPr lang="en-US">
                <a:solidFill>
                  <a:schemeClr val="dk1"/>
                </a:solidFill>
              </a:rPr>
              <a:t>Uses customer behavioral data to provide personalized product and service recommendations.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Personal Data (R): It shows which user each recommendation belongs 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Behavioral Data (CRU): Behavioral patterns created with the tracking of user interactions are updated over time when preferences change, while reads occur when generating recommendations.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Data Audit Logs (R): Logs would be read to validate the compliance to the privacy standards.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Loan Origination Process:</a:t>
            </a:r>
            <a:r>
              <a:rPr lang="en-US">
                <a:solidFill>
                  <a:schemeClr val="dk1"/>
                </a:solidFill>
              </a:rPr>
              <a:t>Responsible for the processing of loan applications, including credit, approval, and compliance concerns.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Personal Data (CRUD): The applicants will provide personal information for processing, which is read for verification purposes, updated along the processing pipeline, and deleted upon withdrawal or when applications become obsolete.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Authentication Data (CRUD): Authentication is required to secure application processing.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Consent data (CD): Explicit consent is taken for credit check data and shared with third-party agencies.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Transactional Data (CRUD):Loan disbursement and repayment data are read for reconciliation, updated in case of correction, and deleted when retention policies allow for this.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Mortgage Application and Processing: </a:t>
            </a:r>
            <a:r>
              <a:rPr lang="en-US">
                <a:solidFill>
                  <a:schemeClr val="dk1"/>
                </a:solidFill>
              </a:rPr>
              <a:t>Handles customer mortgage applications, from initiation to approval.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CRUD Matrix: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Similar to the</a:t>
            </a:r>
            <a:r>
              <a:rPr b="1" lang="en-US">
                <a:solidFill>
                  <a:schemeClr val="dk1"/>
                </a:solidFill>
              </a:rPr>
              <a:t> Loan Origination Process</a:t>
            </a:r>
            <a:r>
              <a:rPr lang="en-US">
                <a:solidFill>
                  <a:schemeClr val="dk1"/>
                </a:solidFill>
              </a:rPr>
              <a:t>, due to its handling of sensitive data.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Online Payment Processing:</a:t>
            </a:r>
            <a:r>
              <a:rPr lang="en-US">
                <a:solidFill>
                  <a:schemeClr val="dk1"/>
                </a:solidFill>
              </a:rPr>
              <a:t> Electronic funds transfers, bill payment service, and compliance verification.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Personal Data (CRD): From about the recipient's information and user input required to make a payment - Read to process, delete on request from a user.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Authentication Data (CRUD): Payment authorization will need secure login credentials.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Transactional Data (CRUD): Payments are created as records, updated when there are errors, read for statements, and after retention deleted.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Fraud Detection and Alert System</a:t>
            </a:r>
            <a:r>
              <a:rPr lang="en-US">
                <a:solidFill>
                  <a:schemeClr val="dk1"/>
                </a:solidFill>
              </a:rPr>
              <a:t>: Monitors transaction for suspicious activities and generates alerts.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Behavioral Data (CRU): Create pattern ability for anomaly detection that is dynamic; read for transaction 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Transactional Data (CRU): Transactions are monitored, updated for corrections, and stored for compliance.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Data Audit Logs (CRUD):  Logs generated by the detection activities of events are read to review them and deleted post-retention.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Customer Support and Query Management</a:t>
            </a:r>
            <a:r>
              <a:rPr lang="en-US">
                <a:solidFill>
                  <a:schemeClr val="dk1"/>
                </a:solidFill>
              </a:rPr>
              <a:t>:Answers customer inquiries, resolves customer complaints.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Personal Data (CR): Support agents access customer data to resolve issues.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Data Audit Logs (CRUD): All activities are logged for auditing purposes.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Card Issuance and Replacement: </a:t>
            </a:r>
            <a:r>
              <a:rPr lang="en-US">
                <a:solidFill>
                  <a:schemeClr val="dk1"/>
                </a:solidFill>
              </a:rPr>
              <a:t>Issues new cards or replaces lost/damaged cards.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Personal Information (CRD): Collected upon joining, updated based on address changes, and deleted when the card is invalidating.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Authentication Data (CRD): Allows the secure enabling and disabling of the card.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Consent Data (CD): Required for issuing personalized cards.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Transactional Data (CRU): card records for reporting purposes and fraud detection.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Recurring Payments Management: </a:t>
            </a:r>
            <a:r>
              <a:rPr lang="en-US">
                <a:solidFill>
                  <a:schemeClr val="dk1"/>
                </a:solidFill>
              </a:rPr>
              <a:t>Manages payments that are scheduled for customers.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Personal Information (RUD) - Read: In order to validate customer identity; Update: When changed; Delete: When terminated.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Transactional Data (CRU): -records payment schedules, updates regarding changes, and executes on time.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Mobile App Login and Authentication</a:t>
            </a:r>
            <a:r>
              <a:rPr lang="en-US">
                <a:solidFill>
                  <a:schemeClr val="dk1"/>
                </a:solidFill>
              </a:rPr>
              <a:t>:To enable secure login and account access through mobile applications.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Authentication Data (CRU): The credentials are created, read for login validations, and updated for resets.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Data Audit Logs(RD): tracking login activities for security reasons.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b415d12a1_0_8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b415d12a1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Aparna</a:t>
            </a:r>
            <a:endParaRPr b="1" sz="1500">
              <a:solidFill>
                <a:schemeClr val="dk1"/>
              </a:solidFill>
            </a:endParaRPr>
          </a:p>
          <a:p>
            <a:pPr indent="0" lvl="0" marL="0" rtl="0" algn="l">
              <a:spcBef>
                <a:spcPts val="0"/>
              </a:spcBef>
              <a:spcAft>
                <a:spcPts val="0"/>
              </a:spcAft>
              <a:buNone/>
            </a:pPr>
            <a:r>
              <a:rPr lang="en-US"/>
              <a:t> :- </a:t>
            </a:r>
            <a:r>
              <a:rPr lang="en-US"/>
              <a:t>Customer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Username and Password</a:t>
            </a:r>
            <a:endParaRPr/>
          </a:p>
          <a:p>
            <a:pPr indent="0" lvl="0" marL="0" rtl="0" algn="l">
              <a:spcBef>
                <a:spcPts val="0"/>
              </a:spcBef>
              <a:spcAft>
                <a:spcPts val="0"/>
              </a:spcAft>
              <a:buNone/>
            </a:pPr>
            <a:r>
              <a:rPr lang="en-US"/>
              <a:t>x</a:t>
            </a:r>
            <a:endParaRPr/>
          </a:p>
          <a:p>
            <a:pPr indent="0" lvl="0" marL="0" rtl="0" algn="l">
              <a:spcBef>
                <a:spcPts val="0"/>
              </a:spcBef>
              <a:spcAft>
                <a:spcPts val="0"/>
              </a:spcAft>
              <a:buNone/>
            </a:pPr>
            <a:r>
              <a:rPr lang="en-US"/>
              <a:t>Critical for account security; upon exposure, it may result in fraud and unauthorized access.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Critical for financial fraud; must be protected in accordance with PCI-DSS.</a:t>
            </a:r>
            <a:endParaRPr/>
          </a:p>
          <a:p>
            <a:pPr indent="0" lvl="0" marL="0" rtl="0" algn="l">
              <a:spcBef>
                <a:spcPts val="0"/>
              </a:spcBef>
              <a:spcAft>
                <a:spcPts val="0"/>
              </a:spcAft>
              <a:buNone/>
            </a:pPr>
            <a:r>
              <a:rPr lang="en-US"/>
              <a:t>Supports card fraud if coupled with other sensitive details.</a:t>
            </a:r>
            <a:endParaRPr/>
          </a:p>
          <a:p>
            <a:pPr indent="0" lvl="0" marL="0" rtl="0" algn="l">
              <a:spcBef>
                <a:spcPts val="0"/>
              </a:spcBef>
              <a:spcAft>
                <a:spcPts val="0"/>
              </a:spcAft>
              <a:buNone/>
            </a:pPr>
            <a:r>
              <a:rPr lang="en-US"/>
              <a:t>Bank account details (acc. no., routing no.)</a:t>
            </a:r>
            <a:endParaRPr/>
          </a:p>
          <a:p>
            <a:pPr indent="0" lvl="0" marL="0" rtl="0" algn="l">
              <a:spcBef>
                <a:spcPts val="0"/>
              </a:spcBef>
              <a:spcAft>
                <a:spcPts val="0"/>
              </a:spcAft>
              <a:buNone/>
            </a:pPr>
            <a:r>
              <a:rPr lang="en-US"/>
              <a:t>x</a:t>
            </a:r>
            <a:endParaRPr/>
          </a:p>
          <a:p>
            <a:pPr indent="0" lvl="0" marL="0" rtl="0" algn="l">
              <a:spcBef>
                <a:spcPts val="0"/>
              </a:spcBef>
              <a:spcAft>
                <a:spcPts val="0"/>
              </a:spcAft>
              <a:buNone/>
            </a:pPr>
            <a:r>
              <a:rPr lang="en-US"/>
              <a:t>Critical for fraudulent and unauthorized transactions.</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b415d12a1_0_8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b415d12a1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Aparna</a:t>
            </a:r>
            <a:endParaRPr b="1" sz="1500">
              <a:solidFill>
                <a:schemeClr val="dk1"/>
              </a:solidFill>
            </a:endParaRPr>
          </a:p>
          <a:p>
            <a:pPr indent="0" lvl="0" marL="0" rtl="0" algn="l">
              <a:spcBef>
                <a:spcPts val="0"/>
              </a:spcBef>
              <a:spcAft>
                <a:spcPts val="0"/>
              </a:spcAft>
              <a:buNone/>
            </a:pPr>
            <a:r>
              <a:rPr lang="en-US"/>
              <a:t> </a:t>
            </a:r>
            <a:r>
              <a:rPr lang="en-US"/>
              <a:t>Employees</a:t>
            </a:r>
            <a:endParaRPr/>
          </a:p>
          <a:p>
            <a:pPr indent="0" lvl="0" marL="0" rtl="0" algn="l">
              <a:spcBef>
                <a:spcPts val="0"/>
              </a:spcBef>
              <a:spcAft>
                <a:spcPts val="0"/>
              </a:spcAft>
              <a:buNone/>
            </a:pPr>
            <a:r>
              <a:rPr lang="en-US"/>
              <a:t>SSN</a:t>
            </a:r>
            <a:endParaRPr/>
          </a:p>
          <a:p>
            <a:pPr indent="0" lvl="0" marL="0" rtl="0" algn="l">
              <a:spcBef>
                <a:spcPts val="0"/>
              </a:spcBef>
              <a:spcAft>
                <a:spcPts val="0"/>
              </a:spcAft>
              <a:buNone/>
            </a:pPr>
            <a:r>
              <a:rPr lang="en-US"/>
              <a:t>x</a:t>
            </a:r>
            <a:endParaRPr/>
          </a:p>
          <a:p>
            <a:pPr indent="0" lvl="0" marL="0" rtl="0" algn="l">
              <a:spcBef>
                <a:spcPts val="0"/>
              </a:spcBef>
              <a:spcAft>
                <a:spcPts val="0"/>
              </a:spcAft>
              <a:buNone/>
            </a:pPr>
            <a:r>
              <a:rPr lang="en-US"/>
              <a:t>Critical for identity theft; exposure may result in severe impact.</a:t>
            </a:r>
            <a:endParaRPr/>
          </a:p>
          <a:p>
            <a:pPr indent="0" lvl="0" marL="0" rtl="0" algn="l">
              <a:spcBef>
                <a:spcPts val="0"/>
              </a:spcBef>
              <a:spcAft>
                <a:spcPts val="0"/>
              </a:spcAft>
              <a:buNone/>
            </a:pPr>
            <a:r>
              <a:rPr lang="en-US"/>
              <a:t>Login credentials</a:t>
            </a:r>
            <a:endParaRPr/>
          </a:p>
          <a:p>
            <a:pPr indent="0" lvl="0" marL="0" rtl="0" algn="l">
              <a:spcBef>
                <a:spcPts val="0"/>
              </a:spcBef>
              <a:spcAft>
                <a:spcPts val="0"/>
              </a:spcAft>
              <a:buNone/>
            </a:pPr>
            <a:r>
              <a:rPr lang="en-US"/>
              <a:t>x</a:t>
            </a:r>
            <a:endParaRPr/>
          </a:p>
          <a:p>
            <a:pPr indent="0" lvl="0" marL="0" rtl="0" algn="l">
              <a:spcBef>
                <a:spcPts val="0"/>
              </a:spcBef>
              <a:spcAft>
                <a:spcPts val="0"/>
              </a:spcAft>
              <a:buNone/>
            </a:pPr>
            <a:r>
              <a:rPr lang="en-US"/>
              <a:t>Critical for system and data security; exposure may provide internal breach</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31adade6c97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31adade6c9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b415d12a1_0_8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b415d12a1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Aparna</a:t>
            </a:r>
            <a:endParaRPr b="1" sz="1500">
              <a:solidFill>
                <a:schemeClr val="dk1"/>
              </a:solidFill>
            </a:endParaRPr>
          </a:p>
          <a:p>
            <a:pPr indent="0" lvl="0" marL="0" rtl="0" algn="l">
              <a:spcBef>
                <a:spcPts val="0"/>
              </a:spcBef>
              <a:spcAft>
                <a:spcPts val="0"/>
              </a:spcAft>
              <a:buNone/>
            </a:pPr>
            <a:r>
              <a:rPr lang="en-US"/>
              <a:t>: </a:t>
            </a:r>
            <a:r>
              <a:rPr lang="en-US"/>
              <a:t>GDPR Regulators</a:t>
            </a:r>
            <a:endParaRPr/>
          </a:p>
          <a:p>
            <a:pPr indent="0" lvl="0" marL="0" rtl="0" algn="l">
              <a:spcBef>
                <a:spcPts val="0"/>
              </a:spcBef>
              <a:spcAft>
                <a:spcPts val="0"/>
              </a:spcAft>
              <a:buNone/>
            </a:pPr>
            <a:r>
              <a:rPr lang="en-US"/>
              <a:t>Personal Identifiable Information (PII)</a:t>
            </a:r>
            <a:endParaRPr/>
          </a:p>
          <a:p>
            <a:pPr indent="0" lvl="0" marL="0" rtl="0" algn="l">
              <a:spcBef>
                <a:spcPts val="0"/>
              </a:spcBef>
              <a:spcAft>
                <a:spcPts val="0"/>
              </a:spcAft>
              <a:buNone/>
            </a:pPr>
            <a:r>
              <a:rPr lang="en-US"/>
              <a:t>x</a:t>
            </a:r>
            <a:endParaRPr/>
          </a:p>
          <a:p>
            <a:pPr indent="0" lvl="0" marL="0" rtl="0" algn="l">
              <a:spcBef>
                <a:spcPts val="0"/>
              </a:spcBef>
              <a:spcAft>
                <a:spcPts val="0"/>
              </a:spcAft>
              <a:buNone/>
            </a:pPr>
            <a:r>
              <a:rPr lang="en-US"/>
              <a:t>Critical under GDPR; exposure leads to penalties and reputational damage.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b415d12a1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b415d12a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500">
                <a:solidFill>
                  <a:schemeClr val="dk1"/>
                </a:solidFill>
              </a:rPr>
              <a:t>Marko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Let’s start by looking at AWS S3 and how it supports GDPR compliance for Wells Fargo.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AWS S3 provides </a:t>
            </a:r>
            <a:r>
              <a:rPr b="1" lang="en-US"/>
              <a:t>centralized storage</a:t>
            </a:r>
            <a:r>
              <a:rPr lang="en-US"/>
              <a:t>, which is a game-changer for managing data. By grouping all data into a single repository, Wells Fargo can reduce fragmentation, simplifying compliance efforts and ensuring that data is consistently governed. This centralization makes it easier to locate, classify, and monitor data, especially when handling both structured customer data and unstructured logs.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Scalability</a:t>
            </a:r>
            <a:r>
              <a:rPr lang="en-US"/>
              <a:t> is another critical feature of AWS S3. With virtually unlimited storage capacity, Wells Fargo can confidently handle its massive volume of global customer data. This scalability ensures that the bank is equipped to meet the demands of an ever-growing customer base without compromising performance or compliance.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From a GDPR perspective, </a:t>
            </a:r>
            <a:r>
              <a:rPr b="1" lang="en-US"/>
              <a:t>AWS S3 aligns perfectly</a:t>
            </a:r>
            <a:r>
              <a:rPr lang="en-US"/>
              <a:t> by ensuring data is accessible only for legitimate purposes. This reduces the risk of non-compliance and enhances trust with customers and regulators, as it supports GDPR’s principles of purpose limitation and accountability.</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b415d12a1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b415d12a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500">
                <a:solidFill>
                  <a:schemeClr val="dk1"/>
                </a:solidFill>
              </a:rPr>
              <a:t>Marko</a:t>
            </a:r>
            <a:endParaRPr/>
          </a:p>
          <a:p>
            <a:pPr indent="0" lvl="0" marL="0" rtl="0" algn="l">
              <a:spcBef>
                <a:spcPts val="0"/>
              </a:spcBef>
              <a:spcAft>
                <a:spcPts val="0"/>
              </a:spcAft>
              <a:buClr>
                <a:schemeClr val="dk1"/>
              </a:buClr>
              <a:buSzPts val="1100"/>
              <a:buFont typeface="Arial"/>
              <a:buNone/>
            </a:pPr>
            <a:r>
              <a:rPr lang="en-US"/>
              <a:t>Now let’s explore how Amazon Macie and AWS encryption options enhance data privacy for Wells Fargo.</a:t>
            </a:r>
            <a:endParaRPr/>
          </a:p>
          <a:p>
            <a:pPr indent="0" lvl="0" marL="0" rtl="0" algn="l">
              <a:spcBef>
                <a:spcPts val="0"/>
              </a:spcBef>
              <a:spcAft>
                <a:spcPts val="0"/>
              </a:spcAft>
              <a:buClr>
                <a:schemeClr val="dk1"/>
              </a:buClr>
              <a:buSzPts val="1100"/>
              <a:buFont typeface="Arial"/>
              <a:buNone/>
            </a:pPr>
            <a:br>
              <a:rPr lang="en-US"/>
            </a:br>
            <a:r>
              <a:rPr lang="en-US">
                <a:solidFill>
                  <a:schemeClr val="dk1"/>
                </a:solidFill>
              </a:rPr>
              <a:t>While Macie operates independently </a:t>
            </a:r>
            <a:r>
              <a:rPr lang="en-US"/>
              <a:t>Amazon Macie </a:t>
            </a:r>
            <a:r>
              <a:rPr b="1" lang="en-US"/>
              <a:t>automates</a:t>
            </a:r>
            <a:r>
              <a:rPr lang="en-US"/>
              <a:t> the detection of sensitive data within S3 buckets. For Wells Fargo, this means proactively identifying and flagging personal data, such as customer financial information, that may be at risk. Macie also </a:t>
            </a:r>
            <a:r>
              <a:rPr b="1" lang="en-US"/>
              <a:t>flags unencrypted</a:t>
            </a:r>
            <a:r>
              <a:rPr lang="en-US"/>
              <a:t> or publicly accessible data, helping Wells Fargo address potential problems before they become compliance issues. By supporting GDPR principles like transparency and accountability, </a:t>
            </a:r>
            <a:r>
              <a:rPr b="1" lang="en-US"/>
              <a:t>Macie</a:t>
            </a:r>
            <a:r>
              <a:rPr lang="en-US"/>
              <a:t> would ensure that Wells Fargo can </a:t>
            </a:r>
            <a:r>
              <a:rPr b="1" lang="en-US"/>
              <a:t>demonstrate</a:t>
            </a:r>
            <a:r>
              <a:rPr lang="en-US"/>
              <a:t> control over its data ecosystem to regulators.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Encryption</a:t>
            </a:r>
            <a:r>
              <a:rPr lang="en-US"/>
              <a:t> plays a pivotal role here. With </a:t>
            </a:r>
            <a:r>
              <a:rPr b="1" lang="en-US"/>
              <a:t>client-side</a:t>
            </a:r>
            <a:r>
              <a:rPr lang="en-US"/>
              <a:t> encryption, Wells Fargo retains full control over encryption keys, ensuring data is secure before it’s even uploaded to the cloud. </a:t>
            </a:r>
            <a:r>
              <a:rPr b="1" lang="en-US"/>
              <a:t>Server-side</a:t>
            </a:r>
            <a:r>
              <a:rPr lang="en-US"/>
              <a:t> encryption simplifies key management by allowing AWS to handle it while maintaining robust security protocols. Both approaches protect customer data from unauthorized access, ensuring compliance with GDPR’s integrity and confidentiality principles.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Overall, these tools reduce the risk of data breaches, protect customer privacy, and reinforce Wells Fargo’s reputation as a trusted financial institution.</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b415d12a1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b415d12a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500">
                <a:solidFill>
                  <a:schemeClr val="dk1"/>
                </a:solidFill>
              </a:rPr>
              <a:t>Marko</a:t>
            </a:r>
            <a:endParaRPr/>
          </a:p>
          <a:p>
            <a:pPr indent="0" lvl="0" marL="0" rtl="0" algn="l">
              <a:spcBef>
                <a:spcPts val="0"/>
              </a:spcBef>
              <a:spcAft>
                <a:spcPts val="0"/>
              </a:spcAft>
              <a:buClr>
                <a:schemeClr val="dk1"/>
              </a:buClr>
              <a:buSzPts val="1100"/>
              <a:buFont typeface="Arial"/>
              <a:buNone/>
            </a:pPr>
            <a:r>
              <a:rPr lang="en-US"/>
              <a:t>Finally, let’s look at how AWS tools like CloudTrail and GuardDuty strengthen security and compliance for Wells Fargo.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AWS CloudTrail provides comprehensive logging of all API calls and user actions within the system. This creates an auditable record that allows Wells Fargo to monitor how data is accessed and used, ensuring compliance with GDPR’s accountability requirements. The real-time alerts offered by CloudTrail are invaluable for detecting suspicious activities, allowing the bank to respond swiftly to potential threats.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Amazon GuardDuty adds another layer of security by continuously monitoring for threats using machine learning and analyzing logs and flow of data. It can identify risks such as compromised credentials, helping Wells Fargo stay ahead of evolving cyber threats.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What makes these tools even more impactful is their ability to integrate with broader governance frameworks. </a:t>
            </a:r>
            <a:endParaRPr/>
          </a:p>
          <a:p>
            <a:pPr indent="0" lvl="0" marL="0" rtl="0" algn="l">
              <a:spcBef>
                <a:spcPts val="0"/>
              </a:spcBef>
              <a:spcAft>
                <a:spcPts val="0"/>
              </a:spcAft>
              <a:buClr>
                <a:schemeClr val="dk1"/>
              </a:buClr>
              <a:buSzPts val="1100"/>
              <a:buFont typeface="Arial"/>
              <a:buNone/>
            </a:pPr>
            <a:r>
              <a:rPr lang="en-US"/>
              <a:t>The outcome is clear: with these AWS tools, Wells Fargo would gain enhanced visibility, proactive threat management, and the ability to maintain GDPR compliance seamlessly, ultimately securing customer trust and mitigating regulatory risks.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b415d12a1_0_9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b415d12a1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600"/>
              <a:t>Estefania</a:t>
            </a:r>
            <a:r>
              <a:rPr lang="en-US" sz="1600"/>
              <a: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Thank you Marko. As seen in our presentation today, </a:t>
            </a:r>
            <a:r>
              <a:rPr lang="en-US" sz="1600"/>
              <a:t>Wells Fargo demonstrated its commitment to GDPR compliance through its policies, processes, and technology investments. And how </a:t>
            </a:r>
            <a:r>
              <a:rPr lang="en-US" sz="1600">
                <a:solidFill>
                  <a:schemeClr val="dk1"/>
                </a:solidFill>
              </a:rPr>
              <a:t>they’ve </a:t>
            </a:r>
            <a:r>
              <a:rPr lang="en-US" sz="1600">
                <a:solidFill>
                  <a:schemeClr val="dk1"/>
                </a:solidFill>
              </a:rPr>
              <a:t>built a strong framework for customers data protection and governance.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t>We covered what they would gain by leveraging tools like AWS S3, Macie, and GuardDuty.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And in conclusion through, constant improvement in training, technology, and governance, they are on track with maintaining their customers trust and navigating an evolving regulatory environment.</a:t>
            </a:r>
            <a:endParaRPr sz="16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b415d12a1_0_7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b415d12a1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rPr lang="en-US" sz="1600"/>
              <a:t>Thank you for your time and attention. We hope our presentation has provided you all with insights into Wells Fargo’s approach to GDPR compliance. Please let us know if you have any questions.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500">
                <a:solidFill>
                  <a:srgbClr val="040C28"/>
                </a:solidFill>
                <a:highlight>
                  <a:srgbClr val="FFFFFF"/>
                </a:highlight>
                <a:latin typeface="Roboto"/>
                <a:ea typeface="Roboto"/>
                <a:cs typeface="Roboto"/>
                <a:sym typeface="Roboto"/>
              </a:rPr>
              <a:t>strengthening its compliance and ethics programs, improving its customer service and communication practices, and increasing transparency and accountability within the company</a:t>
            </a:r>
            <a:r>
              <a:rPr lang="en-US" sz="1500">
                <a:solidFill>
                  <a:srgbClr val="1F1F1F"/>
                </a:solidFill>
                <a:highlight>
                  <a:srgbClr val="FFFFFF"/>
                </a:highlight>
                <a:latin typeface="Roboto"/>
                <a:ea typeface="Roboto"/>
                <a:cs typeface="Roboto"/>
                <a:sym typeface="Roboto"/>
              </a:rPr>
              <a:t>.</a:t>
            </a:r>
            <a:endParaRPr sz="1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b415d12a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b415d12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600"/>
              <a:t>Marko</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Wells Fargo is a financial services giant founded in 1852 and headquartered in the United States. It serves over 70 million customers globally and operates through three primary divisions: Consumer Banking, Wholesale Banking, and Wealth and Investment Management. These divisions offer a range of financial products, including banking, loans, mortgages, and investment solutions. Wells Fargo’s global operations make it a critical player in the financial services sector, and its commitment to operational excellence has been instrumental in maintaining its strong presence in the industry. However, with such a vast customer base, ensuring data privacy and compliance with regulations like GDPR is a significant undertaking.</a:t>
            </a: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b415d12a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b415d12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900"/>
              <a:t>Marko</a:t>
            </a:r>
            <a:endParaRPr b="1" sz="19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Wells Fargo’s mission is simple yet impactful: to help customers succeed financially. This mission reflects their dedication to supporting individuals, businesses, and communities in achieving their financial goals. Their vision is to be recognized as the most trusted financial services company, emphasizing a culture of responsible banking and customer-first innovation. To achieve this, Wells Fargo employs strategies that focus on enhancing customer satisfaction, ensuring compliance with regulatory requirements, and leveraging technology to secure customer data. These strategies align with their operational goals and the broader regulatory frameworks like GDPR, which is integral to safeguarding customer trust</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b415d12a1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b415d12a1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t>Marko</a:t>
            </a:r>
            <a:endParaRPr b="1"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To summarize, this presentation highlights Wells Fargo’s comprehensive efforts to comply with GDPR regulations. As a global financial institution handling vast amounts of sensitive data, Wells Fargo faces unique challenges in aligning its systems and processes with GDPR.</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Their current ecosystem, though fully compliant, requires enhancements in transparency, real-time monitoring, and cross-border data governance to keep being compliant.</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We observed how </a:t>
            </a:r>
            <a:r>
              <a:rPr lang="en-US" sz="1600"/>
              <a:t>Wells Fargo would benefit from adopting advanced tools like AWS S3, Amazon Macie, CloudTrail, and GuardDuty to strengthen data security, automate governance, and ensure compliance. These solutions provide scalable, centralized storage, sensitive data detection, and threat monitoring, aligning perfectly with GDPR’s core principles of transparency, accountability, and security.</a:t>
            </a:r>
            <a:endParaRPr sz="1600"/>
          </a:p>
          <a:p>
            <a:pPr indent="0" lvl="0" marL="0" rtl="0" algn="l">
              <a:spcBef>
                <a:spcPts val="0"/>
              </a:spcBef>
              <a:spcAft>
                <a:spcPts val="0"/>
              </a:spcAft>
              <a:buNone/>
            </a:pPr>
            <a:r>
              <a:t/>
            </a: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b415d12a1_1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b415d12a1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solidFill>
                  <a:schemeClr val="dk1"/>
                </a:solidFill>
              </a:rPr>
              <a:t>Key recommendations include continued modernization of legacy systems, enhanced employee training and satisfaction, and the expansion of automated tools for governance. With these measures, Wells Fargo is well-positioned to maintain its leadership as a trusted financial institution while navigating the complexities of GDPR compliance.</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b415d12a1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b415d12a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rPr>
              <a:t>Marko</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Wells Fargo is very serious about data privacy and compliance with the GDPR through some pretty comprehensive policies and industry best practices: strict standards of privacy, transparency to customers, and strong security measures.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rPr>
              <a:t>Key Elements of Wells Fargo's Privacy, Cookies, and Security Policy:</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US" sz="1600">
                <a:solidFill>
                  <a:schemeClr val="dk1"/>
                </a:solidFill>
              </a:rPr>
              <a:t>Information Collection</a:t>
            </a:r>
            <a:r>
              <a:rPr lang="en-US" sz="1600">
                <a:solidFill>
                  <a:schemeClr val="dk1"/>
                </a:solidFill>
              </a:rPr>
              <a:t>: Wells Fargo may collect personal information to deliver personalized services. Examples of personal data include personally identifiable information, financial information, and interaction information.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Information Use</a:t>
            </a:r>
            <a:r>
              <a:rPr lang="en-US" sz="1600">
                <a:solidFill>
                  <a:schemeClr val="dk1"/>
                </a:solidFill>
              </a:rPr>
              <a:t>: Wells Fargo shares personal information for the maintenance of customer accounts, the processing of transactions, or for enhancing services offered. Such information is also used to prevent fraud and to ensure that the organization complies with all the necessary regulations.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Data Sharing</a:t>
            </a:r>
            <a:r>
              <a:rPr lang="en-US" sz="1600">
                <a:solidFill>
                  <a:schemeClr val="dk1"/>
                </a:solidFill>
              </a:rPr>
              <a:t>: Wells Fargo shares personal information with its affiliates and third-party service providers for the conduct of appropriate business or otherwise in accordance with applicable laws and regulations. The bank ensures all third parties meet rigorous privacy standards.</a:t>
            </a:r>
            <a:endParaRPr sz="16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b415d12a1_1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b415d12a1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600"/>
              <a:t>Marko</a:t>
            </a:r>
            <a:endParaRPr b="1" sz="1600"/>
          </a:p>
          <a:p>
            <a:pPr indent="0" lvl="0" marL="0" rtl="0" algn="l">
              <a:spcBef>
                <a:spcPts val="0"/>
              </a:spcBef>
              <a:spcAft>
                <a:spcPts val="0"/>
              </a:spcAft>
              <a:buNone/>
            </a:pPr>
            <a:r>
              <a:t/>
            </a:r>
            <a:endParaRPr b="1" sz="1600"/>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GDPR Compliance</a:t>
            </a:r>
            <a:r>
              <a:rPr lang="en-US" sz="1600">
                <a:solidFill>
                  <a:schemeClr val="dk1"/>
                </a:solidFill>
              </a:rPr>
              <a:t>: Wells Fargo follows GDPR for enhanced privacy rights pertaining to access, correction, deletion, restriction of processing, or portability of data if any of its customers are within the EU.</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Security Measures</a:t>
            </a:r>
            <a:r>
              <a:rPr lang="en-US" sz="1600">
                <a:solidFill>
                  <a:schemeClr val="dk1"/>
                </a:solidFill>
              </a:rPr>
              <a:t>: Wells Fargo deploys appropriate security measures to protect customer information by using encryption, access controls, and monitoring on an ongoing basis to detect and address potential vulnerabilities.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Transparency</a:t>
            </a:r>
            <a:r>
              <a:rPr lang="en-US" sz="1600">
                <a:solidFill>
                  <a:schemeClr val="dk1"/>
                </a:solidFill>
              </a:rPr>
              <a:t>: Wells Fargo continues to promote transparency through privacy notices which it provided to its customers, including opt-out opportunities for various types of data processing and communications.</a:t>
            </a:r>
            <a:endParaRPr sz="1600">
              <a:solidFill>
                <a:schemeClr val="dk1"/>
              </a:solidFill>
            </a:endParaRPr>
          </a:p>
          <a:p>
            <a:pPr indent="0" lvl="0" marL="0" rtl="0" algn="l">
              <a:spcBef>
                <a:spcPts val="1200"/>
              </a:spcBef>
              <a:spcAft>
                <a:spcPts val="0"/>
              </a:spcAft>
              <a:buNone/>
            </a:pPr>
            <a:r>
              <a:rPr lang="en-US" sz="1600"/>
              <a:t>now aparna will tell you a bit more about the accident that happened about the data breach and estefania will later take on the analysis we did</a:t>
            </a: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b415d12a1_0_8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b415d12a1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500">
                <a:solidFill>
                  <a:schemeClr val="dk1"/>
                </a:solidFill>
              </a:rPr>
              <a:t>Aparna</a:t>
            </a:r>
            <a:r>
              <a:rPr lang="en-US">
                <a:solidFill>
                  <a:schemeClr val="dk1"/>
                </a:solidFill>
              </a:rPr>
              <a:t> :</a:t>
            </a:r>
            <a:r>
              <a:rPr lang="en-US">
                <a:solidFill>
                  <a:schemeClr val="dk1"/>
                </a:solidFill>
              </a:rPr>
              <a:t>There was an incident that took place in Wells Fargo on December 31st 2021, wherein one of the employees emailed files containing sensitive information such as social security numbers as well as private information such as first name, last names, mailing addresses, date of birth of its customers. Wells Fargo reported it to the state Attorney General’s office, on May, 2022, over four months after the data breach occurred.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After a thorough root cause analysis of the incident it was noted that it occurred because of the 4 major factors: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People</a:t>
            </a:r>
            <a:r>
              <a:rPr lang="en-US">
                <a:solidFill>
                  <a:schemeClr val="dk1"/>
                </a:solidFill>
              </a:rPr>
              <a:t>: </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High sales targets tends the employees to give more priority to the performance and not the compliance</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When employees are under pressure then they tend to get engaged in unethical practices rather than compliance </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Employees does not have enough knowledge to recognize and prevent the risks due to insufficient training.</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Communication gap among the customer and the employees lead to customers sharing PII data or sensitive information with the third parties leading to data leakage.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Processes:</a:t>
            </a:r>
            <a:endParaRPr b="1">
              <a:solidFill>
                <a:schemeClr val="dk1"/>
              </a:solidFill>
            </a:endParaRPr>
          </a:p>
          <a:p>
            <a:pPr indent="-298450" lvl="0" marL="914400" rtl="0" algn="l">
              <a:lnSpc>
                <a:spcPct val="115000"/>
              </a:lnSpc>
              <a:spcBef>
                <a:spcPts val="0"/>
              </a:spcBef>
              <a:spcAft>
                <a:spcPts val="0"/>
              </a:spcAft>
              <a:buClr>
                <a:schemeClr val="dk1"/>
              </a:buClr>
              <a:buSzPts val="1100"/>
              <a:buChar char="●"/>
            </a:pPr>
            <a:r>
              <a:rPr b="1" lang="en-US">
                <a:solidFill>
                  <a:schemeClr val="dk1"/>
                </a:solidFill>
              </a:rPr>
              <a:t>Customer Consent</a:t>
            </a:r>
            <a:r>
              <a:rPr lang="en-US">
                <a:solidFill>
                  <a:schemeClr val="dk1"/>
                </a:solidFill>
              </a:rPr>
              <a:t>: It's essential to always obtain customer consent before sharing data or initiating transactions. Without it, we risk data breaches and losing customer trust.</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b="1" lang="en-US">
                <a:solidFill>
                  <a:schemeClr val="dk1"/>
                </a:solidFill>
              </a:rPr>
              <a:t>Auditing Practices</a:t>
            </a:r>
            <a:r>
              <a:rPr lang="en-US">
                <a:solidFill>
                  <a:schemeClr val="dk1"/>
                </a:solidFill>
              </a:rPr>
              <a:t>: Regular and effective audits are crucial. Infrequent or weak audits can overlook vulnerabilities or fail to detect unauthorized access in time.</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b="1" lang="en-US">
                <a:solidFill>
                  <a:schemeClr val="dk1"/>
                </a:solidFill>
              </a:rPr>
              <a:t>Issue Escalation</a:t>
            </a:r>
            <a:r>
              <a:rPr lang="en-US">
                <a:solidFill>
                  <a:schemeClr val="dk1"/>
                </a:solidFill>
              </a:rPr>
              <a:t>: Clear and timely escalation processes are a must. Delays or confusion can leave breaches unresolved or even unnoticed, exacerbating the problem.</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b="1" lang="en-US">
                <a:solidFill>
                  <a:schemeClr val="dk1"/>
                </a:solidFill>
              </a:rPr>
              <a:t>Verification Systems</a:t>
            </a:r>
            <a:r>
              <a:rPr lang="en-US">
                <a:solidFill>
                  <a:schemeClr val="dk1"/>
                </a:solidFill>
              </a:rPr>
              <a:t>: Robust verification systems are non-negotiable. Weak systems increase the chances of fraudulent accounts or unauthorized access, putting sensitive data at risk.</a:t>
            </a:r>
            <a:endParaRPr>
              <a:solidFill>
                <a:schemeClr val="dk1"/>
              </a:solidFill>
            </a:endParaRPr>
          </a:p>
          <a:p>
            <a:pPr indent="0" lvl="0" marL="9144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Technology</a:t>
            </a:r>
            <a:r>
              <a:rPr lang="en-US">
                <a:solidFill>
                  <a:schemeClr val="dk1"/>
                </a:solidFill>
              </a:rPr>
              <a:t>:</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Weak fraud detection systems leave vulnerabilities wide open for exploitation.</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Outdated systems often lack modern security features, making them more susceptible to intrusions.</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Platforms that are inconsistent or not well-integrated can create data silos, opening up security gaps.</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Relying on manual methods for breach tracking and reporting is slower and less reliable, increasing risks.</a:t>
            </a:r>
            <a:endParaRPr>
              <a:solidFill>
                <a:schemeClr val="dk1"/>
              </a:solidFill>
            </a:endParaRPr>
          </a:p>
          <a:p>
            <a:pPr indent="0" lvl="0" marL="9144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Compliance and Regulations:</a:t>
            </a:r>
            <a:endParaRPr b="1">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Failing to follow consent rules can result in unauthorized data usage and potential breaches, which undermine trust.</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Delays in reporting not only risk fines for non-compliance but also slow down breach mitigation, worsening the impact.</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Violating consumer protection laws can lead to hefty fines and, more importantly, a significant loss of customer confidence.</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US">
                <a:solidFill>
                  <a:schemeClr val="dk1"/>
                </a:solidFill>
              </a:rPr>
              <a:t>Lastly, poor record-keeping makes it difficult to track access or pinpoint the cause of a breach, complicating resolution efforts.</a:t>
            </a:r>
            <a:endParaRPr>
              <a:solidFill>
                <a:schemeClr val="dk1"/>
              </a:solidFill>
            </a:endParaRPr>
          </a:p>
          <a:p>
            <a:pPr indent="0" lvl="0" marL="91440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US">
                <a:solidFill>
                  <a:schemeClr val="dk1"/>
                </a:solidFill>
              </a:rPr>
              <a:t>These incidents highlight the importance of Wells Fargo demonstrating a strong commitment to data security. It’s crucial for the company to take proactive, effective, and up-to-date steps to protect the personal data it stores and processes, ensuring customers can trust their information is safe.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USF bullet slide">
  <p:cSld name="1_USF bullet slide">
    <p:spTree>
      <p:nvGrpSpPr>
        <p:cNvPr id="10" name="Shape 10"/>
        <p:cNvGrpSpPr/>
        <p:nvPr/>
      </p:nvGrpSpPr>
      <p:grpSpPr>
        <a:xfrm>
          <a:off x="0" y="0"/>
          <a:ext cx="0" cy="0"/>
          <a:chOff x="0" y="0"/>
          <a:chExt cx="0" cy="0"/>
        </a:xfrm>
      </p:grpSpPr>
      <p:sp>
        <p:nvSpPr>
          <p:cNvPr id="11" name="Google Shape;11;p2"/>
          <p:cNvSpPr txBox="1"/>
          <p:nvPr>
            <p:ph idx="1" type="body"/>
          </p:nvPr>
        </p:nvSpPr>
        <p:spPr>
          <a:xfrm>
            <a:off x="688975" y="1948665"/>
            <a:ext cx="7767600" cy="1097100"/>
          </a:xfrm>
          <a:prstGeom prst="rect">
            <a:avLst/>
          </a:prstGeom>
          <a:noFill/>
          <a:ln>
            <a:noFill/>
          </a:ln>
        </p:spPr>
        <p:txBody>
          <a:bodyPr anchorCtr="0" anchor="t" bIns="91425" lIns="91425" spcFirstLastPara="1" rIns="91425" wrap="square" tIns="91425">
            <a:noAutofit/>
          </a:bodyPr>
          <a:lstStyle>
            <a:lvl1pPr indent="-228600" lvl="0" marL="457200" marR="0" algn="l">
              <a:lnSpc>
                <a:spcPct val="120000"/>
              </a:lnSpc>
              <a:spcBef>
                <a:spcPts val="0"/>
              </a:spcBef>
              <a:spcAft>
                <a:spcPts val="0"/>
              </a:spcAft>
              <a:buClr>
                <a:srgbClr val="FFFFFF"/>
              </a:buClr>
              <a:buSzPts val="1400"/>
              <a:buFont typeface="Arial"/>
              <a:buNone/>
              <a:defRPr b="1" i="0" sz="3000" u="none" cap="none" strike="noStrike">
                <a:solidFill>
                  <a:srgbClr val="FFFFFF"/>
                </a:solidFill>
                <a:latin typeface="Arial"/>
                <a:ea typeface="Arial"/>
                <a:cs typeface="Arial"/>
                <a:sym typeface="Arial"/>
              </a:defRPr>
            </a:lvl1pPr>
            <a:lvl2pPr indent="-228600" lvl="1" marL="914400" marR="0" algn="l">
              <a:lnSpc>
                <a:spcPct val="145454"/>
              </a:lnSpc>
              <a:spcBef>
                <a:spcPts val="0"/>
              </a:spcBef>
              <a:spcAft>
                <a:spcPts val="0"/>
              </a:spcAft>
              <a:buClr>
                <a:schemeClr val="dk1"/>
              </a:buClr>
              <a:buSzPts val="1400"/>
              <a:buFont typeface="Arial"/>
              <a:buNone/>
              <a:defRPr b="0" i="0" sz="2200" u="none" cap="none" strike="noStrike">
                <a:solidFill>
                  <a:schemeClr val="dk1"/>
                </a:solidFill>
                <a:latin typeface="Arial"/>
                <a:ea typeface="Arial"/>
                <a:cs typeface="Arial"/>
                <a:sym typeface="Arial"/>
              </a:defRPr>
            </a:lvl2pPr>
            <a:lvl3pPr indent="-368300" lvl="2" marL="1371600" marR="0" algn="l">
              <a:lnSpc>
                <a:spcPct val="145454"/>
              </a:lnSpc>
              <a:spcBef>
                <a:spcPts val="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3pPr>
            <a:lvl4pPr indent="-368300" lvl="3" marL="1828800" marR="0" algn="l">
              <a:lnSpc>
                <a:spcPct val="145454"/>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algn="l">
              <a:lnSpc>
                <a:spcPct val="145454"/>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688975" y="3087349"/>
            <a:ext cx="7767600" cy="3440400"/>
          </a:xfrm>
          <a:prstGeom prst="rect">
            <a:avLst/>
          </a:prstGeom>
          <a:noFill/>
          <a:ln>
            <a:noFill/>
          </a:ln>
        </p:spPr>
        <p:txBody>
          <a:bodyPr anchorCtr="0" anchor="t" bIns="91425" lIns="91425" spcFirstLastPara="1" rIns="91425" wrap="square" tIns="91425">
            <a:noAutofit/>
          </a:bodyPr>
          <a:lstStyle>
            <a:lvl1pPr indent="-228600" lvl="0" marL="457200" marR="0" algn="l">
              <a:lnSpc>
                <a:spcPct val="133333"/>
              </a:lnSpc>
              <a:spcBef>
                <a:spcPts val="0"/>
              </a:spcBef>
              <a:spcAft>
                <a:spcPts val="0"/>
              </a:spcAft>
              <a:buClr>
                <a:srgbClr val="FFFFFF"/>
              </a:buClr>
              <a:buSzPts val="1400"/>
              <a:buFont typeface="Arial"/>
              <a:buNone/>
              <a:defRPr b="0" i="0" sz="2400" u="none" cap="none" strike="noStrike">
                <a:solidFill>
                  <a:srgbClr val="FFFFFF"/>
                </a:solidFill>
                <a:latin typeface="Arial"/>
                <a:ea typeface="Arial"/>
                <a:cs typeface="Arial"/>
                <a:sym typeface="Arial"/>
              </a:defRPr>
            </a:lvl1pPr>
            <a:lvl2pPr indent="-228600" lvl="1" marL="914400" marR="0" algn="l">
              <a:lnSpc>
                <a:spcPct val="145454"/>
              </a:lnSpc>
              <a:spcBef>
                <a:spcPts val="0"/>
              </a:spcBef>
              <a:spcAft>
                <a:spcPts val="0"/>
              </a:spcAft>
              <a:buClr>
                <a:schemeClr val="dk1"/>
              </a:buClr>
              <a:buSzPts val="1400"/>
              <a:buFont typeface="Arial"/>
              <a:buNone/>
              <a:defRPr b="0" i="0" sz="2200" u="none" cap="none" strike="noStrike">
                <a:solidFill>
                  <a:schemeClr val="dk1"/>
                </a:solidFill>
                <a:latin typeface="Arial"/>
                <a:ea typeface="Arial"/>
                <a:cs typeface="Arial"/>
                <a:sym typeface="Arial"/>
              </a:defRPr>
            </a:lvl2pPr>
            <a:lvl3pPr indent="-368300" lvl="2" marL="1371600" marR="0" algn="l">
              <a:lnSpc>
                <a:spcPct val="145454"/>
              </a:lnSpc>
              <a:spcBef>
                <a:spcPts val="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3pPr>
            <a:lvl4pPr indent="-368300" lvl="3" marL="1828800" marR="0" algn="l">
              <a:lnSpc>
                <a:spcPct val="145454"/>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algn="l">
              <a:lnSpc>
                <a:spcPct val="145454"/>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2"/>
          <p:cNvSpPr txBox="1"/>
          <p:nvPr>
            <p:ph idx="12" type="sldNum"/>
          </p:nvPr>
        </p:nvSpPr>
        <p:spPr>
          <a:xfrm>
            <a:off x="5334" y="6332884"/>
            <a:ext cx="548700" cy="5250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4" name="Shape 14"/>
        <p:cNvGrpSpPr/>
        <p:nvPr/>
      </p:nvGrpSpPr>
      <p:grpSpPr>
        <a:xfrm>
          <a:off x="0" y="0"/>
          <a:ext cx="0" cy="0"/>
          <a:chOff x="0" y="0"/>
          <a:chExt cx="0" cy="0"/>
        </a:xfrm>
      </p:grpSpPr>
      <p:sp>
        <p:nvSpPr>
          <p:cNvPr id="15" name="Google Shape;15;p3"/>
          <p:cNvSpPr txBox="1"/>
          <p:nvPr>
            <p:ph type="title"/>
          </p:nvPr>
        </p:nvSpPr>
        <p:spPr>
          <a:xfrm>
            <a:off x="457200" y="2814371"/>
            <a:ext cx="8229600" cy="1143000"/>
          </a:xfrm>
          <a:prstGeom prst="rect">
            <a:avLst/>
          </a:prstGeom>
          <a:noFill/>
          <a:ln>
            <a:noFill/>
          </a:ln>
        </p:spPr>
        <p:txBody>
          <a:bodyPr anchorCtr="0" anchor="t" bIns="91425" lIns="91425" spcFirstLastPara="1" rIns="91425" wrap="square" tIns="91425">
            <a:noAutofit/>
          </a:bodyPr>
          <a:lstStyle>
            <a:lvl1pPr indent="0" lvl="0" marL="0" marR="0" algn="l">
              <a:lnSpc>
                <a:spcPct val="120000"/>
              </a:lnSpc>
              <a:spcBef>
                <a:spcPts val="0"/>
              </a:spcBef>
              <a:spcAft>
                <a:spcPts val="0"/>
              </a:spcAft>
              <a:buClr>
                <a:srgbClr val="FFFFFF"/>
              </a:buClr>
              <a:buSzPts val="1400"/>
              <a:buFont typeface="Arial"/>
              <a:buNone/>
              <a:defRPr b="1" i="0" sz="30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 name="Google Shape;16;p3"/>
          <p:cNvSpPr/>
          <p:nvPr/>
        </p:nvSpPr>
        <p:spPr>
          <a:xfrm>
            <a:off x="457200" y="230885"/>
            <a:ext cx="8331300" cy="1443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 name="Google Shape;17;p3"/>
          <p:cNvSpPr txBox="1"/>
          <p:nvPr>
            <p:ph idx="12" type="sldNum"/>
          </p:nvPr>
        </p:nvSpPr>
        <p:spPr>
          <a:xfrm>
            <a:off x="5334" y="6332884"/>
            <a:ext cx="548700" cy="5250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18" name="Shape 18"/>
        <p:cNvGrpSpPr/>
        <p:nvPr/>
      </p:nvGrpSpPr>
      <p:grpSpPr>
        <a:xfrm>
          <a:off x="0" y="0"/>
          <a:ext cx="0" cy="0"/>
          <a:chOff x="0" y="0"/>
          <a:chExt cx="0" cy="0"/>
        </a:xfrm>
      </p:grpSpPr>
      <p:sp>
        <p:nvSpPr>
          <p:cNvPr id="19" name="Google Shape;19;p4"/>
          <p:cNvSpPr/>
          <p:nvPr/>
        </p:nvSpPr>
        <p:spPr>
          <a:xfrm>
            <a:off x="0" y="0"/>
            <a:ext cx="9144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 name="Google Shape;20;p4"/>
          <p:cNvSpPr txBox="1"/>
          <p:nvPr>
            <p:ph idx="1" type="body"/>
          </p:nvPr>
        </p:nvSpPr>
        <p:spPr>
          <a:xfrm>
            <a:off x="1301750" y="2379663"/>
            <a:ext cx="6737400" cy="1800300"/>
          </a:xfrm>
          <a:prstGeom prst="rect">
            <a:avLst/>
          </a:prstGeom>
          <a:noFill/>
          <a:ln>
            <a:noFill/>
          </a:ln>
        </p:spPr>
        <p:txBody>
          <a:bodyPr anchorCtr="0" anchor="t" bIns="91425" lIns="91425" spcFirstLastPara="1" rIns="91425" wrap="square" tIns="91425">
            <a:noAutofit/>
          </a:bodyPr>
          <a:lstStyle>
            <a:lvl1pPr indent="-228600" lvl="0" marL="457200" marR="0" algn="ctr">
              <a:lnSpc>
                <a:spcPct val="100000"/>
              </a:lnSpc>
              <a:spcBef>
                <a:spcPts val="0"/>
              </a:spcBef>
              <a:spcAft>
                <a:spcPts val="0"/>
              </a:spcAft>
              <a:buClr>
                <a:srgbClr val="FFFFFF"/>
              </a:buClr>
              <a:buSzPts val="1400"/>
              <a:buFont typeface="Arial"/>
              <a:buNone/>
              <a:defRPr b="1" i="0" sz="3200" u="none" cap="none" strike="noStrike">
                <a:solidFill>
                  <a:srgbClr val="FFFFFF"/>
                </a:solidFill>
                <a:latin typeface="Arial"/>
                <a:ea typeface="Arial"/>
                <a:cs typeface="Arial"/>
                <a:sym typeface="Arial"/>
              </a:defRPr>
            </a:lvl1pPr>
            <a:lvl2pPr indent="-228600" lvl="1" marL="914400" marR="0" algn="l">
              <a:lnSpc>
                <a:spcPct val="145454"/>
              </a:lnSpc>
              <a:spcBef>
                <a:spcPts val="0"/>
              </a:spcBef>
              <a:spcAft>
                <a:spcPts val="0"/>
              </a:spcAft>
              <a:buClr>
                <a:schemeClr val="dk1"/>
              </a:buClr>
              <a:buSzPts val="1400"/>
              <a:buFont typeface="Arial"/>
              <a:buNone/>
              <a:defRPr b="0" i="0" sz="2200" u="none" cap="none" strike="noStrike">
                <a:solidFill>
                  <a:schemeClr val="dk1"/>
                </a:solidFill>
                <a:latin typeface="Arial"/>
                <a:ea typeface="Arial"/>
                <a:cs typeface="Arial"/>
                <a:sym typeface="Arial"/>
              </a:defRPr>
            </a:lvl2pPr>
            <a:lvl3pPr indent="-368300" lvl="2" marL="1371600" marR="0" algn="l">
              <a:lnSpc>
                <a:spcPct val="145454"/>
              </a:lnSpc>
              <a:spcBef>
                <a:spcPts val="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3pPr>
            <a:lvl4pPr indent="-368300" lvl="3" marL="1828800" marR="0" algn="l">
              <a:lnSpc>
                <a:spcPct val="145454"/>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algn="l">
              <a:lnSpc>
                <a:spcPct val="145454"/>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USF symbol v2 white.png" id="21" name="Google Shape;21;p4"/>
          <p:cNvPicPr preferRelativeResize="0"/>
          <p:nvPr/>
        </p:nvPicPr>
        <p:blipFill rotWithShape="1">
          <a:blip r:embed="rId2">
            <a:alphaModFix amt="12000"/>
          </a:blip>
          <a:srcRect b="-2009" l="0" r="-1040" t="0"/>
          <a:stretch/>
        </p:blipFill>
        <p:spPr>
          <a:xfrm>
            <a:off x="1777981" y="1206902"/>
            <a:ext cx="5379900" cy="5430900"/>
          </a:xfrm>
          <a:prstGeom prst="rect">
            <a:avLst/>
          </a:prstGeom>
          <a:noFill/>
          <a:ln>
            <a:noFill/>
          </a:ln>
        </p:spPr>
      </p:pic>
      <p:sp>
        <p:nvSpPr>
          <p:cNvPr id="22" name="Google Shape;22;p4"/>
          <p:cNvSpPr txBox="1"/>
          <p:nvPr>
            <p:ph idx="12" type="sldNum"/>
          </p:nvPr>
        </p:nvSpPr>
        <p:spPr>
          <a:xfrm>
            <a:off x="5334" y="6332884"/>
            <a:ext cx="548700" cy="5250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bg>
      <p:bgPr>
        <a:gradFill>
          <a:gsLst>
            <a:gs pos="0">
              <a:srgbClr val="7B7B7B"/>
            </a:gs>
            <a:gs pos="100000">
              <a:schemeClr val="dk1"/>
            </a:gs>
          </a:gsLst>
          <a:path path="circle">
            <a:fillToRect b="50%" l="50%" r="50%" t="50%"/>
          </a:path>
          <a:tileRect/>
        </a:gradFill>
      </p:bgPr>
    </p:bg>
    <p:spTree>
      <p:nvGrpSpPr>
        <p:cNvPr id="23" name="Shape 23"/>
        <p:cNvGrpSpPr/>
        <p:nvPr/>
      </p:nvGrpSpPr>
      <p:grpSpPr>
        <a:xfrm>
          <a:off x="0" y="0"/>
          <a:ext cx="0" cy="0"/>
          <a:chOff x="0" y="0"/>
          <a:chExt cx="0" cy="0"/>
        </a:xfrm>
      </p:grpSpPr>
      <p:sp>
        <p:nvSpPr>
          <p:cNvPr id="24" name="Google Shape;24;p5"/>
          <p:cNvSpPr txBox="1"/>
          <p:nvPr>
            <p:ph idx="12" type="sldNum"/>
          </p:nvPr>
        </p:nvSpPr>
        <p:spPr>
          <a:xfrm>
            <a:off x="5334" y="63328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25" name="Shape 25"/>
        <p:cNvGrpSpPr/>
        <p:nvPr/>
      </p:nvGrpSpPr>
      <p:grpSpPr>
        <a:xfrm>
          <a:off x="0" y="0"/>
          <a:ext cx="0" cy="0"/>
          <a:chOff x="0" y="0"/>
          <a:chExt cx="0" cy="0"/>
        </a:xfrm>
      </p:grpSpPr>
      <p:sp>
        <p:nvSpPr>
          <p:cNvPr id="26" name="Google Shape;26;p6"/>
          <p:cNvSpPr txBox="1"/>
          <p:nvPr>
            <p:ph type="title"/>
          </p:nvPr>
        </p:nvSpPr>
        <p:spPr>
          <a:xfrm>
            <a:off x="457200" y="274638"/>
            <a:ext cx="8229600" cy="1143000"/>
          </a:xfrm>
          <a:prstGeom prst="rect">
            <a:avLst/>
          </a:prstGeom>
          <a:noFill/>
          <a:ln>
            <a:noFill/>
          </a:ln>
        </p:spPr>
        <p:txBody>
          <a:bodyPr anchorCtr="0" anchor="t" bIns="91425" lIns="91425" spcFirstLastPara="1" rIns="91425" wrap="square" tIns="91425">
            <a:noAutofit/>
          </a:bodyPr>
          <a:lstStyle>
            <a:lvl1pPr indent="0" lvl="0" marL="0" marR="0" algn="l">
              <a:lnSpc>
                <a:spcPct val="120000"/>
              </a:lnSpc>
              <a:spcBef>
                <a:spcPts val="0"/>
              </a:spcBef>
              <a:spcAft>
                <a:spcPts val="0"/>
              </a:spcAft>
              <a:buClr>
                <a:srgbClr val="FFFFFF"/>
              </a:buClr>
              <a:buSzPts val="1400"/>
              <a:buFont typeface="Arial"/>
              <a:buNone/>
              <a:defRPr b="1" i="0" sz="3000" u="none" cap="none" strike="noStrike">
                <a:solidFill>
                  <a:srgbClr val="FFFFF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6"/>
          <p:cNvSpPr txBox="1"/>
          <p:nvPr>
            <p:ph idx="12" type="sldNum"/>
          </p:nvPr>
        </p:nvSpPr>
        <p:spPr>
          <a:xfrm>
            <a:off x="5334" y="6332884"/>
            <a:ext cx="548700" cy="5250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F bullet slide">
  <p:cSld name="USF bullet slide">
    <p:spTree>
      <p:nvGrpSpPr>
        <p:cNvPr id="33" name="Shape 33"/>
        <p:cNvGrpSpPr/>
        <p:nvPr/>
      </p:nvGrpSpPr>
      <p:grpSpPr>
        <a:xfrm>
          <a:off x="0" y="0"/>
          <a:ext cx="0" cy="0"/>
          <a:chOff x="0" y="0"/>
          <a:chExt cx="0" cy="0"/>
        </a:xfrm>
      </p:grpSpPr>
      <p:cxnSp>
        <p:nvCxnSpPr>
          <p:cNvPr id="34" name="Google Shape;34;p8"/>
          <p:cNvCxnSpPr/>
          <p:nvPr/>
        </p:nvCxnSpPr>
        <p:spPr>
          <a:xfrm rot="10800000">
            <a:off x="689013" y="1147097"/>
            <a:ext cx="7767600" cy="0"/>
          </a:xfrm>
          <a:prstGeom prst="straightConnector1">
            <a:avLst/>
          </a:prstGeom>
          <a:noFill/>
          <a:ln cap="flat" cmpd="sng" w="9525">
            <a:solidFill>
              <a:schemeClr val="dk1"/>
            </a:solidFill>
            <a:prstDash val="solid"/>
            <a:round/>
            <a:headEnd len="sm" w="sm" type="none"/>
            <a:tailEnd len="sm" w="sm" type="none"/>
          </a:ln>
        </p:spPr>
      </p:cxnSp>
      <p:sp>
        <p:nvSpPr>
          <p:cNvPr id="35" name="Google Shape;35;p8"/>
          <p:cNvSpPr txBox="1"/>
          <p:nvPr>
            <p:ph type="title"/>
          </p:nvPr>
        </p:nvSpPr>
        <p:spPr>
          <a:xfrm>
            <a:off x="688974" y="122904"/>
            <a:ext cx="7767600" cy="852000"/>
          </a:xfrm>
          <a:prstGeom prst="rect">
            <a:avLst/>
          </a:prstGeom>
          <a:noFill/>
          <a:ln>
            <a:noFill/>
          </a:ln>
        </p:spPr>
        <p:txBody>
          <a:bodyPr anchorCtr="0" anchor="ctr" bIns="91425" lIns="91425" spcFirstLastPara="1" rIns="91425" wrap="square" tIns="91425">
            <a:noAutofit/>
          </a:bodyPr>
          <a:lstStyle>
            <a:lvl1pPr indent="0" lvl="0" marL="0" marR="0" algn="l">
              <a:lnSpc>
                <a:spcPct val="125000"/>
              </a:lnSpc>
              <a:spcBef>
                <a:spcPts val="0"/>
              </a:spcBef>
              <a:spcAft>
                <a:spcPts val="0"/>
              </a:spcAft>
              <a:buClr>
                <a:schemeClr val="dk2"/>
              </a:buClr>
              <a:buSzPts val="1400"/>
              <a:buFont typeface="Arial"/>
              <a:buNone/>
              <a:defRPr b="1" i="0" sz="2400" u="none" cap="none" strike="noStrike">
                <a:solidFill>
                  <a:schemeClr val="dk2"/>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6" name="Google Shape;36;p8"/>
          <p:cNvSpPr txBox="1"/>
          <p:nvPr>
            <p:ph idx="1" type="body"/>
          </p:nvPr>
        </p:nvSpPr>
        <p:spPr>
          <a:xfrm>
            <a:off x="688975" y="1460902"/>
            <a:ext cx="7767600" cy="4618800"/>
          </a:xfrm>
          <a:prstGeom prst="rect">
            <a:avLst/>
          </a:prstGeom>
          <a:noFill/>
          <a:ln>
            <a:noFill/>
          </a:ln>
        </p:spPr>
        <p:txBody>
          <a:bodyPr anchorCtr="0" anchor="t" bIns="91425" lIns="91425" spcFirstLastPara="1" rIns="91425" wrap="square" tIns="91425">
            <a:noAutofit/>
          </a:bodyPr>
          <a:lstStyle>
            <a:lvl1pPr indent="-228600" lvl="0" marL="457200" marR="0" algn="l">
              <a:lnSpc>
                <a:spcPct val="145454"/>
              </a:lnSpc>
              <a:spcBef>
                <a:spcPts val="0"/>
              </a:spcBef>
              <a:spcAft>
                <a:spcPts val="0"/>
              </a:spcAft>
              <a:buClr>
                <a:srgbClr val="00543C"/>
              </a:buClr>
              <a:buSzPts val="1400"/>
              <a:buFont typeface="Arial"/>
              <a:buNone/>
              <a:defRPr b="1" i="0" sz="2200" u="none" cap="none" strike="noStrike">
                <a:solidFill>
                  <a:srgbClr val="00543C"/>
                </a:solidFill>
                <a:latin typeface="Arial"/>
                <a:ea typeface="Arial"/>
                <a:cs typeface="Arial"/>
                <a:sym typeface="Arial"/>
              </a:defRPr>
            </a:lvl1pPr>
            <a:lvl2pPr indent="-228600" lvl="1" marL="914400" marR="0" algn="l">
              <a:lnSpc>
                <a:spcPct val="145454"/>
              </a:lnSpc>
              <a:spcBef>
                <a:spcPts val="0"/>
              </a:spcBef>
              <a:spcAft>
                <a:spcPts val="0"/>
              </a:spcAft>
              <a:buClr>
                <a:schemeClr val="dk1"/>
              </a:buClr>
              <a:buSzPts val="1400"/>
              <a:buFont typeface="Arial"/>
              <a:buNone/>
              <a:defRPr b="0" i="0" sz="2200" u="none" cap="none" strike="noStrike">
                <a:solidFill>
                  <a:schemeClr val="dk1"/>
                </a:solidFill>
                <a:latin typeface="Arial"/>
                <a:ea typeface="Arial"/>
                <a:cs typeface="Arial"/>
                <a:sym typeface="Arial"/>
              </a:defRPr>
            </a:lvl2pPr>
            <a:lvl3pPr indent="-368300" lvl="2" marL="1371600" marR="0" algn="l">
              <a:lnSpc>
                <a:spcPct val="145454"/>
              </a:lnSpc>
              <a:spcBef>
                <a:spcPts val="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3pPr>
            <a:lvl4pPr indent="-368300" lvl="3" marL="1828800" marR="0" algn="l">
              <a:lnSpc>
                <a:spcPct val="145454"/>
              </a:lnSpc>
              <a:spcBef>
                <a:spcPts val="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algn="l">
              <a:lnSpc>
                <a:spcPct val="145454"/>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7" name="Google Shape;37;p8"/>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lvl1pPr lvl="0">
              <a:buNone/>
              <a:defRPr sz="1500"/>
            </a:lvl1pPr>
            <a:lvl2pPr lvl="1">
              <a:buNone/>
              <a:defRPr sz="1500"/>
            </a:lvl2pPr>
            <a:lvl3pPr lvl="2">
              <a:buNone/>
              <a:defRPr sz="1500"/>
            </a:lvl3pPr>
            <a:lvl4pPr lvl="3">
              <a:buNone/>
              <a:defRPr sz="1500"/>
            </a:lvl4pPr>
            <a:lvl5pPr lvl="4">
              <a:buNone/>
              <a:defRPr sz="1500"/>
            </a:lvl5pPr>
            <a:lvl6pPr lvl="5">
              <a:buNone/>
              <a:defRPr sz="1500"/>
            </a:lvl6pPr>
            <a:lvl7pPr lvl="6">
              <a:buNone/>
              <a:defRPr sz="1500"/>
            </a:lvl7pPr>
            <a:lvl8pPr lvl="7">
              <a:buNone/>
              <a:defRPr sz="1500"/>
            </a:lvl8pPr>
            <a:lvl9pPr lvl="8">
              <a:buNone/>
              <a:defRPr sz="15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8" name="Shape 38"/>
        <p:cNvGrpSpPr/>
        <p:nvPr/>
      </p:nvGrpSpPr>
      <p:grpSpPr>
        <a:xfrm>
          <a:off x="0" y="0"/>
          <a:ext cx="0" cy="0"/>
          <a:chOff x="0" y="0"/>
          <a:chExt cx="0" cy="0"/>
        </a:xfrm>
      </p:grpSpPr>
      <p:sp>
        <p:nvSpPr>
          <p:cNvPr id="39" name="Google Shape;39;p9"/>
          <p:cNvSpPr txBox="1"/>
          <p:nvPr>
            <p:ph type="title"/>
          </p:nvPr>
        </p:nvSpPr>
        <p:spPr>
          <a:xfrm>
            <a:off x="457200" y="274638"/>
            <a:ext cx="8229600" cy="1143000"/>
          </a:xfrm>
          <a:prstGeom prst="rect">
            <a:avLst/>
          </a:prstGeom>
          <a:noFill/>
          <a:ln>
            <a:noFill/>
          </a:ln>
        </p:spPr>
        <p:txBody>
          <a:bodyPr anchorCtr="0" anchor="t" bIns="91425" lIns="91425" spcFirstLastPara="1" rIns="91425" wrap="square" tIns="91425">
            <a:noAutofit/>
          </a:bodyPr>
          <a:lstStyle>
            <a:lvl1pPr indent="0" lvl="0" marL="0" marR="0" algn="l">
              <a:lnSpc>
                <a:spcPct val="125000"/>
              </a:lnSpc>
              <a:spcBef>
                <a:spcPts val="0"/>
              </a:spcBef>
              <a:spcAft>
                <a:spcPts val="0"/>
              </a:spcAft>
              <a:buClr>
                <a:schemeClr val="dk2"/>
              </a:buClr>
              <a:buSzPts val="1400"/>
              <a:buFont typeface="Arial"/>
              <a:buNone/>
              <a:defRPr b="1" i="0" sz="2400" u="none" cap="none" strike="noStrike">
                <a:solidFill>
                  <a:schemeClr val="dk2"/>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0" name="Google Shape;40;p9"/>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cxnSp>
        <p:nvCxnSpPr>
          <p:cNvPr id="6" name="Google Shape;6;p1"/>
          <p:cNvCxnSpPr/>
          <p:nvPr/>
        </p:nvCxnSpPr>
        <p:spPr>
          <a:xfrm rot="10800000">
            <a:off x="689013" y="1371600"/>
            <a:ext cx="7767600" cy="0"/>
          </a:xfrm>
          <a:prstGeom prst="straightConnector1">
            <a:avLst/>
          </a:prstGeom>
          <a:noFill/>
          <a:ln cap="flat" cmpd="sng" w="9525">
            <a:solidFill>
              <a:schemeClr val="lt1"/>
            </a:solidFill>
            <a:prstDash val="solid"/>
            <a:round/>
            <a:headEnd len="sm" w="sm" type="none"/>
            <a:tailEnd len="sm" w="sm" type="none"/>
          </a:ln>
        </p:spPr>
      </p:cxnSp>
      <p:pic>
        <p:nvPicPr>
          <p:cNvPr descr="USF symbol v2 white.png" id="7" name="Google Shape;7;p1"/>
          <p:cNvPicPr preferRelativeResize="0"/>
          <p:nvPr/>
        </p:nvPicPr>
        <p:blipFill rotWithShape="1">
          <a:blip r:embed="rId1">
            <a:alphaModFix amt="12000"/>
          </a:blip>
          <a:srcRect b="14185" l="0" r="14192" t="0"/>
          <a:stretch/>
        </p:blipFill>
        <p:spPr>
          <a:xfrm>
            <a:off x="4575466" y="2289175"/>
            <a:ext cx="4568400" cy="4568700"/>
          </a:xfrm>
          <a:prstGeom prst="rect">
            <a:avLst/>
          </a:prstGeom>
          <a:noFill/>
          <a:ln>
            <a:noFill/>
          </a:ln>
        </p:spPr>
      </p:pic>
      <p:pic>
        <p:nvPicPr>
          <p:cNvPr descr="logo and change the world.png" id="8" name="Google Shape;8;p1"/>
          <p:cNvPicPr preferRelativeResize="0"/>
          <p:nvPr/>
        </p:nvPicPr>
        <p:blipFill rotWithShape="1">
          <a:blip r:embed="rId2">
            <a:alphaModFix/>
          </a:blip>
          <a:srcRect b="0" l="0" r="0" t="0"/>
          <a:stretch/>
        </p:blipFill>
        <p:spPr>
          <a:xfrm>
            <a:off x="706432" y="454025"/>
            <a:ext cx="4094400" cy="457200"/>
          </a:xfrm>
          <a:prstGeom prst="rect">
            <a:avLst/>
          </a:prstGeom>
          <a:noFill/>
          <a:ln>
            <a:noFill/>
          </a:ln>
        </p:spPr>
      </p:pic>
      <p:sp>
        <p:nvSpPr>
          <p:cNvPr id="9" name="Google Shape;9;p1"/>
          <p:cNvSpPr txBox="1"/>
          <p:nvPr>
            <p:ph idx="12" type="sldNum"/>
          </p:nvPr>
        </p:nvSpPr>
        <p:spPr>
          <a:xfrm>
            <a:off x="5334" y="6332884"/>
            <a:ext cx="548700" cy="525000"/>
          </a:xfrm>
          <a:prstGeom prst="rect">
            <a:avLst/>
          </a:prstGeom>
          <a:noFill/>
          <a:ln>
            <a:noFill/>
          </a:ln>
        </p:spPr>
        <p:txBody>
          <a:bodyPr anchorCtr="0" anchor="t" bIns="91425" lIns="91425" spcFirstLastPara="1" rIns="91425" wrap="square" tIns="91425">
            <a:noAutofit/>
          </a:bodyPr>
          <a:lstStyle>
            <a:lvl1pPr lvl="0" algn="r">
              <a:buNone/>
              <a:defRPr b="1" sz="1500">
                <a:solidFill>
                  <a:schemeClr val="lt1"/>
                </a:solidFill>
              </a:defRPr>
            </a:lvl1pPr>
            <a:lvl2pPr lvl="1" algn="r">
              <a:buNone/>
              <a:defRPr b="1" sz="1500">
                <a:solidFill>
                  <a:schemeClr val="lt1"/>
                </a:solidFill>
              </a:defRPr>
            </a:lvl2pPr>
            <a:lvl3pPr lvl="2" algn="r">
              <a:buNone/>
              <a:defRPr b="1" sz="1500">
                <a:solidFill>
                  <a:schemeClr val="lt1"/>
                </a:solidFill>
              </a:defRPr>
            </a:lvl3pPr>
            <a:lvl4pPr lvl="3" algn="r">
              <a:buNone/>
              <a:defRPr b="1" sz="1500">
                <a:solidFill>
                  <a:schemeClr val="lt1"/>
                </a:solidFill>
              </a:defRPr>
            </a:lvl4pPr>
            <a:lvl5pPr lvl="4" algn="r">
              <a:buNone/>
              <a:defRPr b="1" sz="1500">
                <a:solidFill>
                  <a:schemeClr val="lt1"/>
                </a:solidFill>
              </a:defRPr>
            </a:lvl5pPr>
            <a:lvl6pPr lvl="5" algn="r">
              <a:buNone/>
              <a:defRPr b="1" sz="1500">
                <a:solidFill>
                  <a:schemeClr val="lt1"/>
                </a:solidFill>
              </a:defRPr>
            </a:lvl6pPr>
            <a:lvl7pPr lvl="6" algn="r">
              <a:buNone/>
              <a:defRPr b="1" sz="1500">
                <a:solidFill>
                  <a:schemeClr val="lt1"/>
                </a:solidFill>
              </a:defRPr>
            </a:lvl7pPr>
            <a:lvl8pPr lvl="7" algn="r">
              <a:buNone/>
              <a:defRPr b="1" sz="1500">
                <a:solidFill>
                  <a:schemeClr val="lt1"/>
                </a:solidFill>
              </a:defRPr>
            </a:lvl8pPr>
            <a:lvl9pPr lvl="8" algn="r">
              <a:buNone/>
              <a:defRPr b="1" sz="15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7"/>
          <p:cNvSpPr/>
          <p:nvPr/>
        </p:nvSpPr>
        <p:spPr>
          <a:xfrm>
            <a:off x="0" y="6172200"/>
            <a:ext cx="9144000" cy="685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logo and USF text.png" id="30" name="Google Shape;30;p7"/>
          <p:cNvPicPr preferRelativeResize="0"/>
          <p:nvPr/>
        </p:nvPicPr>
        <p:blipFill rotWithShape="1">
          <a:blip r:embed="rId1">
            <a:alphaModFix/>
          </a:blip>
          <a:srcRect b="0" l="0" r="0" t="0"/>
          <a:stretch/>
        </p:blipFill>
        <p:spPr>
          <a:xfrm>
            <a:off x="7359382" y="6337848"/>
            <a:ext cx="1600200" cy="351900"/>
          </a:xfrm>
          <a:prstGeom prst="rect">
            <a:avLst/>
          </a:prstGeom>
          <a:noFill/>
          <a:ln>
            <a:noFill/>
          </a:ln>
        </p:spPr>
      </p:pic>
      <p:sp>
        <p:nvSpPr>
          <p:cNvPr id="31" name="Google Shape;31;p7"/>
          <p:cNvSpPr txBox="1"/>
          <p:nvPr/>
        </p:nvSpPr>
        <p:spPr>
          <a:xfrm>
            <a:off x="385859" y="6337848"/>
            <a:ext cx="4791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FFCC66"/>
                </a:solidFill>
                <a:latin typeface="Arial"/>
                <a:ea typeface="Arial"/>
                <a:cs typeface="Arial"/>
                <a:sym typeface="Arial"/>
              </a:rPr>
              <a:t>MNA</a:t>
            </a:r>
            <a:r>
              <a:rPr b="0" i="0" lang="en-US" sz="1800" u="none" cap="none" strike="noStrike">
                <a:solidFill>
                  <a:schemeClr val="dk1"/>
                </a:solidFill>
                <a:latin typeface="Arial"/>
                <a:ea typeface="Arial"/>
                <a:cs typeface="Arial"/>
                <a:sym typeface="Arial"/>
              </a:rPr>
              <a:t> </a:t>
            </a:r>
            <a:r>
              <a:rPr b="0" i="0" lang="en-US" sz="1400" u="none" cap="small" strike="noStrike">
                <a:solidFill>
                  <a:schemeClr val="lt1"/>
                </a:solidFill>
                <a:latin typeface="Arial"/>
                <a:ea typeface="Arial"/>
                <a:cs typeface="Arial"/>
                <a:sym typeface="Arial"/>
              </a:rPr>
              <a:t>Master of Nonprofit Administration </a:t>
            </a:r>
            <a:endParaRPr sz="1400" cap="small">
              <a:solidFill>
                <a:schemeClr val="lt1"/>
              </a:solidFill>
              <a:latin typeface="Arial"/>
              <a:ea typeface="Arial"/>
              <a:cs typeface="Arial"/>
              <a:sym typeface="Arial"/>
            </a:endParaRPr>
          </a:p>
        </p:txBody>
      </p:sp>
      <p:sp>
        <p:nvSpPr>
          <p:cNvPr id="32" name="Google Shape;32;p7"/>
          <p:cNvSpPr txBox="1"/>
          <p:nvPr>
            <p:ph idx="12" type="sldNum"/>
          </p:nvPr>
        </p:nvSpPr>
        <p:spPr>
          <a:xfrm>
            <a:off x="9" y="6337859"/>
            <a:ext cx="548700" cy="525000"/>
          </a:xfrm>
          <a:prstGeom prst="rect">
            <a:avLst/>
          </a:prstGeom>
          <a:noFill/>
          <a:ln>
            <a:noFill/>
          </a:ln>
        </p:spPr>
        <p:txBody>
          <a:bodyPr anchorCtr="0" anchor="t" bIns="91425" lIns="91425" spcFirstLastPara="1" rIns="91425" wrap="square" tIns="91425">
            <a:noAutofit/>
          </a:bodyPr>
          <a:lstStyle>
            <a:lvl1pPr lvl="0" algn="r">
              <a:buNone/>
              <a:defRPr b="1" sz="1600">
                <a:solidFill>
                  <a:schemeClr val="lt1"/>
                </a:solidFill>
              </a:defRPr>
            </a:lvl1pPr>
            <a:lvl2pPr lvl="1" algn="r">
              <a:buNone/>
              <a:defRPr b="1" sz="1600">
                <a:solidFill>
                  <a:schemeClr val="lt1"/>
                </a:solidFill>
              </a:defRPr>
            </a:lvl2pPr>
            <a:lvl3pPr lvl="2" algn="r">
              <a:buNone/>
              <a:defRPr b="1" sz="1600">
                <a:solidFill>
                  <a:schemeClr val="lt1"/>
                </a:solidFill>
              </a:defRPr>
            </a:lvl3pPr>
            <a:lvl4pPr lvl="3" algn="r">
              <a:buNone/>
              <a:defRPr b="1" sz="1600">
                <a:solidFill>
                  <a:schemeClr val="lt1"/>
                </a:solidFill>
              </a:defRPr>
            </a:lvl4pPr>
            <a:lvl5pPr lvl="4" algn="r">
              <a:buNone/>
              <a:defRPr b="1" sz="1600">
                <a:solidFill>
                  <a:schemeClr val="lt1"/>
                </a:solidFill>
              </a:defRPr>
            </a:lvl5pPr>
            <a:lvl6pPr lvl="5" algn="r">
              <a:buNone/>
              <a:defRPr b="1" sz="1600">
                <a:solidFill>
                  <a:schemeClr val="lt1"/>
                </a:solidFill>
              </a:defRPr>
            </a:lvl6pPr>
            <a:lvl7pPr lvl="6" algn="r">
              <a:buNone/>
              <a:defRPr b="1" sz="1600">
                <a:solidFill>
                  <a:schemeClr val="lt1"/>
                </a:solidFill>
              </a:defRPr>
            </a:lvl7pPr>
            <a:lvl8pPr lvl="7" algn="r">
              <a:buNone/>
              <a:defRPr b="1" sz="1600">
                <a:solidFill>
                  <a:schemeClr val="lt1"/>
                </a:solidFill>
              </a:defRPr>
            </a:lvl8pPr>
            <a:lvl9pPr lvl="8" algn="r">
              <a:buNone/>
              <a:defRPr b="1" sz="16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0"/>
          <p:cNvSpPr txBox="1"/>
          <p:nvPr>
            <p:ph idx="1" type="body"/>
          </p:nvPr>
        </p:nvSpPr>
        <p:spPr>
          <a:xfrm>
            <a:off x="688975" y="2497146"/>
            <a:ext cx="7767638" cy="1096963"/>
          </a:xfrm>
          <a:prstGeom prst="rect">
            <a:avLst/>
          </a:prstGeom>
          <a:noFill/>
          <a:ln>
            <a:noFill/>
          </a:ln>
        </p:spPr>
        <p:txBody>
          <a:bodyPr anchorCtr="0" anchor="t" bIns="0" lIns="0" spcFirstLastPara="1" rIns="91425" wrap="square" tIns="0">
            <a:noAutofit/>
          </a:bodyPr>
          <a:lstStyle/>
          <a:p>
            <a:pPr indent="0" lvl="0" marL="0" marR="0" rtl="0" algn="l">
              <a:lnSpc>
                <a:spcPct val="120000"/>
              </a:lnSpc>
              <a:spcBef>
                <a:spcPts val="0"/>
              </a:spcBef>
              <a:spcAft>
                <a:spcPts val="0"/>
              </a:spcAft>
              <a:buClr>
                <a:srgbClr val="FFFFFF"/>
              </a:buClr>
              <a:buFont typeface="Arial"/>
              <a:buNone/>
            </a:pPr>
            <a:r>
              <a:rPr lang="en-US"/>
              <a:t>Wells Fargo’s GDPR Compliance</a:t>
            </a:r>
            <a:endParaRPr b="1" i="0" sz="3000" u="none" cap="none" strike="noStrike">
              <a:solidFill>
                <a:srgbClr val="FFFFFF"/>
              </a:solidFill>
              <a:latin typeface="Arial"/>
              <a:ea typeface="Arial"/>
              <a:cs typeface="Arial"/>
              <a:sym typeface="Arial"/>
            </a:endParaRPr>
          </a:p>
        </p:txBody>
      </p:sp>
      <p:sp>
        <p:nvSpPr>
          <p:cNvPr id="46" name="Google Shape;46;p10"/>
          <p:cNvSpPr txBox="1"/>
          <p:nvPr>
            <p:ph idx="2" type="body"/>
          </p:nvPr>
        </p:nvSpPr>
        <p:spPr>
          <a:xfrm>
            <a:off x="689000" y="4467851"/>
            <a:ext cx="7767600" cy="1546500"/>
          </a:xfrm>
          <a:prstGeom prst="rect">
            <a:avLst/>
          </a:prstGeom>
          <a:noFill/>
          <a:ln>
            <a:noFill/>
          </a:ln>
        </p:spPr>
        <p:txBody>
          <a:bodyPr anchorCtr="0" anchor="t" bIns="0" lIns="0" spcFirstLastPara="1" rIns="91425" wrap="square" tIns="0">
            <a:noAutofit/>
          </a:bodyPr>
          <a:lstStyle/>
          <a:p>
            <a:pPr indent="0" lvl="0" marL="0" marR="0" rtl="0" algn="l">
              <a:lnSpc>
                <a:spcPct val="160000"/>
              </a:lnSpc>
              <a:spcBef>
                <a:spcPts val="0"/>
              </a:spcBef>
              <a:spcAft>
                <a:spcPts val="0"/>
              </a:spcAft>
              <a:buClr>
                <a:srgbClr val="FFFFFF"/>
              </a:buClr>
              <a:buFont typeface="Arial"/>
              <a:buNone/>
            </a:pPr>
            <a:r>
              <a:rPr lang="en-US" sz="2000"/>
              <a:t>Presenter: </a:t>
            </a:r>
            <a:r>
              <a:rPr lang="en-US" sz="1800"/>
              <a:t>Marko Jevtic, Aparna Kusalker, Estefania Lopez</a:t>
            </a:r>
            <a:endParaRPr sz="1800"/>
          </a:p>
          <a:p>
            <a:pPr indent="0" lvl="0" marL="0" marR="0" rtl="0" algn="l">
              <a:lnSpc>
                <a:spcPct val="160000"/>
              </a:lnSpc>
              <a:spcBef>
                <a:spcPts val="0"/>
              </a:spcBef>
              <a:spcAft>
                <a:spcPts val="0"/>
              </a:spcAft>
              <a:buClr>
                <a:srgbClr val="FFFFFF"/>
              </a:buClr>
              <a:buFont typeface="Arial"/>
              <a:buNone/>
            </a:pPr>
            <a:r>
              <a:rPr lang="en-US" sz="2000"/>
              <a:t>Course Name: </a:t>
            </a:r>
            <a:r>
              <a:rPr lang="en-US" sz="1800"/>
              <a:t>MSIS 672 - Data Architecture &amp; Management</a:t>
            </a:r>
            <a:endParaRPr sz="2200"/>
          </a:p>
          <a:p>
            <a:pPr indent="0" lvl="0" marL="0" marR="0" rtl="0" algn="l">
              <a:lnSpc>
                <a:spcPct val="160000"/>
              </a:lnSpc>
              <a:spcBef>
                <a:spcPts val="0"/>
              </a:spcBef>
              <a:spcAft>
                <a:spcPts val="0"/>
              </a:spcAft>
              <a:buClr>
                <a:srgbClr val="FFFFFF"/>
              </a:buClr>
              <a:buFont typeface="Arial"/>
              <a:buNone/>
            </a:pPr>
            <a:r>
              <a:rPr lang="en-US" sz="2000"/>
              <a:t>Professor Name: </a:t>
            </a:r>
            <a:r>
              <a:rPr lang="en-US" sz="1800"/>
              <a:t>Professor </a:t>
            </a:r>
            <a:r>
              <a:rPr lang="en-US" sz="1800"/>
              <a:t>Kourosh Dadgar</a:t>
            </a:r>
            <a:endParaRPr b="0" i="0" sz="2400" u="none" cap="none" strike="noStrike">
              <a:solidFill>
                <a:srgbClr val="FFFFFF"/>
              </a:solidFill>
              <a:latin typeface="Arial"/>
              <a:ea typeface="Arial"/>
              <a:cs typeface="Arial"/>
              <a:sym typeface="Arial"/>
            </a:endParaRPr>
          </a:p>
        </p:txBody>
      </p:sp>
      <p:sp>
        <p:nvSpPr>
          <p:cNvPr id="47" name="Google Shape;47;p10"/>
          <p:cNvSpPr/>
          <p:nvPr/>
        </p:nvSpPr>
        <p:spPr>
          <a:xfrm>
            <a:off x="4873769" y="1412695"/>
            <a:ext cx="3647152"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600" u="none" cap="small" strike="noStrike">
              <a:solidFill>
                <a:srgbClr val="F4F0E2"/>
              </a:solidFill>
              <a:latin typeface="Arial"/>
              <a:ea typeface="Arial"/>
              <a:cs typeface="Arial"/>
              <a:sym typeface="Arial"/>
            </a:endParaRPr>
          </a:p>
        </p:txBody>
      </p:sp>
      <p:sp>
        <p:nvSpPr>
          <p:cNvPr id="48" name="Google Shape;48;p10"/>
          <p:cNvSpPr txBox="1"/>
          <p:nvPr>
            <p:ph idx="12" type="sldNum"/>
          </p:nvPr>
        </p:nvSpPr>
        <p:spPr>
          <a:xfrm>
            <a:off x="5334" y="63328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Shareholder Matrix</a:t>
            </a:r>
            <a:endParaRPr/>
          </a:p>
        </p:txBody>
      </p:sp>
      <p:sp>
        <p:nvSpPr>
          <p:cNvPr id="119" name="Google Shape;119;p19"/>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0" lang="en-US" sz="1400">
                <a:solidFill>
                  <a:schemeClr val="dk1"/>
                </a:solidFill>
              </a:rPr>
              <a:t>Stakeholders include both internal and external groups.</a:t>
            </a:r>
            <a:endParaRPr b="0" sz="1400">
              <a:solidFill>
                <a:schemeClr val="dk1"/>
              </a:solidFill>
            </a:endParaRPr>
          </a:p>
          <a:p>
            <a:pPr indent="-317500" lvl="0" marL="457200" rtl="0" algn="l">
              <a:lnSpc>
                <a:spcPct val="115000"/>
              </a:lnSpc>
              <a:spcBef>
                <a:spcPts val="0"/>
              </a:spcBef>
              <a:spcAft>
                <a:spcPts val="0"/>
              </a:spcAft>
              <a:buClr>
                <a:schemeClr val="dk1"/>
              </a:buClr>
              <a:buSzPts val="1400"/>
              <a:buChar char="●"/>
            </a:pPr>
            <a:r>
              <a:rPr b="0" lang="en-US" sz="1400">
                <a:solidFill>
                  <a:schemeClr val="dk1"/>
                </a:solidFill>
              </a:rPr>
              <a:t>Focus is on key stakeholders directly impacted by GDPR regulations and Wells Fargo’s personal data management practices.</a:t>
            </a:r>
            <a:endParaRPr sz="1100">
              <a:solidFill>
                <a:schemeClr val="dk2"/>
              </a:solidFill>
            </a:endParaRPr>
          </a:p>
        </p:txBody>
      </p:sp>
      <p:sp>
        <p:nvSpPr>
          <p:cNvPr id="120" name="Google Shape;120;p19"/>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21" name="Google Shape;121;p19"/>
          <p:cNvGraphicFramePr/>
          <p:nvPr/>
        </p:nvGraphicFramePr>
        <p:xfrm>
          <a:off x="952500" y="3048875"/>
          <a:ext cx="3000000" cy="3000000"/>
        </p:xfrm>
        <a:graphic>
          <a:graphicData uri="http://schemas.openxmlformats.org/drawingml/2006/table">
            <a:tbl>
              <a:tblPr>
                <a:noFill/>
                <a:tableStyleId>{AB925367-5958-4389-9F19-8C0EDE47AC1D}</a:tableStyleId>
              </a:tblPr>
              <a:tblGrid>
                <a:gridCol w="3619500"/>
                <a:gridCol w="3619500"/>
              </a:tblGrid>
              <a:tr h="381000">
                <a:tc>
                  <a:txBody>
                    <a:bodyPr/>
                    <a:lstStyle/>
                    <a:p>
                      <a:pPr indent="0" lvl="0" marL="0" rtl="0" algn="l">
                        <a:spcBef>
                          <a:spcPts val="0"/>
                        </a:spcBef>
                        <a:spcAft>
                          <a:spcPts val="0"/>
                        </a:spcAft>
                        <a:buNone/>
                      </a:pPr>
                      <a:r>
                        <a:rPr b="1" lang="en-US"/>
                        <a:t>Internal Stakeholders</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t>External Stakeholders</a:t>
                      </a:r>
                      <a:endParaRPr b="1"/>
                    </a:p>
                  </a:txBody>
                  <a:tcPr marT="91425" marB="91425" marR="91425" marL="91425">
                    <a:solidFill>
                      <a:schemeClr val="accent1"/>
                    </a:solidFill>
                  </a:tcPr>
                </a:tc>
              </a:tr>
              <a:tr h="381000">
                <a:tc>
                  <a:txBody>
                    <a:bodyPr/>
                    <a:lstStyle/>
                    <a:p>
                      <a:pPr indent="-317500" lvl="0" marL="457200" rtl="0" algn="l">
                        <a:spcBef>
                          <a:spcPts val="0"/>
                        </a:spcBef>
                        <a:spcAft>
                          <a:spcPts val="0"/>
                        </a:spcAft>
                        <a:buSzPts val="1400"/>
                        <a:buChar char="●"/>
                      </a:pPr>
                      <a:r>
                        <a:rPr lang="en-US"/>
                        <a:t>Legal &amp; Compliance</a:t>
                      </a:r>
                      <a:endParaRPr/>
                    </a:p>
                    <a:p>
                      <a:pPr indent="-317500" lvl="0" marL="457200" rtl="0" algn="l">
                        <a:spcBef>
                          <a:spcPts val="0"/>
                        </a:spcBef>
                        <a:spcAft>
                          <a:spcPts val="0"/>
                        </a:spcAft>
                        <a:buSzPts val="1400"/>
                        <a:buChar char="●"/>
                      </a:pPr>
                      <a:r>
                        <a:rPr lang="en-US"/>
                        <a:t>IT &amp; Data Security</a:t>
                      </a:r>
                      <a:endParaRPr/>
                    </a:p>
                    <a:p>
                      <a:pPr indent="-317500" lvl="0" marL="457200" rtl="0" algn="l">
                        <a:spcBef>
                          <a:spcPts val="0"/>
                        </a:spcBef>
                        <a:spcAft>
                          <a:spcPts val="0"/>
                        </a:spcAft>
                        <a:buSzPts val="1400"/>
                        <a:buChar char="●"/>
                      </a:pPr>
                      <a:r>
                        <a:rPr lang="en-US"/>
                        <a:t>C-Suite &amp; Board of Directors</a:t>
                      </a:r>
                      <a:endParaRPr/>
                    </a:p>
                    <a:p>
                      <a:pPr indent="-317500" lvl="0" marL="457200" rtl="0" algn="l">
                        <a:spcBef>
                          <a:spcPts val="0"/>
                        </a:spcBef>
                        <a:spcAft>
                          <a:spcPts val="0"/>
                        </a:spcAft>
                        <a:buSzPts val="1400"/>
                        <a:buChar char="●"/>
                      </a:pPr>
                      <a:r>
                        <a:rPr lang="en-US"/>
                        <a:t>Employees</a:t>
                      </a:r>
                      <a:endParaRPr/>
                    </a:p>
                  </a:txBody>
                  <a:tcPr marT="91425" marB="91425" marR="91425" marL="91425"/>
                </a:tc>
                <a:tc>
                  <a:txBody>
                    <a:bodyPr/>
                    <a:lstStyle/>
                    <a:p>
                      <a:pPr indent="-317500" lvl="0" marL="457200" rtl="0" algn="l">
                        <a:spcBef>
                          <a:spcPts val="0"/>
                        </a:spcBef>
                        <a:spcAft>
                          <a:spcPts val="0"/>
                        </a:spcAft>
                        <a:buSzPts val="1400"/>
                        <a:buChar char="●"/>
                      </a:pPr>
                      <a:r>
                        <a:rPr lang="en-US"/>
                        <a:t>Customers</a:t>
                      </a:r>
                      <a:endParaRPr/>
                    </a:p>
                    <a:p>
                      <a:pPr indent="-317500" lvl="0" marL="457200" rtl="0" algn="l">
                        <a:spcBef>
                          <a:spcPts val="0"/>
                        </a:spcBef>
                        <a:spcAft>
                          <a:spcPts val="0"/>
                        </a:spcAft>
                        <a:buSzPts val="1400"/>
                        <a:buChar char="●"/>
                      </a:pPr>
                      <a:r>
                        <a:rPr lang="en-US"/>
                        <a:t>GDPR Regulators</a:t>
                      </a:r>
                      <a:endParaRPr/>
                    </a:p>
                    <a:p>
                      <a:pPr indent="-317500" lvl="0" marL="457200" rtl="0" algn="l">
                        <a:spcBef>
                          <a:spcPts val="0"/>
                        </a:spcBef>
                        <a:spcAft>
                          <a:spcPts val="0"/>
                        </a:spcAft>
                        <a:buSzPts val="1400"/>
                        <a:buChar char="●"/>
                      </a:pPr>
                      <a:r>
                        <a:rPr lang="en-US"/>
                        <a:t>Vendor &amp; Third-Party Processors</a:t>
                      </a:r>
                      <a:endParaRPr/>
                    </a:p>
                    <a:p>
                      <a:pPr indent="-317500" lvl="0" marL="457200" rtl="0" algn="l">
                        <a:spcBef>
                          <a:spcPts val="0"/>
                        </a:spcBef>
                        <a:spcAft>
                          <a:spcPts val="0"/>
                        </a:spcAft>
                        <a:buSzPts val="1400"/>
                        <a:buChar char="●"/>
                      </a:pPr>
                      <a:r>
                        <a:rPr lang="en-US"/>
                        <a:t>Shareholders &amp; Investors</a:t>
                      </a:r>
                      <a:endParaRPr/>
                    </a:p>
                    <a:p>
                      <a:pPr indent="-317500" lvl="0" marL="457200" rtl="0" algn="l">
                        <a:spcBef>
                          <a:spcPts val="0"/>
                        </a:spcBef>
                        <a:spcAft>
                          <a:spcPts val="0"/>
                        </a:spcAft>
                        <a:buSzPts val="1400"/>
                        <a:buChar char="●"/>
                      </a:pPr>
                      <a:r>
                        <a:rPr lang="en-US"/>
                        <a:t>Media</a:t>
                      </a:r>
                      <a:endParaRPr/>
                    </a:p>
                  </a:txBody>
                  <a:tcPr marT="91425" marB="91425" marR="91425" marL="91425"/>
                </a:tc>
              </a:tr>
            </a:tbl>
          </a:graphicData>
        </a:graphic>
      </p:graphicFrame>
      <p:sp>
        <p:nvSpPr>
          <p:cNvPr id="122" name="Google Shape;122;p19"/>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00"/>
              <a:t>Account Management:</a:t>
            </a:r>
            <a:endParaRPr sz="1700"/>
          </a:p>
          <a:p>
            <a:pPr indent="-336550" lvl="0" marL="457200" rtl="0" algn="l">
              <a:spcBef>
                <a:spcPts val="0"/>
              </a:spcBef>
              <a:spcAft>
                <a:spcPts val="0"/>
              </a:spcAft>
              <a:buClr>
                <a:schemeClr val="dk1"/>
              </a:buClr>
              <a:buSzPts val="1700"/>
              <a:buChar char="●"/>
            </a:pPr>
            <a:r>
              <a:rPr lang="en-US" sz="1700">
                <a:solidFill>
                  <a:schemeClr val="dk1"/>
                </a:solidFill>
              </a:rPr>
              <a:t>Trigger</a:t>
            </a:r>
            <a:r>
              <a:rPr b="0" lang="en-US" sz="1700">
                <a:solidFill>
                  <a:schemeClr val="dk1"/>
                </a:solidFill>
              </a:rPr>
              <a:t>: Customer updates account information.</a:t>
            </a:r>
            <a:endParaRPr b="0"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Response</a:t>
            </a:r>
            <a:r>
              <a:rPr b="0" lang="en-US" sz="1700">
                <a:solidFill>
                  <a:schemeClr val="dk1"/>
                </a:solidFill>
              </a:rPr>
              <a:t>: Validate inputs, save changes, notify customer.</a:t>
            </a:r>
            <a:endParaRPr b="0" sz="1700">
              <a:solidFill>
                <a:schemeClr val="dk1"/>
              </a:solidFill>
            </a:endParaRPr>
          </a:p>
          <a:p>
            <a:pPr indent="0" lvl="0" marL="0" rtl="0" algn="l">
              <a:spcBef>
                <a:spcPts val="0"/>
              </a:spcBef>
              <a:spcAft>
                <a:spcPts val="0"/>
              </a:spcAft>
              <a:buNone/>
            </a:pPr>
            <a:r>
              <a:rPr lang="en-US" sz="1700"/>
              <a:t>Money Transfer (e.g., Zelle):</a:t>
            </a:r>
            <a:endParaRPr sz="1700"/>
          </a:p>
          <a:p>
            <a:pPr indent="-336550" lvl="0" marL="457200" rtl="0" algn="l">
              <a:spcBef>
                <a:spcPts val="0"/>
              </a:spcBef>
              <a:spcAft>
                <a:spcPts val="0"/>
              </a:spcAft>
              <a:buClr>
                <a:schemeClr val="dk1"/>
              </a:buClr>
              <a:buSzPts val="1700"/>
              <a:buChar char="●"/>
            </a:pPr>
            <a:r>
              <a:rPr lang="en-US" sz="1700">
                <a:solidFill>
                  <a:schemeClr val="dk1"/>
                </a:solidFill>
              </a:rPr>
              <a:t>Trigger</a:t>
            </a:r>
            <a:r>
              <a:rPr b="0" lang="en-US" sz="1700">
                <a:solidFill>
                  <a:schemeClr val="dk1"/>
                </a:solidFill>
              </a:rPr>
              <a:t>: Customer initiates a transfer.</a:t>
            </a:r>
            <a:endParaRPr b="0"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Response</a:t>
            </a:r>
            <a:r>
              <a:rPr b="0" lang="en-US" sz="1700">
                <a:solidFill>
                  <a:schemeClr val="dk1"/>
                </a:solidFill>
              </a:rPr>
              <a:t>: Verify recipient and compliance, execute transfer, send confirmation.</a:t>
            </a:r>
            <a:endParaRPr b="0" sz="1700">
              <a:solidFill>
                <a:schemeClr val="dk1"/>
              </a:solidFill>
            </a:endParaRPr>
          </a:p>
          <a:p>
            <a:pPr indent="0" lvl="0" marL="0" rtl="0" algn="l">
              <a:spcBef>
                <a:spcPts val="0"/>
              </a:spcBef>
              <a:spcAft>
                <a:spcPts val="0"/>
              </a:spcAft>
              <a:buNone/>
            </a:pPr>
            <a:r>
              <a:rPr lang="en-US" sz="1700"/>
              <a:t>Check Orders by Bankers:</a:t>
            </a:r>
            <a:endParaRPr sz="1700"/>
          </a:p>
          <a:p>
            <a:pPr indent="-336550" lvl="0" marL="457200" rtl="0" algn="l">
              <a:spcBef>
                <a:spcPts val="0"/>
              </a:spcBef>
              <a:spcAft>
                <a:spcPts val="0"/>
              </a:spcAft>
              <a:buClr>
                <a:schemeClr val="dk1"/>
              </a:buClr>
              <a:buSzPts val="1700"/>
              <a:buChar char="●"/>
            </a:pPr>
            <a:r>
              <a:rPr lang="en-US" sz="1700">
                <a:solidFill>
                  <a:schemeClr val="dk1"/>
                </a:solidFill>
              </a:rPr>
              <a:t>Trigger</a:t>
            </a:r>
            <a:r>
              <a:rPr b="0" lang="en-US" sz="1700">
                <a:solidFill>
                  <a:schemeClr val="dk1"/>
                </a:solidFill>
              </a:rPr>
              <a:t>: Banker requests customer information for checks.</a:t>
            </a:r>
            <a:endParaRPr b="0"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Response</a:t>
            </a:r>
            <a:r>
              <a:rPr b="0" lang="en-US" sz="1700">
                <a:solidFill>
                  <a:schemeClr val="dk1"/>
                </a:solidFill>
              </a:rPr>
              <a:t>: Access data securely, process order.</a:t>
            </a:r>
            <a:endParaRPr b="0" sz="1700">
              <a:solidFill>
                <a:schemeClr val="dk1"/>
              </a:solidFill>
            </a:endParaRPr>
          </a:p>
        </p:txBody>
      </p:sp>
      <p:sp>
        <p:nvSpPr>
          <p:cNvPr id="128" name="Google Shape;128;p20"/>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Event Response List</a:t>
            </a:r>
            <a:endParaRPr/>
          </a:p>
        </p:txBody>
      </p:sp>
      <p:sp>
        <p:nvSpPr>
          <p:cNvPr id="129" name="Google Shape;129;p20"/>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0"/>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continued … </a:t>
            </a:r>
            <a:endParaRPr/>
          </a:p>
        </p:txBody>
      </p:sp>
      <p:sp>
        <p:nvSpPr>
          <p:cNvPr id="136" name="Google Shape;136;p21"/>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00"/>
              <a:t>Purchase Monitoring:</a:t>
            </a:r>
            <a:endParaRPr sz="1700"/>
          </a:p>
          <a:p>
            <a:pPr indent="-336550" lvl="0" marL="457200" rtl="0" algn="l">
              <a:spcBef>
                <a:spcPts val="0"/>
              </a:spcBef>
              <a:spcAft>
                <a:spcPts val="0"/>
              </a:spcAft>
              <a:buClr>
                <a:schemeClr val="dk1"/>
              </a:buClr>
              <a:buSzPts val="1700"/>
              <a:buChar char="●"/>
            </a:pPr>
            <a:r>
              <a:rPr lang="en-US" sz="1700">
                <a:solidFill>
                  <a:schemeClr val="dk1"/>
                </a:solidFill>
              </a:rPr>
              <a:t>Trigger</a:t>
            </a:r>
            <a:r>
              <a:rPr b="0" lang="en-US" sz="1700">
                <a:solidFill>
                  <a:schemeClr val="dk1"/>
                </a:solidFill>
              </a:rPr>
              <a:t>: Online purchase initiated.</a:t>
            </a:r>
            <a:endParaRPr b="0"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Response</a:t>
            </a:r>
            <a:r>
              <a:rPr b="0" lang="en-US" sz="1700">
                <a:solidFill>
                  <a:schemeClr val="dk1"/>
                </a:solidFill>
              </a:rPr>
              <a:t>: Monitor transaction, alert for anomalies, generate reports for regulators.</a:t>
            </a:r>
            <a:endParaRPr b="0" sz="1700">
              <a:solidFill>
                <a:schemeClr val="dk1"/>
              </a:solidFill>
            </a:endParaRPr>
          </a:p>
          <a:p>
            <a:pPr indent="0" lvl="0" marL="0" rtl="0" algn="l">
              <a:spcBef>
                <a:spcPts val="0"/>
              </a:spcBef>
              <a:spcAft>
                <a:spcPts val="0"/>
              </a:spcAft>
              <a:buNone/>
            </a:pPr>
            <a:r>
              <a:rPr lang="en-US" sz="1700"/>
              <a:t>Payment Authorization:</a:t>
            </a:r>
            <a:endParaRPr sz="1700"/>
          </a:p>
          <a:p>
            <a:pPr indent="-336550" lvl="0" marL="457200" rtl="0" algn="l">
              <a:spcBef>
                <a:spcPts val="0"/>
              </a:spcBef>
              <a:spcAft>
                <a:spcPts val="0"/>
              </a:spcAft>
              <a:buClr>
                <a:schemeClr val="dk1"/>
              </a:buClr>
              <a:buSzPts val="1700"/>
              <a:buChar char="●"/>
            </a:pPr>
            <a:r>
              <a:rPr lang="en-US" sz="1700">
                <a:solidFill>
                  <a:schemeClr val="dk1"/>
                </a:solidFill>
              </a:rPr>
              <a:t>Trigger</a:t>
            </a:r>
            <a:r>
              <a:rPr b="0" lang="en-US" sz="1700">
                <a:solidFill>
                  <a:schemeClr val="dk1"/>
                </a:solidFill>
              </a:rPr>
              <a:t>: Customer completes a payment.</a:t>
            </a:r>
            <a:endParaRPr b="0"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Response</a:t>
            </a:r>
            <a:r>
              <a:rPr b="0" lang="en-US" sz="1700">
                <a:solidFill>
                  <a:schemeClr val="dk1"/>
                </a:solidFill>
              </a:rPr>
              <a:t>: Third-party authorization, confirm success or failure.</a:t>
            </a:r>
            <a:endParaRPr b="0" sz="1700">
              <a:solidFill>
                <a:schemeClr val="dk1"/>
              </a:solidFill>
            </a:endParaRPr>
          </a:p>
          <a:p>
            <a:pPr indent="0" lvl="0" marL="0" rtl="0" algn="l">
              <a:spcBef>
                <a:spcPts val="0"/>
              </a:spcBef>
              <a:spcAft>
                <a:spcPts val="0"/>
              </a:spcAft>
              <a:buNone/>
            </a:pPr>
            <a:r>
              <a:rPr lang="en-US" sz="1700"/>
              <a:t>Credit Score Requests:</a:t>
            </a:r>
            <a:endParaRPr sz="1700"/>
          </a:p>
          <a:p>
            <a:pPr indent="-336550" lvl="0" marL="457200" rtl="0" algn="l">
              <a:spcBef>
                <a:spcPts val="0"/>
              </a:spcBef>
              <a:spcAft>
                <a:spcPts val="0"/>
              </a:spcAft>
              <a:buClr>
                <a:schemeClr val="dk1"/>
              </a:buClr>
              <a:buSzPts val="1700"/>
              <a:buChar char="●"/>
            </a:pPr>
            <a:r>
              <a:rPr lang="en-US" sz="1700">
                <a:solidFill>
                  <a:schemeClr val="dk1"/>
                </a:solidFill>
              </a:rPr>
              <a:t>Trigger</a:t>
            </a:r>
            <a:r>
              <a:rPr b="0" lang="en-US" sz="1700">
                <a:solidFill>
                  <a:schemeClr val="dk1"/>
                </a:solidFill>
              </a:rPr>
              <a:t>: Customer submits a credit score inquiry.</a:t>
            </a:r>
            <a:endParaRPr b="0"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Response</a:t>
            </a:r>
            <a:r>
              <a:rPr b="0" lang="en-US" sz="1700">
                <a:solidFill>
                  <a:schemeClr val="dk1"/>
                </a:solidFill>
              </a:rPr>
              <a:t>: Verify data accuracy, provide score, log request.</a:t>
            </a:r>
            <a:endParaRPr b="0" sz="1700">
              <a:solidFill>
                <a:schemeClr val="dk1"/>
              </a:solidFill>
            </a:endParaRPr>
          </a:p>
        </p:txBody>
      </p:sp>
      <p:sp>
        <p:nvSpPr>
          <p:cNvPr id="137" name="Google Shape;137;p21"/>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1"/>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Flow Diagram (DFD’s)</a:t>
            </a:r>
            <a:endParaRPr/>
          </a:p>
        </p:txBody>
      </p:sp>
      <p:sp>
        <p:nvSpPr>
          <p:cNvPr id="144" name="Google Shape;144;p22"/>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700">
                <a:solidFill>
                  <a:schemeClr val="dk2"/>
                </a:solidFill>
              </a:rPr>
              <a:t>Purpose</a:t>
            </a:r>
            <a:r>
              <a:rPr b="0" lang="en-US" sz="1700">
                <a:solidFill>
                  <a:schemeClr val="dk2"/>
                </a:solidFill>
              </a:rPr>
              <a:t>:</a:t>
            </a:r>
            <a:r>
              <a:rPr b="0" lang="en-US" sz="1700">
                <a:solidFill>
                  <a:schemeClr val="dk1"/>
                </a:solidFill>
              </a:rPr>
              <a:t> Visualize how data flows through a system, including inputs, outputs, processes, and storage.</a:t>
            </a:r>
            <a:endParaRPr b="0" sz="1700">
              <a:solidFill>
                <a:schemeClr val="dk1"/>
              </a:solidFill>
            </a:endParaRPr>
          </a:p>
          <a:p>
            <a:pPr indent="0" lvl="0" marL="0" rtl="0" algn="l">
              <a:lnSpc>
                <a:spcPct val="115000"/>
              </a:lnSpc>
              <a:spcBef>
                <a:spcPts val="1200"/>
              </a:spcBef>
              <a:spcAft>
                <a:spcPts val="0"/>
              </a:spcAft>
              <a:buNone/>
            </a:pPr>
            <a:r>
              <a:rPr lang="en-US" sz="1700">
                <a:solidFill>
                  <a:schemeClr val="dk2"/>
                </a:solidFill>
              </a:rPr>
              <a:t>Levels</a:t>
            </a:r>
            <a:r>
              <a:rPr b="0" lang="en-US" sz="1700">
                <a:solidFill>
                  <a:schemeClr val="dk2"/>
                </a:solidFill>
              </a:rPr>
              <a:t>:</a:t>
            </a:r>
            <a:endParaRPr b="0" sz="1700">
              <a:solidFill>
                <a:schemeClr val="dk2"/>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Context Level</a:t>
            </a:r>
            <a:r>
              <a:rPr b="0" lang="en-US" sz="1700">
                <a:solidFill>
                  <a:schemeClr val="dk1"/>
                </a:solidFill>
              </a:rPr>
              <a:t>: High-level overview </a:t>
            </a:r>
            <a:r>
              <a:rPr b="0" lang="en-US" sz="1700">
                <a:solidFill>
                  <a:schemeClr val="dk1"/>
                </a:solidFill>
              </a:rPr>
              <a:t>of the system. </a:t>
            </a:r>
            <a:endParaRPr b="0" sz="1700">
              <a:solidFill>
                <a:schemeClr val="dk1"/>
              </a:solidFill>
            </a:endParaRPr>
          </a:p>
          <a:p>
            <a:pPr indent="-336550" lvl="1" marL="914400" rtl="0" algn="l">
              <a:lnSpc>
                <a:spcPct val="115000"/>
              </a:lnSpc>
              <a:spcBef>
                <a:spcPts val="0"/>
              </a:spcBef>
              <a:spcAft>
                <a:spcPts val="0"/>
              </a:spcAft>
              <a:buClr>
                <a:schemeClr val="dk1"/>
              </a:buClr>
              <a:buSzPts val="1700"/>
              <a:buChar char="○"/>
            </a:pPr>
            <a:r>
              <a:rPr b="1" lang="en-US" sz="1700"/>
              <a:t>Main stakeholders</a:t>
            </a:r>
            <a:r>
              <a:rPr lang="en-US" sz="1700"/>
              <a:t>: Customers, Employees, Vendor &amp; Third-Party Processors, GDPR Regulators </a:t>
            </a:r>
            <a:endParaRPr b="0"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Level 0</a:t>
            </a:r>
            <a:r>
              <a:rPr b="0" lang="en-US" sz="1700">
                <a:solidFill>
                  <a:schemeClr val="dk1"/>
                </a:solidFill>
              </a:rPr>
              <a:t>: Detailed view of major processes.</a:t>
            </a:r>
            <a:endParaRPr b="0" sz="1700">
              <a:solidFill>
                <a:schemeClr val="dk1"/>
              </a:solidFill>
            </a:endParaRPr>
          </a:p>
          <a:p>
            <a:pPr indent="-336550" lvl="1" marL="914400" rtl="0" algn="l">
              <a:lnSpc>
                <a:spcPct val="115000"/>
              </a:lnSpc>
              <a:spcBef>
                <a:spcPts val="0"/>
              </a:spcBef>
              <a:spcAft>
                <a:spcPts val="0"/>
              </a:spcAft>
              <a:buClr>
                <a:schemeClr val="dk1"/>
              </a:buClr>
              <a:buSzPts val="1700"/>
              <a:buChar char="○"/>
            </a:pPr>
            <a:r>
              <a:rPr b="1" lang="en-US" sz="1700"/>
              <a:t>Key p</a:t>
            </a:r>
            <a:r>
              <a:rPr b="1" lang="en-US" sz="1700"/>
              <a:t>rocesses</a:t>
            </a:r>
            <a:r>
              <a:rPr lang="en-US" sz="1700"/>
              <a:t>: Account Management, </a:t>
            </a:r>
            <a:r>
              <a:rPr lang="en-US" sz="1700"/>
              <a:t>Payment</a:t>
            </a:r>
            <a:r>
              <a:rPr lang="en-US" sz="1700"/>
              <a:t> processing, Customer notifications, Payment dispute, Transaction update</a:t>
            </a:r>
            <a:endParaRPr b="0"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Level 1</a:t>
            </a:r>
            <a:r>
              <a:rPr b="0" lang="en-US" sz="1700">
                <a:solidFill>
                  <a:schemeClr val="dk1"/>
                </a:solidFill>
              </a:rPr>
              <a:t>: Granular breakdown of data movement.</a:t>
            </a:r>
            <a:endParaRPr b="0"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US" sz="1700"/>
              <a:t>Main focus on the process of</a:t>
            </a:r>
            <a:r>
              <a:rPr b="1" lang="en-US" sz="1700"/>
              <a:t> payment processing</a:t>
            </a:r>
            <a:endParaRPr b="1" sz="1700">
              <a:solidFill>
                <a:schemeClr val="dk1"/>
              </a:solidFill>
            </a:endParaRPr>
          </a:p>
          <a:p>
            <a:pPr indent="0" lvl="0" marL="0" rtl="0" algn="l">
              <a:lnSpc>
                <a:spcPct val="115000"/>
              </a:lnSpc>
              <a:spcBef>
                <a:spcPts val="1200"/>
              </a:spcBef>
              <a:spcAft>
                <a:spcPts val="0"/>
              </a:spcAft>
              <a:buNone/>
            </a:pPr>
            <a:r>
              <a:rPr lang="en-US" sz="1700">
                <a:solidFill>
                  <a:schemeClr val="dk2"/>
                </a:solidFill>
              </a:rPr>
              <a:t>Importance</a:t>
            </a:r>
            <a:r>
              <a:rPr b="0" lang="en-US" sz="1700">
                <a:solidFill>
                  <a:schemeClr val="dk2"/>
                </a:solidFill>
              </a:rPr>
              <a:t>: </a:t>
            </a:r>
            <a:r>
              <a:rPr b="0" lang="en-US" sz="1700">
                <a:solidFill>
                  <a:schemeClr val="dk1"/>
                </a:solidFill>
              </a:rPr>
              <a:t>Ensures clarity, identifies dependencies, and highlights areas to improve compliance and efficiency.</a:t>
            </a:r>
            <a:endParaRPr b="0" sz="1700">
              <a:solidFill>
                <a:schemeClr val="dk1"/>
              </a:solidFill>
            </a:endParaRPr>
          </a:p>
        </p:txBody>
      </p:sp>
      <p:sp>
        <p:nvSpPr>
          <p:cNvPr id="145" name="Google Shape;145;p22"/>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2"/>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Context Level</a:t>
            </a:r>
            <a:endParaRPr/>
          </a:p>
        </p:txBody>
      </p:sp>
      <p:sp>
        <p:nvSpPr>
          <p:cNvPr id="152" name="Google Shape;152;p23"/>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3" name="Google Shape;153;p23"/>
          <p:cNvPicPr preferRelativeResize="0"/>
          <p:nvPr/>
        </p:nvPicPr>
        <p:blipFill>
          <a:blip r:embed="rId3">
            <a:alphaModFix/>
          </a:blip>
          <a:stretch>
            <a:fillRect/>
          </a:stretch>
        </p:blipFill>
        <p:spPr>
          <a:xfrm>
            <a:off x="703350" y="1420275"/>
            <a:ext cx="7737300" cy="4017444"/>
          </a:xfrm>
          <a:prstGeom prst="rect">
            <a:avLst/>
          </a:prstGeom>
          <a:noFill/>
          <a:ln>
            <a:noFill/>
          </a:ln>
        </p:spPr>
      </p:pic>
      <p:sp>
        <p:nvSpPr>
          <p:cNvPr id="154" name="Google Shape;154;p23"/>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Level 0 </a:t>
            </a:r>
            <a:endParaRPr/>
          </a:p>
        </p:txBody>
      </p:sp>
      <p:sp>
        <p:nvSpPr>
          <p:cNvPr id="160" name="Google Shape;160;p24"/>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1" name="Google Shape;161;p24"/>
          <p:cNvPicPr preferRelativeResize="0"/>
          <p:nvPr/>
        </p:nvPicPr>
        <p:blipFill>
          <a:blip r:embed="rId3">
            <a:alphaModFix/>
          </a:blip>
          <a:stretch>
            <a:fillRect/>
          </a:stretch>
        </p:blipFill>
        <p:spPr>
          <a:xfrm>
            <a:off x="1829675" y="1312400"/>
            <a:ext cx="5484646" cy="4676013"/>
          </a:xfrm>
          <a:prstGeom prst="rect">
            <a:avLst/>
          </a:prstGeom>
          <a:noFill/>
          <a:ln>
            <a:noFill/>
          </a:ln>
        </p:spPr>
      </p:pic>
      <p:sp>
        <p:nvSpPr>
          <p:cNvPr id="162" name="Google Shape;162;p24"/>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Level 1</a:t>
            </a:r>
            <a:endParaRPr/>
          </a:p>
        </p:txBody>
      </p:sp>
      <p:sp>
        <p:nvSpPr>
          <p:cNvPr id="168" name="Google Shape;168;p25"/>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9" name="Google Shape;169;p25"/>
          <p:cNvPicPr preferRelativeResize="0"/>
          <p:nvPr/>
        </p:nvPicPr>
        <p:blipFill>
          <a:blip r:embed="rId3">
            <a:alphaModFix/>
          </a:blip>
          <a:stretch>
            <a:fillRect/>
          </a:stretch>
        </p:blipFill>
        <p:spPr>
          <a:xfrm>
            <a:off x="926975" y="1313862"/>
            <a:ext cx="7290050" cy="4673109"/>
          </a:xfrm>
          <a:prstGeom prst="rect">
            <a:avLst/>
          </a:prstGeom>
          <a:noFill/>
          <a:ln>
            <a:noFill/>
          </a:ln>
        </p:spPr>
      </p:pic>
      <p:sp>
        <p:nvSpPr>
          <p:cNvPr id="170" name="Google Shape;170;p25"/>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CRUD Matrix</a:t>
            </a:r>
            <a:endParaRPr/>
          </a:p>
        </p:txBody>
      </p:sp>
      <p:sp>
        <p:nvSpPr>
          <p:cNvPr id="176" name="Google Shape;176;p26"/>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6"/>
          <p:cNvSpPr txBox="1"/>
          <p:nvPr/>
        </p:nvSpPr>
        <p:spPr>
          <a:xfrm>
            <a:off x="755850" y="1197425"/>
            <a:ext cx="3870600" cy="502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100">
                <a:solidFill>
                  <a:schemeClr val="dk2"/>
                </a:solidFill>
              </a:rPr>
              <a:t>User Onboarding Process: </a:t>
            </a:r>
            <a:endParaRPr b="1"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Personal Data (CRUD)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Authentication Data (CRUD)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Consent Data (CD)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US" sz="1100">
                <a:solidFill>
                  <a:schemeClr val="dk2"/>
                </a:solidFill>
              </a:rPr>
              <a:t>Account Management Process:</a:t>
            </a:r>
            <a:endParaRPr b="1"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Personal information (RUD)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Consent Data (RUD)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Data Audit Logs (RD)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US" sz="1100">
                <a:solidFill>
                  <a:schemeClr val="dk2"/>
                </a:solidFill>
              </a:rPr>
              <a:t>Personalized Recommendation Generation:</a:t>
            </a:r>
            <a:endParaRPr b="1"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Personal Data (R)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Behavioral Data (CRU</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Data Audit Logs (R)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US" sz="1100">
                <a:solidFill>
                  <a:schemeClr val="dk2"/>
                </a:solidFill>
              </a:rPr>
              <a:t>Loan Origination Process:</a:t>
            </a:r>
            <a:endParaRPr b="1"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Personal Data (CRUD)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Authentication Data (CRUD)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Consent data (CD)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Transactional Data (CRUD)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US" sz="1100">
                <a:solidFill>
                  <a:schemeClr val="dk2"/>
                </a:solidFill>
              </a:rPr>
              <a:t>Online Payment Processing:</a:t>
            </a:r>
            <a:endParaRPr b="1"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Personal Data (CRD)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Authentication Data (CRUD)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Transactional Data (CRUD)</a:t>
            </a:r>
            <a:endParaRPr sz="1100">
              <a:solidFill>
                <a:schemeClr val="dk1"/>
              </a:solidFill>
            </a:endParaRPr>
          </a:p>
        </p:txBody>
      </p:sp>
      <p:sp>
        <p:nvSpPr>
          <p:cNvPr id="178" name="Google Shape;178;p26"/>
          <p:cNvSpPr txBox="1"/>
          <p:nvPr/>
        </p:nvSpPr>
        <p:spPr>
          <a:xfrm>
            <a:off x="4626450" y="1197425"/>
            <a:ext cx="3870600" cy="444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100">
                <a:solidFill>
                  <a:schemeClr val="dk2"/>
                </a:solidFill>
              </a:rPr>
              <a:t>Fraud Detection and Alert System:</a:t>
            </a:r>
            <a:endParaRPr b="1"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Behavioral Data (CRU)</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Transactional Data (CRU)</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Data Audit Logs (CRUD)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US" sz="1100">
                <a:solidFill>
                  <a:schemeClr val="dk2"/>
                </a:solidFill>
              </a:rPr>
              <a:t>Customer Support and Query Management</a:t>
            </a:r>
            <a:r>
              <a:rPr lang="en-US" sz="1100">
                <a:solidFill>
                  <a:schemeClr val="dk2"/>
                </a:solidFill>
              </a:rPr>
              <a:t>:</a:t>
            </a:r>
            <a:endParaRPr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Personal Data (CR)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Data Audit Logs (CRUD)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US" sz="1100">
                <a:solidFill>
                  <a:schemeClr val="dk2"/>
                </a:solidFill>
              </a:rPr>
              <a:t>Card Issuance and Replacement:</a:t>
            </a:r>
            <a:endParaRPr b="1"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Personal Information (CRD)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Authentication Data (CRD)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Consent Data (CD)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Transactional Data (CRU)</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US" sz="1100">
                <a:solidFill>
                  <a:schemeClr val="dk2"/>
                </a:solidFill>
              </a:rPr>
              <a:t>Recurring Payments Management:</a:t>
            </a:r>
            <a:endParaRPr b="1"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Personal Information (RUD)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Transactional Data (CRU)</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US" sz="1100">
                <a:solidFill>
                  <a:schemeClr val="dk2"/>
                </a:solidFill>
              </a:rPr>
              <a:t>Mobile App Login and Authentication:</a:t>
            </a:r>
            <a:endParaRPr b="1"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Authentication Data (CRU)</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Data Audit Logs(RD)</a:t>
            </a:r>
            <a:endParaRPr b="1" sz="1100">
              <a:solidFill>
                <a:schemeClr val="dk1"/>
              </a:solidFill>
            </a:endParaRPr>
          </a:p>
        </p:txBody>
      </p:sp>
      <p:sp>
        <p:nvSpPr>
          <p:cNvPr id="179" name="Google Shape;179;p26"/>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Risk Classification of Data</a:t>
            </a:r>
            <a:endParaRPr/>
          </a:p>
        </p:txBody>
      </p:sp>
      <p:sp>
        <p:nvSpPr>
          <p:cNvPr id="185" name="Google Shape;185;p27"/>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86" name="Google Shape;186;p27"/>
          <p:cNvGraphicFramePr/>
          <p:nvPr/>
        </p:nvGraphicFramePr>
        <p:xfrm>
          <a:off x="689000" y="1423650"/>
          <a:ext cx="3000000" cy="3000000"/>
        </p:xfrm>
        <a:graphic>
          <a:graphicData uri="http://schemas.openxmlformats.org/drawingml/2006/table">
            <a:tbl>
              <a:tblPr>
                <a:noFill/>
                <a:tableStyleId>{AB925367-5958-4389-9F19-8C0EDE47AC1D}</a:tableStyleId>
              </a:tblPr>
              <a:tblGrid>
                <a:gridCol w="1553525"/>
                <a:gridCol w="1553525"/>
                <a:gridCol w="1553525"/>
                <a:gridCol w="1553525"/>
                <a:gridCol w="1553525"/>
              </a:tblGrid>
              <a:tr h="359225">
                <a:tc>
                  <a:txBody>
                    <a:bodyPr/>
                    <a:lstStyle/>
                    <a:p>
                      <a:pPr indent="0" lvl="0" marL="0" rtl="0" algn="l">
                        <a:spcBef>
                          <a:spcPts val="0"/>
                        </a:spcBef>
                        <a:spcAft>
                          <a:spcPts val="0"/>
                        </a:spcAft>
                        <a:buNone/>
                      </a:pPr>
                      <a:r>
                        <a:rPr b="1" lang="en-US"/>
                        <a:t>Entity</a:t>
                      </a:r>
                      <a:endParaRPr b="1"/>
                    </a:p>
                  </a:txBody>
                  <a:tcPr marT="91425" marB="91425" marR="91425" marL="91425">
                    <a:solidFill>
                      <a:schemeClr val="accent1"/>
                    </a:solidFill>
                  </a:tcPr>
                </a:tc>
                <a:tc>
                  <a:txBody>
                    <a:bodyPr/>
                    <a:lstStyle/>
                    <a:p>
                      <a:pPr indent="0" lvl="0" marL="0" rtl="0" algn="l">
                        <a:spcBef>
                          <a:spcPts val="0"/>
                        </a:spcBef>
                        <a:spcAft>
                          <a:spcPts val="0"/>
                        </a:spcAft>
                        <a:buClr>
                          <a:schemeClr val="dk1"/>
                        </a:buClr>
                        <a:buSzPts val="1100"/>
                        <a:buFont typeface="Arial"/>
                        <a:buNone/>
                      </a:pPr>
                      <a:r>
                        <a:rPr b="1" lang="en-US">
                          <a:solidFill>
                            <a:schemeClr val="dk1"/>
                          </a:solidFill>
                        </a:rPr>
                        <a:t>Data Fields</a:t>
                      </a:r>
                      <a:endParaRPr b="1"/>
                    </a:p>
                  </a:txBody>
                  <a:tcPr marT="91425" marB="91425" marR="91425" marL="91425">
                    <a:solidFill>
                      <a:schemeClr val="accent1"/>
                    </a:solidFill>
                  </a:tcPr>
                </a:tc>
                <a:tc>
                  <a:txBody>
                    <a:bodyPr/>
                    <a:lstStyle/>
                    <a:p>
                      <a:pPr indent="0" lvl="0" marL="0" rtl="0" algn="l">
                        <a:spcBef>
                          <a:spcPts val="0"/>
                        </a:spcBef>
                        <a:spcAft>
                          <a:spcPts val="0"/>
                        </a:spcAft>
                        <a:buClr>
                          <a:schemeClr val="dk1"/>
                        </a:buClr>
                        <a:buSzPts val="1100"/>
                        <a:buFont typeface="Arial"/>
                        <a:buNone/>
                      </a:pPr>
                      <a:r>
                        <a:rPr b="1" lang="en-US">
                          <a:solidFill>
                            <a:schemeClr val="dk1"/>
                          </a:solidFill>
                        </a:rPr>
                        <a:t>CRD</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t>HRD</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t>MRD</a:t>
                      </a:r>
                      <a:endParaRPr b="1"/>
                    </a:p>
                  </a:txBody>
                  <a:tcPr marT="91425" marB="91425" marR="91425" marL="91425">
                    <a:solidFill>
                      <a:schemeClr val="accent1"/>
                    </a:solidFill>
                  </a:tcPr>
                </a:tc>
              </a:tr>
              <a:tr h="359225">
                <a:tc>
                  <a:txBody>
                    <a:bodyPr/>
                    <a:lstStyle/>
                    <a:p>
                      <a:pPr indent="0" lvl="0" marL="0" rtl="0" algn="l">
                        <a:spcBef>
                          <a:spcPts val="0"/>
                        </a:spcBef>
                        <a:spcAft>
                          <a:spcPts val="0"/>
                        </a:spcAft>
                        <a:buNone/>
                      </a:pPr>
                      <a:r>
                        <a:rPr lang="en-US"/>
                        <a:t>Customer</a:t>
                      </a:r>
                      <a:endParaRPr/>
                    </a:p>
                  </a:txBody>
                  <a:tcPr marT="91425" marB="91425" marR="91425" marL="91425"/>
                </a:tc>
                <a:tc>
                  <a:txBody>
                    <a:bodyPr/>
                    <a:lstStyle/>
                    <a:p>
                      <a:pPr indent="0" lvl="0" marL="0" rtl="0" algn="l">
                        <a:spcBef>
                          <a:spcPts val="0"/>
                        </a:spcBef>
                        <a:spcAft>
                          <a:spcPts val="0"/>
                        </a:spcAft>
                        <a:buNone/>
                      </a:pPr>
                      <a:r>
                        <a:rPr lang="en-US"/>
                        <a:t>Name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r>
              <a:tr h="552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username &amp; password</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4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Address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r>
              <a:tr h="37325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Contact number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r>
              <a:tr h="359225">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Email address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r>
              <a:tr h="55265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Card details - card number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x</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5265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Card details - expiration date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46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Bank account details (acc. no., routing no.)</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87" name="Google Shape;187;p27"/>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continued … </a:t>
            </a:r>
            <a:endParaRPr/>
          </a:p>
        </p:txBody>
      </p:sp>
      <p:sp>
        <p:nvSpPr>
          <p:cNvPr id="193" name="Google Shape;193;p28"/>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94" name="Google Shape;194;p28"/>
          <p:cNvGraphicFramePr/>
          <p:nvPr/>
        </p:nvGraphicFramePr>
        <p:xfrm>
          <a:off x="688950" y="1472175"/>
          <a:ext cx="3000000" cy="3000000"/>
        </p:xfrm>
        <a:graphic>
          <a:graphicData uri="http://schemas.openxmlformats.org/drawingml/2006/table">
            <a:tbl>
              <a:tblPr>
                <a:noFill/>
                <a:tableStyleId>{AB925367-5958-4389-9F19-8C0EDE47AC1D}</a:tableStyleId>
              </a:tblPr>
              <a:tblGrid>
                <a:gridCol w="1553525"/>
                <a:gridCol w="1553525"/>
                <a:gridCol w="1553525"/>
                <a:gridCol w="1553525"/>
                <a:gridCol w="1553525"/>
              </a:tblGrid>
              <a:tr h="466250">
                <a:tc>
                  <a:txBody>
                    <a:bodyPr/>
                    <a:lstStyle/>
                    <a:p>
                      <a:pPr indent="0" lvl="0" marL="0" rtl="0" algn="l">
                        <a:spcBef>
                          <a:spcPts val="0"/>
                        </a:spcBef>
                        <a:spcAft>
                          <a:spcPts val="0"/>
                        </a:spcAft>
                        <a:buNone/>
                      </a:pPr>
                      <a:r>
                        <a:rPr b="1" lang="en-US"/>
                        <a:t>Entity</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solidFill>
                            <a:schemeClr val="dk1"/>
                          </a:solidFill>
                        </a:rPr>
                        <a:t>Data Fields</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solidFill>
                            <a:schemeClr val="dk1"/>
                          </a:solidFill>
                        </a:rPr>
                        <a:t>CRD</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t>HRD</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t>MRD</a:t>
                      </a:r>
                      <a:endParaRPr b="1"/>
                    </a:p>
                  </a:txBody>
                  <a:tcPr marT="91425" marB="91425" marR="91425" marL="91425">
                    <a:solidFill>
                      <a:schemeClr val="accent1"/>
                    </a:solidFill>
                  </a:tcPr>
                </a:tc>
              </a:tr>
              <a:tr h="466250">
                <a:tc>
                  <a:txBody>
                    <a:bodyPr/>
                    <a:lstStyle/>
                    <a:p>
                      <a:pPr indent="0" lvl="0" marL="0" rtl="0" algn="l">
                        <a:spcBef>
                          <a:spcPts val="0"/>
                        </a:spcBef>
                        <a:spcAft>
                          <a:spcPts val="0"/>
                        </a:spcAft>
                        <a:buNone/>
                      </a:pPr>
                      <a:r>
                        <a:rPr lang="en-US"/>
                        <a:t>Employees</a:t>
                      </a:r>
                      <a:endParaRPr/>
                    </a:p>
                  </a:txBody>
                  <a:tcPr marT="91425" marB="91425" marR="91425" marL="91425"/>
                </a:tc>
                <a:tc>
                  <a:txBody>
                    <a:bodyPr/>
                    <a:lstStyle/>
                    <a:p>
                      <a:pPr indent="0" lvl="0" marL="0" rtl="0" algn="l">
                        <a:spcBef>
                          <a:spcPts val="0"/>
                        </a:spcBef>
                        <a:spcAft>
                          <a:spcPts val="0"/>
                        </a:spcAft>
                        <a:buNone/>
                      </a:pPr>
                      <a:r>
                        <a:rPr lang="en-US"/>
                        <a:t>Full name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r>
              <a:tr h="717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Social Security Number (SSN)</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4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Login credentials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25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Salary information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29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Address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r>
              <a:tr h="717325">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Employment history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r>
            </a:tbl>
          </a:graphicData>
        </a:graphic>
      </p:graphicFrame>
      <p:sp>
        <p:nvSpPr>
          <p:cNvPr id="195" name="Google Shape;195;p28"/>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Table of Contents</a:t>
            </a:r>
            <a:endParaRPr/>
          </a:p>
        </p:txBody>
      </p:sp>
      <p:sp>
        <p:nvSpPr>
          <p:cNvPr id="54" name="Google Shape;54;p11"/>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Introduction to Wells Fargo</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Mission, Vision, &amp; Strategy</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Executive Summary</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GDPR Overview and Policy</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Fishbone Diagram: Data Breach Incident</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Shareholder Matrix Analysis</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Event Response List</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Data Flow Diagrams: Context Level, Level 0 and Level 1</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CRUD Matrix</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Risk Classification of Data</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AWS S3 Data Storage and GDPR Compliance</a:t>
            </a:r>
            <a:endParaRPr b="0"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0" lang="en-US" sz="1800">
                <a:solidFill>
                  <a:schemeClr val="dk1"/>
                </a:solidFill>
              </a:rPr>
              <a:t>Conclusion</a:t>
            </a:r>
            <a:endParaRPr b="0" sz="1800">
              <a:solidFill>
                <a:schemeClr val="dk1"/>
              </a:solidFill>
            </a:endParaRPr>
          </a:p>
        </p:txBody>
      </p:sp>
      <p:sp>
        <p:nvSpPr>
          <p:cNvPr id="55" name="Google Shape;55;p11"/>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1"/>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continued … </a:t>
            </a:r>
            <a:endParaRPr/>
          </a:p>
        </p:txBody>
      </p:sp>
      <p:sp>
        <p:nvSpPr>
          <p:cNvPr id="201" name="Google Shape;201;p29"/>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02" name="Google Shape;202;p29"/>
          <p:cNvGraphicFramePr/>
          <p:nvPr/>
        </p:nvGraphicFramePr>
        <p:xfrm>
          <a:off x="688963" y="1812438"/>
          <a:ext cx="3000000" cy="3000000"/>
        </p:xfrm>
        <a:graphic>
          <a:graphicData uri="http://schemas.openxmlformats.org/drawingml/2006/table">
            <a:tbl>
              <a:tblPr>
                <a:noFill/>
                <a:tableStyleId>{AB925367-5958-4389-9F19-8C0EDE47AC1D}</a:tableStyleId>
              </a:tblPr>
              <a:tblGrid>
                <a:gridCol w="1373700"/>
                <a:gridCol w="1733325"/>
                <a:gridCol w="1553525"/>
                <a:gridCol w="1553525"/>
                <a:gridCol w="1553525"/>
              </a:tblGrid>
              <a:tr h="466250">
                <a:tc>
                  <a:txBody>
                    <a:bodyPr/>
                    <a:lstStyle/>
                    <a:p>
                      <a:pPr indent="0" lvl="0" marL="0" rtl="0" algn="l">
                        <a:spcBef>
                          <a:spcPts val="0"/>
                        </a:spcBef>
                        <a:spcAft>
                          <a:spcPts val="0"/>
                        </a:spcAft>
                        <a:buNone/>
                      </a:pPr>
                      <a:r>
                        <a:rPr b="1" lang="en-US"/>
                        <a:t>Entity</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solidFill>
                            <a:schemeClr val="dk1"/>
                          </a:solidFill>
                        </a:rPr>
                        <a:t>Data Fields</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solidFill>
                            <a:schemeClr val="dk1"/>
                          </a:solidFill>
                        </a:rPr>
                        <a:t>CRD</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t>HRD</a:t>
                      </a:r>
                      <a:endParaRPr b="1"/>
                    </a:p>
                  </a:txBody>
                  <a:tcPr marT="91425" marB="91425" marR="91425" marL="91425">
                    <a:solidFill>
                      <a:schemeClr val="accent1"/>
                    </a:solidFill>
                  </a:tcPr>
                </a:tc>
                <a:tc>
                  <a:txBody>
                    <a:bodyPr/>
                    <a:lstStyle/>
                    <a:p>
                      <a:pPr indent="0" lvl="0" marL="0" rtl="0" algn="l">
                        <a:spcBef>
                          <a:spcPts val="0"/>
                        </a:spcBef>
                        <a:spcAft>
                          <a:spcPts val="0"/>
                        </a:spcAft>
                        <a:buNone/>
                      </a:pPr>
                      <a:r>
                        <a:rPr b="1" lang="en-US"/>
                        <a:t>MRD</a:t>
                      </a:r>
                      <a:endParaRPr b="1"/>
                    </a:p>
                  </a:txBody>
                  <a:tcPr marT="91425" marB="91425" marR="91425" marL="91425">
                    <a:solidFill>
                      <a:schemeClr val="accent1"/>
                    </a:solidFill>
                  </a:tcPr>
                </a:tc>
              </a:tr>
              <a:tr h="466250">
                <a:tc>
                  <a:txBody>
                    <a:bodyPr/>
                    <a:lstStyle/>
                    <a:p>
                      <a:pPr indent="0" lvl="0" marL="0" rtl="0" algn="l">
                        <a:spcBef>
                          <a:spcPts val="0"/>
                        </a:spcBef>
                        <a:spcAft>
                          <a:spcPts val="0"/>
                        </a:spcAft>
                        <a:buNone/>
                      </a:pPr>
                      <a:r>
                        <a:rPr lang="en-US"/>
                        <a:t>GDPR Regulators</a:t>
                      </a:r>
                      <a:endParaRPr/>
                    </a:p>
                  </a:txBody>
                  <a:tcPr marT="91425" marB="91425" marR="91425" marL="91425"/>
                </a:tc>
                <a:tc>
                  <a:txBody>
                    <a:bodyPr/>
                    <a:lstStyle/>
                    <a:p>
                      <a:pPr indent="0" lvl="0" marL="0" rtl="0" algn="l">
                        <a:spcBef>
                          <a:spcPts val="0"/>
                        </a:spcBef>
                        <a:spcAft>
                          <a:spcPts val="0"/>
                        </a:spcAft>
                        <a:buNone/>
                      </a:pPr>
                      <a:r>
                        <a:rPr lang="en-US"/>
                        <a:t>Personal Identifiable Information (PII)</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17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Consent documentation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4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Data processing records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25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Right to access data requests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x</a:t>
                      </a:r>
                      <a:endParaRPr/>
                    </a:p>
                  </a:txBody>
                  <a:tcPr marT="91425" marB="91425" marR="91425" marL="91425"/>
                </a:tc>
              </a:tr>
            </a:tbl>
          </a:graphicData>
        </a:graphic>
      </p:graphicFrame>
      <p:sp>
        <p:nvSpPr>
          <p:cNvPr id="203" name="Google Shape;203;p29"/>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00"/>
              <a:t>Centralized storage:</a:t>
            </a:r>
            <a:endParaRPr sz="1700"/>
          </a:p>
          <a:p>
            <a:pPr indent="-336550" lvl="0" marL="457200" rtl="0" algn="l">
              <a:spcBef>
                <a:spcPts val="0"/>
              </a:spcBef>
              <a:spcAft>
                <a:spcPts val="0"/>
              </a:spcAft>
              <a:buClr>
                <a:schemeClr val="dk1"/>
              </a:buClr>
              <a:buSzPts val="1700"/>
              <a:buChar char="●"/>
            </a:pPr>
            <a:r>
              <a:rPr b="0" lang="en-US" sz="1700">
                <a:solidFill>
                  <a:schemeClr val="dk1"/>
                </a:solidFill>
              </a:rPr>
              <a:t>Consolidates data into one repository, simplifying compliance</a:t>
            </a:r>
            <a:endParaRPr b="0" sz="1700">
              <a:solidFill>
                <a:schemeClr val="dk1"/>
              </a:solidFill>
            </a:endParaRPr>
          </a:p>
          <a:p>
            <a:pPr indent="-336550" lvl="0" marL="457200" rtl="0" algn="l">
              <a:spcBef>
                <a:spcPts val="0"/>
              </a:spcBef>
              <a:spcAft>
                <a:spcPts val="0"/>
              </a:spcAft>
              <a:buClr>
                <a:schemeClr val="dk1"/>
              </a:buClr>
              <a:buSzPts val="1700"/>
              <a:buChar char="●"/>
            </a:pPr>
            <a:r>
              <a:rPr b="0" lang="en-US" sz="1700">
                <a:solidFill>
                  <a:schemeClr val="dk1"/>
                </a:solidFill>
              </a:rPr>
              <a:t>Handles structured (customer data) and unstructured (logs) data</a:t>
            </a:r>
            <a:endParaRPr b="0" sz="1700">
              <a:solidFill>
                <a:schemeClr val="dk1"/>
              </a:solidFill>
            </a:endParaRPr>
          </a:p>
          <a:p>
            <a:pPr indent="0" lvl="0" marL="0" rtl="0" algn="l">
              <a:spcBef>
                <a:spcPts val="0"/>
              </a:spcBef>
              <a:spcAft>
                <a:spcPts val="0"/>
              </a:spcAft>
              <a:buNone/>
            </a:pPr>
            <a:r>
              <a:rPr lang="en-US" sz="1700"/>
              <a:t>Scalability:</a:t>
            </a:r>
            <a:endParaRPr sz="1700"/>
          </a:p>
          <a:p>
            <a:pPr indent="-336550" lvl="0" marL="457200" rtl="0" algn="l">
              <a:spcBef>
                <a:spcPts val="0"/>
              </a:spcBef>
              <a:spcAft>
                <a:spcPts val="0"/>
              </a:spcAft>
              <a:buClr>
                <a:schemeClr val="dk1"/>
              </a:buClr>
              <a:buSzPts val="1700"/>
              <a:buChar char="●"/>
            </a:pPr>
            <a:r>
              <a:rPr b="0" lang="en-US" sz="1700">
                <a:solidFill>
                  <a:schemeClr val="dk1"/>
                </a:solidFill>
              </a:rPr>
              <a:t>Supports </a:t>
            </a:r>
            <a:r>
              <a:rPr b="0" lang="en-US" sz="1700">
                <a:solidFill>
                  <a:schemeClr val="dk1"/>
                </a:solidFill>
              </a:rPr>
              <a:t>virtually</a:t>
            </a:r>
            <a:r>
              <a:rPr b="0" lang="en-US" sz="1700">
                <a:solidFill>
                  <a:schemeClr val="dk1"/>
                </a:solidFill>
              </a:rPr>
              <a:t> unlimited storage, meeting Wells Fargo’s global needs</a:t>
            </a:r>
            <a:endParaRPr b="0" sz="1700">
              <a:solidFill>
                <a:schemeClr val="dk1"/>
              </a:solidFill>
            </a:endParaRPr>
          </a:p>
          <a:p>
            <a:pPr indent="0" lvl="0" marL="0" rtl="0" algn="l">
              <a:spcBef>
                <a:spcPts val="0"/>
              </a:spcBef>
              <a:spcAft>
                <a:spcPts val="0"/>
              </a:spcAft>
              <a:buNone/>
            </a:pPr>
            <a:r>
              <a:rPr lang="en-US" sz="1700"/>
              <a:t>GDPR Alignment:</a:t>
            </a:r>
            <a:endParaRPr sz="1700"/>
          </a:p>
          <a:p>
            <a:pPr indent="-336550" lvl="0" marL="457200" rtl="0" algn="l">
              <a:spcBef>
                <a:spcPts val="0"/>
              </a:spcBef>
              <a:spcAft>
                <a:spcPts val="0"/>
              </a:spcAft>
              <a:buClr>
                <a:schemeClr val="dk1"/>
              </a:buClr>
              <a:buSzPts val="1700"/>
              <a:buChar char="●"/>
            </a:pPr>
            <a:r>
              <a:rPr b="0" lang="en-US" sz="1700">
                <a:solidFill>
                  <a:schemeClr val="dk1"/>
                </a:solidFill>
              </a:rPr>
              <a:t>Reduces fragmentation and ensures data is accessible only for legitimate purposes</a:t>
            </a:r>
            <a:endParaRPr b="0" sz="1700">
              <a:solidFill>
                <a:schemeClr val="dk1"/>
              </a:solidFill>
            </a:endParaRPr>
          </a:p>
        </p:txBody>
      </p:sp>
      <p:sp>
        <p:nvSpPr>
          <p:cNvPr id="209" name="Google Shape;209;p30"/>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AWS S3 and GDPR Compliance at Wells Fargo</a:t>
            </a:r>
            <a:endParaRPr/>
          </a:p>
        </p:txBody>
      </p:sp>
      <p:sp>
        <p:nvSpPr>
          <p:cNvPr id="210" name="Google Shape;210;p30"/>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30"/>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00"/>
              <a:t>Amazon Macie:</a:t>
            </a:r>
            <a:endParaRPr sz="1700"/>
          </a:p>
          <a:p>
            <a:pPr indent="-336550" lvl="0" marL="457200" rtl="0" algn="l">
              <a:spcBef>
                <a:spcPts val="0"/>
              </a:spcBef>
              <a:spcAft>
                <a:spcPts val="0"/>
              </a:spcAft>
              <a:buClr>
                <a:schemeClr val="dk1"/>
              </a:buClr>
              <a:buSzPts val="1700"/>
              <a:buChar char="●"/>
            </a:pPr>
            <a:r>
              <a:rPr b="0" lang="en-US" sz="1700">
                <a:solidFill>
                  <a:schemeClr val="dk1"/>
                </a:solidFill>
              </a:rPr>
              <a:t>Automates sensitive data detection in S3 buckets.</a:t>
            </a:r>
            <a:endParaRPr b="0" sz="1700">
              <a:solidFill>
                <a:schemeClr val="dk1"/>
              </a:solidFill>
            </a:endParaRPr>
          </a:p>
          <a:p>
            <a:pPr indent="-336550" lvl="0" marL="457200" rtl="0" algn="l">
              <a:spcBef>
                <a:spcPts val="0"/>
              </a:spcBef>
              <a:spcAft>
                <a:spcPts val="0"/>
              </a:spcAft>
              <a:buClr>
                <a:schemeClr val="dk1"/>
              </a:buClr>
              <a:buSzPts val="1700"/>
              <a:buChar char="●"/>
            </a:pPr>
            <a:r>
              <a:rPr b="0" lang="en-US" sz="1700">
                <a:solidFill>
                  <a:schemeClr val="dk1"/>
                </a:solidFill>
              </a:rPr>
              <a:t>Flags unencrypted or publicly accessible data.</a:t>
            </a:r>
            <a:endParaRPr b="0" sz="1700">
              <a:solidFill>
                <a:schemeClr val="dk1"/>
              </a:solidFill>
            </a:endParaRPr>
          </a:p>
          <a:p>
            <a:pPr indent="-336550" lvl="0" marL="457200" rtl="0" algn="l">
              <a:spcBef>
                <a:spcPts val="0"/>
              </a:spcBef>
              <a:spcAft>
                <a:spcPts val="0"/>
              </a:spcAft>
              <a:buClr>
                <a:schemeClr val="dk1"/>
              </a:buClr>
              <a:buSzPts val="1700"/>
              <a:buChar char="●"/>
            </a:pPr>
            <a:r>
              <a:rPr b="0" lang="en-US" sz="1700">
                <a:solidFill>
                  <a:schemeClr val="dk1"/>
                </a:solidFill>
              </a:rPr>
              <a:t>Supports GDPR principles like transparency and accountability.</a:t>
            </a:r>
            <a:endParaRPr b="0" sz="1700">
              <a:solidFill>
                <a:schemeClr val="dk1"/>
              </a:solidFill>
            </a:endParaRPr>
          </a:p>
          <a:p>
            <a:pPr indent="0" lvl="0" marL="0" rtl="0" algn="l">
              <a:spcBef>
                <a:spcPts val="0"/>
              </a:spcBef>
              <a:spcAft>
                <a:spcPts val="0"/>
              </a:spcAft>
              <a:buNone/>
            </a:pPr>
            <a:r>
              <a:rPr lang="en-US" sz="1700"/>
              <a:t>Encryption Options:</a:t>
            </a:r>
            <a:endParaRPr sz="1700"/>
          </a:p>
          <a:p>
            <a:pPr indent="-336550" lvl="0" marL="457200" rtl="0" algn="l">
              <a:spcBef>
                <a:spcPts val="0"/>
              </a:spcBef>
              <a:spcAft>
                <a:spcPts val="0"/>
              </a:spcAft>
              <a:buSzPts val="1700"/>
              <a:buChar char="●"/>
            </a:pPr>
            <a:r>
              <a:rPr lang="en-US" sz="1700">
                <a:solidFill>
                  <a:schemeClr val="dk1"/>
                </a:solidFill>
              </a:rPr>
              <a:t>Client-Side: </a:t>
            </a:r>
            <a:r>
              <a:rPr b="0" lang="en-US" sz="1700">
                <a:solidFill>
                  <a:schemeClr val="dk1"/>
                </a:solidFill>
              </a:rPr>
              <a:t>Wells Fargo encrypts data before uploading, maintaining key control.</a:t>
            </a:r>
            <a:endParaRPr b="0"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Server-Side</a:t>
            </a:r>
            <a:r>
              <a:rPr b="0" lang="en-US" sz="1700">
                <a:solidFill>
                  <a:schemeClr val="dk1"/>
                </a:solidFill>
              </a:rPr>
              <a:t>: AWS encrypts and manages keys, simplifying security.</a:t>
            </a:r>
            <a:endParaRPr b="0" sz="1700">
              <a:solidFill>
                <a:schemeClr val="dk1"/>
              </a:solidFill>
            </a:endParaRPr>
          </a:p>
          <a:p>
            <a:pPr indent="0" lvl="0" marL="0" rtl="0" algn="l">
              <a:spcBef>
                <a:spcPts val="0"/>
              </a:spcBef>
              <a:spcAft>
                <a:spcPts val="0"/>
              </a:spcAft>
              <a:buNone/>
            </a:pPr>
            <a:r>
              <a:rPr lang="en-US" sz="1700"/>
              <a:t>Benefit:</a:t>
            </a:r>
            <a:endParaRPr sz="1700"/>
          </a:p>
          <a:p>
            <a:pPr indent="-336550" lvl="0" marL="457200" rtl="0" algn="l">
              <a:spcBef>
                <a:spcPts val="0"/>
              </a:spcBef>
              <a:spcAft>
                <a:spcPts val="0"/>
              </a:spcAft>
              <a:buClr>
                <a:schemeClr val="dk1"/>
              </a:buClr>
              <a:buSzPts val="1700"/>
              <a:buChar char="●"/>
            </a:pPr>
            <a:r>
              <a:rPr b="0" lang="en-US" sz="1700">
                <a:solidFill>
                  <a:schemeClr val="dk1"/>
                </a:solidFill>
              </a:rPr>
              <a:t>Protects personal data from unauthorized access, meeting GDPR’s integrity principle.</a:t>
            </a:r>
            <a:endParaRPr b="0" sz="1700">
              <a:solidFill>
                <a:schemeClr val="dk1"/>
              </a:solidFill>
            </a:endParaRPr>
          </a:p>
        </p:txBody>
      </p:sp>
      <p:sp>
        <p:nvSpPr>
          <p:cNvPr id="217" name="Google Shape;217;p31"/>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Privacy with Amazon Macie and Encryption</a:t>
            </a:r>
            <a:endParaRPr/>
          </a:p>
        </p:txBody>
      </p:sp>
      <p:sp>
        <p:nvSpPr>
          <p:cNvPr id="218" name="Google Shape;218;p31"/>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31"/>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00"/>
              <a:t>AWS CloudTrail:</a:t>
            </a:r>
            <a:endParaRPr sz="1700"/>
          </a:p>
          <a:p>
            <a:pPr indent="-336550" lvl="0" marL="457200" rtl="0" algn="l">
              <a:spcBef>
                <a:spcPts val="0"/>
              </a:spcBef>
              <a:spcAft>
                <a:spcPts val="0"/>
              </a:spcAft>
              <a:buClr>
                <a:schemeClr val="dk1"/>
              </a:buClr>
              <a:buSzPts val="1700"/>
              <a:buChar char="●"/>
            </a:pPr>
            <a:r>
              <a:rPr b="0" lang="en-US" sz="1700">
                <a:solidFill>
                  <a:schemeClr val="dk1"/>
                </a:solidFill>
              </a:rPr>
              <a:t>Logs API calls and user actions for auditable records.</a:t>
            </a:r>
            <a:endParaRPr b="0" sz="1700">
              <a:solidFill>
                <a:schemeClr val="dk1"/>
              </a:solidFill>
            </a:endParaRPr>
          </a:p>
          <a:p>
            <a:pPr indent="-336550" lvl="0" marL="457200" rtl="0" algn="l">
              <a:spcBef>
                <a:spcPts val="0"/>
              </a:spcBef>
              <a:spcAft>
                <a:spcPts val="0"/>
              </a:spcAft>
              <a:buClr>
                <a:schemeClr val="dk1"/>
              </a:buClr>
              <a:buSzPts val="1700"/>
              <a:buChar char="●"/>
            </a:pPr>
            <a:r>
              <a:rPr b="0" lang="en-US" sz="1700">
                <a:solidFill>
                  <a:schemeClr val="dk1"/>
                </a:solidFill>
              </a:rPr>
              <a:t>Enables real-time alerts for suspicious activities.</a:t>
            </a:r>
            <a:endParaRPr b="0" sz="1700">
              <a:solidFill>
                <a:schemeClr val="dk1"/>
              </a:solidFill>
            </a:endParaRPr>
          </a:p>
          <a:p>
            <a:pPr indent="0" lvl="0" marL="0" rtl="0" algn="l">
              <a:spcBef>
                <a:spcPts val="0"/>
              </a:spcBef>
              <a:spcAft>
                <a:spcPts val="0"/>
              </a:spcAft>
              <a:buNone/>
            </a:pPr>
            <a:r>
              <a:rPr lang="en-US" sz="1700"/>
              <a:t>Amazon GuardDuty:</a:t>
            </a:r>
            <a:endParaRPr sz="1700"/>
          </a:p>
          <a:p>
            <a:pPr indent="-336550" lvl="0" marL="457200" rtl="0" algn="l">
              <a:spcBef>
                <a:spcPts val="0"/>
              </a:spcBef>
              <a:spcAft>
                <a:spcPts val="0"/>
              </a:spcAft>
              <a:buClr>
                <a:schemeClr val="dk1"/>
              </a:buClr>
              <a:buSzPts val="1700"/>
              <a:buChar char="●"/>
            </a:pPr>
            <a:r>
              <a:rPr b="0" lang="en-US" sz="1700">
                <a:solidFill>
                  <a:schemeClr val="dk1"/>
                </a:solidFill>
              </a:rPr>
              <a:t>Monitors threats using logs and machine learning.</a:t>
            </a:r>
            <a:endParaRPr b="0" sz="1700">
              <a:solidFill>
                <a:schemeClr val="dk1"/>
              </a:solidFill>
            </a:endParaRPr>
          </a:p>
          <a:p>
            <a:pPr indent="-336550" lvl="0" marL="457200" rtl="0" algn="l">
              <a:spcBef>
                <a:spcPts val="0"/>
              </a:spcBef>
              <a:spcAft>
                <a:spcPts val="0"/>
              </a:spcAft>
              <a:buClr>
                <a:schemeClr val="dk1"/>
              </a:buClr>
              <a:buSzPts val="1700"/>
              <a:buChar char="●"/>
            </a:pPr>
            <a:r>
              <a:rPr b="0" lang="en-US" sz="1700">
                <a:solidFill>
                  <a:schemeClr val="dk1"/>
                </a:solidFill>
              </a:rPr>
              <a:t>Identifies risks like compromised credentials or data breaches.</a:t>
            </a:r>
            <a:endParaRPr b="0" sz="1700">
              <a:solidFill>
                <a:schemeClr val="dk1"/>
              </a:solidFill>
            </a:endParaRPr>
          </a:p>
          <a:p>
            <a:pPr indent="0" lvl="0" marL="0" rtl="0" algn="l">
              <a:spcBef>
                <a:spcPts val="0"/>
              </a:spcBef>
              <a:spcAft>
                <a:spcPts val="0"/>
              </a:spcAft>
              <a:buNone/>
            </a:pPr>
            <a:r>
              <a:rPr lang="en-US" sz="1700"/>
              <a:t>Integration:</a:t>
            </a:r>
            <a:endParaRPr sz="1700"/>
          </a:p>
          <a:p>
            <a:pPr indent="-336550" lvl="0" marL="457200" rtl="0" algn="l">
              <a:spcBef>
                <a:spcPts val="0"/>
              </a:spcBef>
              <a:spcAft>
                <a:spcPts val="0"/>
              </a:spcAft>
              <a:buClr>
                <a:schemeClr val="dk1"/>
              </a:buClr>
              <a:buSzPts val="1700"/>
              <a:buChar char="●"/>
            </a:pPr>
            <a:r>
              <a:rPr b="0" lang="en-US" sz="1700">
                <a:solidFill>
                  <a:schemeClr val="dk1"/>
                </a:solidFill>
              </a:rPr>
              <a:t>Interoperates with governance tools for centralized compliance management.</a:t>
            </a:r>
            <a:endParaRPr b="0" sz="1700">
              <a:solidFill>
                <a:schemeClr val="dk1"/>
              </a:solidFill>
            </a:endParaRPr>
          </a:p>
          <a:p>
            <a:pPr indent="0" lvl="0" marL="0" rtl="0" algn="l">
              <a:spcBef>
                <a:spcPts val="0"/>
              </a:spcBef>
              <a:spcAft>
                <a:spcPts val="0"/>
              </a:spcAft>
              <a:buNone/>
            </a:pPr>
            <a:r>
              <a:rPr lang="en-US" sz="1700"/>
              <a:t>Outcome:</a:t>
            </a:r>
            <a:endParaRPr sz="1700"/>
          </a:p>
          <a:p>
            <a:pPr indent="-336550" lvl="0" marL="457200" rtl="0" algn="l">
              <a:spcBef>
                <a:spcPts val="0"/>
              </a:spcBef>
              <a:spcAft>
                <a:spcPts val="0"/>
              </a:spcAft>
              <a:buClr>
                <a:schemeClr val="dk1"/>
              </a:buClr>
              <a:buSzPts val="1700"/>
              <a:buChar char="●"/>
            </a:pPr>
            <a:r>
              <a:rPr b="0" lang="en-US" sz="1700">
                <a:solidFill>
                  <a:schemeClr val="dk1"/>
                </a:solidFill>
              </a:rPr>
              <a:t>Ensures Wells Fargo’s systems stay GDPR-compliant and secure.</a:t>
            </a:r>
            <a:endParaRPr b="0" sz="1700">
              <a:solidFill>
                <a:schemeClr val="dk1"/>
              </a:solidFill>
            </a:endParaRPr>
          </a:p>
        </p:txBody>
      </p:sp>
      <p:sp>
        <p:nvSpPr>
          <p:cNvPr id="225" name="Google Shape;225;p32"/>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Security and Compliance with AWS Tools</a:t>
            </a:r>
            <a:endParaRPr/>
          </a:p>
        </p:txBody>
      </p:sp>
      <p:sp>
        <p:nvSpPr>
          <p:cNvPr id="226" name="Google Shape;226;p32"/>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32"/>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b="0" lang="en-US" sz="1700">
                <a:solidFill>
                  <a:schemeClr val="dk1"/>
                </a:solidFill>
              </a:rPr>
              <a:t>Wells Fargo ensures GDPR compliance through aligned policies, processes, and technologies.</a:t>
            </a:r>
            <a:endParaRPr b="0" sz="1700">
              <a:solidFill>
                <a:schemeClr val="dk1"/>
              </a:solidFill>
            </a:endParaRPr>
          </a:p>
          <a:p>
            <a:pPr indent="-336550" lvl="0" marL="457200" rtl="0" algn="l">
              <a:spcBef>
                <a:spcPts val="0"/>
              </a:spcBef>
              <a:spcAft>
                <a:spcPts val="0"/>
              </a:spcAft>
              <a:buClr>
                <a:schemeClr val="dk1"/>
              </a:buClr>
              <a:buSzPts val="1700"/>
              <a:buChar char="●"/>
            </a:pPr>
            <a:r>
              <a:rPr b="0" lang="en-US" sz="1700">
                <a:solidFill>
                  <a:schemeClr val="dk1"/>
                </a:solidFill>
              </a:rPr>
              <a:t>Secures data with encryption, real-time governance, and fraud detection.</a:t>
            </a:r>
            <a:endParaRPr b="0" sz="1700">
              <a:solidFill>
                <a:schemeClr val="dk1"/>
              </a:solidFill>
            </a:endParaRPr>
          </a:p>
          <a:p>
            <a:pPr indent="-336550" lvl="0" marL="457200" rtl="0" algn="l">
              <a:spcBef>
                <a:spcPts val="0"/>
              </a:spcBef>
              <a:spcAft>
                <a:spcPts val="0"/>
              </a:spcAft>
              <a:buClr>
                <a:schemeClr val="dk1"/>
              </a:buClr>
              <a:buSzPts val="1700"/>
              <a:buChar char="●"/>
            </a:pPr>
            <a:r>
              <a:rPr b="0" lang="en-US" sz="1700">
                <a:solidFill>
                  <a:schemeClr val="dk1"/>
                </a:solidFill>
              </a:rPr>
              <a:t>Focuses on employee training, process upgrades, and system modernization.</a:t>
            </a:r>
            <a:endParaRPr b="0" sz="1700">
              <a:solidFill>
                <a:schemeClr val="dk1"/>
              </a:solidFill>
            </a:endParaRPr>
          </a:p>
          <a:p>
            <a:pPr indent="-336550" lvl="0" marL="457200" rtl="0" algn="l">
              <a:spcBef>
                <a:spcPts val="0"/>
              </a:spcBef>
              <a:spcAft>
                <a:spcPts val="0"/>
              </a:spcAft>
              <a:buClr>
                <a:schemeClr val="dk1"/>
              </a:buClr>
              <a:buSzPts val="1700"/>
              <a:buChar char="●"/>
            </a:pPr>
            <a:r>
              <a:rPr b="0" lang="en-US" sz="1700">
                <a:solidFill>
                  <a:schemeClr val="dk1"/>
                </a:solidFill>
              </a:rPr>
              <a:t>Manages personal and transactional data with structured, GDPR-compliant practices.</a:t>
            </a:r>
            <a:endParaRPr b="0" sz="1700">
              <a:solidFill>
                <a:schemeClr val="dk1"/>
              </a:solidFill>
            </a:endParaRPr>
          </a:p>
          <a:p>
            <a:pPr indent="-336550" lvl="0" marL="457200" rtl="0" algn="l">
              <a:spcBef>
                <a:spcPts val="0"/>
              </a:spcBef>
              <a:spcAft>
                <a:spcPts val="0"/>
              </a:spcAft>
              <a:buClr>
                <a:schemeClr val="dk1"/>
              </a:buClr>
              <a:buSzPts val="1700"/>
              <a:buChar char="●"/>
            </a:pPr>
            <a:r>
              <a:rPr b="0" lang="en-US" sz="1700">
                <a:solidFill>
                  <a:schemeClr val="dk1"/>
                </a:solidFill>
              </a:rPr>
              <a:t>Proactive measures reinforce its reputation as a trusted financial institution.</a:t>
            </a:r>
            <a:endParaRPr b="0" sz="1700"/>
          </a:p>
        </p:txBody>
      </p:sp>
      <p:sp>
        <p:nvSpPr>
          <p:cNvPr id="233" name="Google Shape;233;p33"/>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234" name="Google Shape;234;p33"/>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33"/>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0"/>
              </a:spcBef>
              <a:spcAft>
                <a:spcPts val="0"/>
              </a:spcAft>
              <a:buNone/>
            </a:pPr>
            <a:r>
              <a:rPr lang="en-US" sz="3200"/>
              <a:t>Any questions or comments? </a:t>
            </a:r>
            <a:endParaRPr sz="3200"/>
          </a:p>
          <a:p>
            <a:pPr indent="0" lvl="0" marL="0" rtl="0" algn="l">
              <a:spcBef>
                <a:spcPts val="0"/>
              </a:spcBef>
              <a:spcAft>
                <a:spcPts val="0"/>
              </a:spcAft>
              <a:buNone/>
            </a:pPr>
            <a:r>
              <a:t/>
            </a:r>
            <a:endParaRPr sz="3200"/>
          </a:p>
          <a:p>
            <a:pPr indent="0" lvl="0" marL="0" rtl="0" algn="ctr">
              <a:spcBef>
                <a:spcPts val="0"/>
              </a:spcBef>
              <a:spcAft>
                <a:spcPts val="0"/>
              </a:spcAft>
              <a:buNone/>
            </a:pPr>
            <a:r>
              <a:rPr lang="en-US" sz="3200"/>
              <a:t>Thank you for your time and attention!</a:t>
            </a:r>
            <a:r>
              <a:rPr lang="en-US" sz="3000"/>
              <a:t> </a:t>
            </a:r>
            <a:endParaRPr sz="3000"/>
          </a:p>
        </p:txBody>
      </p:sp>
      <p:sp>
        <p:nvSpPr>
          <p:cNvPr id="241" name="Google Shape;241;p34"/>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2" name="Google Shape;242;p34"/>
          <p:cNvPicPr preferRelativeResize="0"/>
          <p:nvPr/>
        </p:nvPicPr>
        <p:blipFill>
          <a:blip r:embed="rId3">
            <a:alphaModFix/>
          </a:blip>
          <a:stretch>
            <a:fillRect/>
          </a:stretch>
        </p:blipFill>
        <p:spPr>
          <a:xfrm>
            <a:off x="6168612" y="122896"/>
            <a:ext cx="2569209" cy="852000"/>
          </a:xfrm>
          <a:prstGeom prst="rect">
            <a:avLst/>
          </a:prstGeom>
          <a:noFill/>
          <a:ln>
            <a:noFill/>
          </a:ln>
        </p:spPr>
      </p:pic>
      <p:sp>
        <p:nvSpPr>
          <p:cNvPr id="243" name="Google Shape;243;p34"/>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Wells Fargo Overview</a:t>
            </a:r>
            <a:endParaRPr/>
          </a:p>
        </p:txBody>
      </p:sp>
      <p:sp>
        <p:nvSpPr>
          <p:cNvPr id="62" name="Google Shape;62;p12"/>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Wells Fargo</a:t>
            </a:r>
            <a:r>
              <a:rPr b="0" lang="en-US" sz="1700">
                <a:solidFill>
                  <a:schemeClr val="dk1"/>
                </a:solidFill>
              </a:rPr>
              <a:t>, founded in 1852 by William Fargo and Henry Wells, is one of the largest U.S. banks, serving over 70 million clients worldwide. Its three core divisions—</a:t>
            </a:r>
            <a:r>
              <a:rPr lang="en-US" sz="1700">
                <a:solidFill>
                  <a:schemeClr val="dk1"/>
                </a:solidFill>
              </a:rPr>
              <a:t>Consumer Banking</a:t>
            </a:r>
            <a:r>
              <a:rPr b="0" lang="en-US" sz="1700">
                <a:solidFill>
                  <a:schemeClr val="dk1"/>
                </a:solidFill>
              </a:rPr>
              <a:t>, </a:t>
            </a:r>
            <a:r>
              <a:rPr lang="en-US" sz="1700">
                <a:solidFill>
                  <a:schemeClr val="dk1"/>
                </a:solidFill>
              </a:rPr>
              <a:t>Wholesale Banking</a:t>
            </a:r>
            <a:r>
              <a:rPr b="0" lang="en-US" sz="1700">
                <a:solidFill>
                  <a:schemeClr val="dk1"/>
                </a:solidFill>
              </a:rPr>
              <a:t>, and </a:t>
            </a:r>
            <a:r>
              <a:rPr lang="en-US" sz="1700">
                <a:solidFill>
                  <a:schemeClr val="dk1"/>
                </a:solidFill>
              </a:rPr>
              <a:t>Wealth &amp; Investment Management</a:t>
            </a:r>
            <a:r>
              <a:rPr b="0" lang="en-US" sz="1700">
                <a:solidFill>
                  <a:schemeClr val="dk1"/>
                </a:solidFill>
              </a:rPr>
              <a:t>—focus on delivering </a:t>
            </a:r>
            <a:r>
              <a:rPr b="0" lang="en-US" sz="1700" u="sng">
                <a:solidFill>
                  <a:schemeClr val="dk1"/>
                </a:solidFill>
              </a:rPr>
              <a:t>customer value</a:t>
            </a:r>
            <a:r>
              <a:rPr b="0" lang="en-US" sz="1700">
                <a:solidFill>
                  <a:schemeClr val="dk1"/>
                </a:solidFill>
              </a:rPr>
              <a:t>, </a:t>
            </a:r>
            <a:r>
              <a:rPr b="0" lang="en-US" sz="1700" u="sng">
                <a:solidFill>
                  <a:schemeClr val="dk1"/>
                </a:solidFill>
              </a:rPr>
              <a:t>operational efficiency,</a:t>
            </a:r>
            <a:r>
              <a:rPr b="0" lang="en-US" sz="1700">
                <a:solidFill>
                  <a:schemeClr val="dk1"/>
                </a:solidFill>
              </a:rPr>
              <a:t> and </a:t>
            </a:r>
            <a:r>
              <a:rPr b="0" lang="en-US" sz="1700" u="sng">
                <a:solidFill>
                  <a:schemeClr val="dk1"/>
                </a:solidFill>
              </a:rPr>
              <a:t>community engagement</a:t>
            </a:r>
            <a:r>
              <a:rPr b="0" lang="en-US" sz="1700">
                <a:solidFill>
                  <a:schemeClr val="dk1"/>
                </a:solidFill>
              </a:rPr>
              <a:t>. With a strong domestic and global presence, Wells Fargo continues to lead the financial services industry through innovation and commitment.</a:t>
            </a:r>
            <a:endParaRPr sz="1700"/>
          </a:p>
        </p:txBody>
      </p:sp>
      <p:sp>
        <p:nvSpPr>
          <p:cNvPr id="63" name="Google Shape;63;p12"/>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4" name="Google Shape;64;p12"/>
          <p:cNvPicPr preferRelativeResize="0"/>
          <p:nvPr/>
        </p:nvPicPr>
        <p:blipFill>
          <a:blip r:embed="rId3">
            <a:alphaModFix/>
          </a:blip>
          <a:stretch>
            <a:fillRect/>
          </a:stretch>
        </p:blipFill>
        <p:spPr>
          <a:xfrm>
            <a:off x="6168612" y="122896"/>
            <a:ext cx="2569209" cy="852000"/>
          </a:xfrm>
          <a:prstGeom prst="rect">
            <a:avLst/>
          </a:prstGeom>
          <a:noFill/>
          <a:ln>
            <a:noFill/>
          </a:ln>
        </p:spPr>
      </p:pic>
      <p:sp>
        <p:nvSpPr>
          <p:cNvPr id="65" name="Google Shape;65;p12"/>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Mission, Vision, Strategy</a:t>
            </a:r>
            <a:endParaRPr/>
          </a:p>
        </p:txBody>
      </p:sp>
      <p:sp>
        <p:nvSpPr>
          <p:cNvPr id="71" name="Google Shape;71;p13"/>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rgbClr val="00543C"/>
                </a:solidFill>
              </a:rPr>
              <a:t>Mission</a:t>
            </a:r>
            <a:r>
              <a:rPr b="0" lang="en-US" sz="1700">
                <a:solidFill>
                  <a:schemeClr val="dk1"/>
                </a:solidFill>
              </a:rPr>
              <a:t>: To help customers achieve financial success by delivering excellent services and products, fostering long-term relationships, and supporting communities.</a:t>
            </a:r>
            <a:endParaRPr b="0"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700">
                <a:solidFill>
                  <a:srgbClr val="00543C"/>
                </a:solidFill>
              </a:rPr>
              <a:t>Vision</a:t>
            </a:r>
            <a:r>
              <a:rPr b="0" lang="en-US" sz="1700">
                <a:solidFill>
                  <a:schemeClr val="dk1"/>
                </a:solidFill>
              </a:rPr>
              <a:t>: To be the most trusted financial services company, driven by responsible financing, customer focus, and effective financial innovation.</a:t>
            </a:r>
            <a:endParaRPr b="0"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700">
                <a:solidFill>
                  <a:srgbClr val="00543C"/>
                </a:solidFill>
              </a:rPr>
              <a:t>Strategy</a:t>
            </a:r>
            <a:r>
              <a:rPr b="0" lang="en-US" sz="1700">
                <a:solidFill>
                  <a:schemeClr val="dk1"/>
                </a:solidFill>
              </a:rPr>
              <a:t>:</a:t>
            </a:r>
            <a:endParaRPr b="0"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0" lang="en-US" sz="1700">
                <a:solidFill>
                  <a:schemeClr val="dk1"/>
                </a:solidFill>
              </a:rPr>
              <a:t>Enhance customer satisfaction.</a:t>
            </a:r>
            <a:endParaRPr b="0" sz="1700">
              <a:solidFill>
                <a:schemeClr val="dk1"/>
              </a:solidFill>
            </a:endParaRPr>
          </a:p>
          <a:p>
            <a:pPr indent="-336550" lvl="0" marL="457200" rtl="0" algn="l">
              <a:lnSpc>
                <a:spcPct val="115000"/>
              </a:lnSpc>
              <a:spcBef>
                <a:spcPts val="0"/>
              </a:spcBef>
              <a:spcAft>
                <a:spcPts val="0"/>
              </a:spcAft>
              <a:buClr>
                <a:schemeClr val="dk1"/>
              </a:buClr>
              <a:buSzPts val="1700"/>
              <a:buChar char="●"/>
            </a:pPr>
            <a:r>
              <a:rPr b="0" lang="en-US" sz="1700">
                <a:solidFill>
                  <a:schemeClr val="dk1"/>
                </a:solidFill>
              </a:rPr>
              <a:t>Ensure strong compliance.</a:t>
            </a:r>
            <a:endParaRPr b="0" sz="1700">
              <a:solidFill>
                <a:schemeClr val="dk1"/>
              </a:solidFill>
            </a:endParaRPr>
          </a:p>
          <a:p>
            <a:pPr indent="-336550" lvl="0" marL="457200" rtl="0" algn="l">
              <a:lnSpc>
                <a:spcPct val="115000"/>
              </a:lnSpc>
              <a:spcBef>
                <a:spcPts val="0"/>
              </a:spcBef>
              <a:spcAft>
                <a:spcPts val="0"/>
              </a:spcAft>
              <a:buClr>
                <a:schemeClr val="dk1"/>
              </a:buClr>
              <a:buSzPts val="1700"/>
              <a:buChar char="●"/>
            </a:pPr>
            <a:r>
              <a:rPr b="0" lang="en-US" sz="1700">
                <a:solidFill>
                  <a:schemeClr val="dk1"/>
                </a:solidFill>
              </a:rPr>
              <a:t>Leverage technology to protect customer data and improve services.</a:t>
            </a:r>
            <a:endParaRPr sz="1700">
              <a:solidFill>
                <a:schemeClr val="dk1"/>
              </a:solidFill>
            </a:endParaRPr>
          </a:p>
        </p:txBody>
      </p:sp>
      <p:sp>
        <p:nvSpPr>
          <p:cNvPr id="72" name="Google Shape;72;p13"/>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3"/>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Executive Summary</a:t>
            </a:r>
            <a:endParaRPr/>
          </a:p>
        </p:txBody>
      </p:sp>
      <p:sp>
        <p:nvSpPr>
          <p:cNvPr id="79" name="Google Shape;79;p14"/>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700">
                <a:solidFill>
                  <a:schemeClr val="dk2"/>
                </a:solidFill>
              </a:rPr>
              <a:t>GDPR Compliance at Wells Fargo</a:t>
            </a:r>
            <a:endParaRPr sz="1700">
              <a:solidFill>
                <a:schemeClr val="dk2"/>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Progress</a:t>
            </a:r>
            <a:r>
              <a:rPr b="0" lang="en-US" sz="1700">
                <a:solidFill>
                  <a:schemeClr val="dk1"/>
                </a:solidFill>
              </a:rPr>
              <a:t>: Established a robust data governance and privacy strategy aligned with GDPR principles, emphasizing transparency, purpose limitation, and data accuracy.</a:t>
            </a:r>
            <a:endParaRPr b="0"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Security</a:t>
            </a:r>
            <a:r>
              <a:rPr b="0" lang="en-US" sz="1700">
                <a:solidFill>
                  <a:schemeClr val="dk1"/>
                </a:solidFill>
              </a:rPr>
              <a:t>: Deployed advanced measures like encryption, access controls, and audits to safeguard personal data.</a:t>
            </a:r>
            <a:endParaRPr b="0"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Customer Rights</a:t>
            </a:r>
            <a:r>
              <a:rPr b="0" lang="en-US" sz="1700">
                <a:solidFill>
                  <a:schemeClr val="dk1"/>
                </a:solidFill>
              </a:rPr>
              <a:t>: Ensures rights to access, correct, erase, and restrict data through transparent data management mechanisms.</a:t>
            </a:r>
            <a:endParaRPr b="0" sz="1700">
              <a:solidFill>
                <a:schemeClr val="dk1"/>
              </a:solidFill>
            </a:endParaRPr>
          </a:p>
          <a:p>
            <a:pPr indent="0" lvl="0" marL="0" rtl="0" algn="l">
              <a:lnSpc>
                <a:spcPct val="115000"/>
              </a:lnSpc>
              <a:spcBef>
                <a:spcPts val="1200"/>
              </a:spcBef>
              <a:spcAft>
                <a:spcPts val="0"/>
              </a:spcAft>
              <a:buNone/>
            </a:pPr>
            <a:r>
              <a:rPr lang="en-US" sz="1700">
                <a:solidFill>
                  <a:schemeClr val="dk2"/>
                </a:solidFill>
              </a:rPr>
              <a:t>Challenges</a:t>
            </a:r>
            <a:r>
              <a:rPr b="0" lang="en-US" sz="1700">
                <a:solidFill>
                  <a:schemeClr val="dk1"/>
                </a:solidFill>
              </a:rPr>
              <a:t>:</a:t>
            </a:r>
            <a:endParaRPr b="0"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0" lang="en-US" sz="1700">
                <a:solidFill>
                  <a:schemeClr val="dk1"/>
                </a:solidFill>
              </a:rPr>
              <a:t>Employee training gaps and high sales pressure.</a:t>
            </a:r>
            <a:endParaRPr b="0" sz="1700">
              <a:solidFill>
                <a:schemeClr val="dk1"/>
              </a:solidFill>
            </a:endParaRPr>
          </a:p>
          <a:p>
            <a:pPr indent="-336550" lvl="0" marL="457200" rtl="0" algn="l">
              <a:lnSpc>
                <a:spcPct val="115000"/>
              </a:lnSpc>
              <a:spcBef>
                <a:spcPts val="0"/>
              </a:spcBef>
              <a:spcAft>
                <a:spcPts val="0"/>
              </a:spcAft>
              <a:buClr>
                <a:schemeClr val="dk1"/>
              </a:buClr>
              <a:buSzPts val="1700"/>
              <a:buChar char="●"/>
            </a:pPr>
            <a:r>
              <a:rPr b="0" lang="en-US" sz="1700">
                <a:solidFill>
                  <a:schemeClr val="dk1"/>
                </a:solidFill>
              </a:rPr>
              <a:t>Outdated technology and ineffective audits led to past breaches.</a:t>
            </a:r>
            <a:endParaRPr sz="1700">
              <a:solidFill>
                <a:srgbClr val="00543C"/>
              </a:solidFill>
            </a:endParaRPr>
          </a:p>
        </p:txBody>
      </p:sp>
      <p:sp>
        <p:nvSpPr>
          <p:cNvPr id="80" name="Google Shape;80;p14"/>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4"/>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continued … </a:t>
            </a:r>
            <a:endParaRPr/>
          </a:p>
        </p:txBody>
      </p:sp>
      <p:sp>
        <p:nvSpPr>
          <p:cNvPr id="87" name="Google Shape;87;p15"/>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700">
                <a:solidFill>
                  <a:schemeClr val="dk2"/>
                </a:solidFill>
              </a:rPr>
              <a:t>Solutions</a:t>
            </a:r>
            <a:r>
              <a:rPr b="0" lang="en-US" sz="1700">
                <a:solidFill>
                  <a:schemeClr val="dk1"/>
                </a:solidFill>
              </a:rPr>
              <a:t>:</a:t>
            </a:r>
            <a:endParaRPr b="0"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0" lang="en-US" sz="1700">
                <a:solidFill>
                  <a:schemeClr val="dk1"/>
                </a:solidFill>
              </a:rPr>
              <a:t>Enhance employee training programs.</a:t>
            </a:r>
            <a:endParaRPr b="0" sz="1700">
              <a:solidFill>
                <a:schemeClr val="dk1"/>
              </a:solidFill>
            </a:endParaRPr>
          </a:p>
          <a:p>
            <a:pPr indent="-336550" lvl="0" marL="457200" rtl="0" algn="l">
              <a:lnSpc>
                <a:spcPct val="115000"/>
              </a:lnSpc>
              <a:spcBef>
                <a:spcPts val="0"/>
              </a:spcBef>
              <a:spcAft>
                <a:spcPts val="0"/>
              </a:spcAft>
              <a:buClr>
                <a:schemeClr val="dk1"/>
              </a:buClr>
              <a:buSzPts val="1700"/>
              <a:buChar char="●"/>
            </a:pPr>
            <a:r>
              <a:rPr b="0" lang="en-US" sz="1700">
                <a:solidFill>
                  <a:schemeClr val="dk1"/>
                </a:solidFill>
              </a:rPr>
              <a:t>Upgrade legacy systems.</a:t>
            </a:r>
            <a:endParaRPr b="0" sz="1700">
              <a:solidFill>
                <a:schemeClr val="dk1"/>
              </a:solidFill>
            </a:endParaRPr>
          </a:p>
          <a:p>
            <a:pPr indent="-336550" lvl="0" marL="457200" rtl="0" algn="l">
              <a:lnSpc>
                <a:spcPct val="115000"/>
              </a:lnSpc>
              <a:spcBef>
                <a:spcPts val="0"/>
              </a:spcBef>
              <a:spcAft>
                <a:spcPts val="0"/>
              </a:spcAft>
              <a:buClr>
                <a:schemeClr val="dk1"/>
              </a:buClr>
              <a:buSzPts val="1700"/>
              <a:buChar char="●"/>
            </a:pPr>
            <a:r>
              <a:rPr b="0" lang="en-US" sz="1700">
                <a:solidFill>
                  <a:schemeClr val="dk1"/>
                </a:solidFill>
              </a:rPr>
              <a:t>Conduct more frequent audits to strengthen compliance.</a:t>
            </a:r>
            <a:endParaRPr b="0" sz="1700">
              <a:solidFill>
                <a:schemeClr val="dk1"/>
              </a:solidFill>
            </a:endParaRPr>
          </a:p>
          <a:p>
            <a:pPr indent="0" lvl="0" marL="0" rtl="0" algn="l">
              <a:lnSpc>
                <a:spcPct val="115000"/>
              </a:lnSpc>
              <a:spcBef>
                <a:spcPts val="1200"/>
              </a:spcBef>
              <a:spcAft>
                <a:spcPts val="0"/>
              </a:spcAft>
              <a:buNone/>
            </a:pPr>
            <a:r>
              <a:rPr lang="en-US" sz="1700">
                <a:solidFill>
                  <a:schemeClr val="dk2"/>
                </a:solidFill>
              </a:rPr>
              <a:t>Stakeholders &amp; Tools</a:t>
            </a:r>
            <a:r>
              <a:rPr b="0" lang="en-US" sz="1700">
                <a:solidFill>
                  <a:schemeClr val="dk1"/>
                </a:solidFill>
              </a:rPr>
              <a:t>:</a:t>
            </a:r>
            <a:endParaRPr b="0"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0" lang="en-US" sz="1700">
                <a:solidFill>
                  <a:schemeClr val="dk1"/>
                </a:solidFill>
              </a:rPr>
              <a:t>Legal, Compliance, IT, and Data Security teams, supported by C-suite leadership.</a:t>
            </a:r>
            <a:endParaRPr b="0" sz="1700">
              <a:solidFill>
                <a:schemeClr val="dk1"/>
              </a:solidFill>
            </a:endParaRPr>
          </a:p>
          <a:p>
            <a:pPr indent="-336550" lvl="0" marL="457200" rtl="0" algn="l">
              <a:lnSpc>
                <a:spcPct val="115000"/>
              </a:lnSpc>
              <a:spcBef>
                <a:spcPts val="0"/>
              </a:spcBef>
              <a:spcAft>
                <a:spcPts val="0"/>
              </a:spcAft>
              <a:buClr>
                <a:schemeClr val="dk1"/>
              </a:buClr>
              <a:buSzPts val="1700"/>
              <a:buChar char="●"/>
            </a:pPr>
            <a:r>
              <a:rPr b="0" lang="en-US" sz="1700">
                <a:solidFill>
                  <a:schemeClr val="dk1"/>
                </a:solidFill>
              </a:rPr>
              <a:t>Analysis tools like DFDs, Risk Classification, and CRUD Matrices identify compliance touchpoints and areas for improvement.</a:t>
            </a:r>
            <a:endParaRPr sz="1700">
              <a:solidFill>
                <a:schemeClr val="dk2"/>
              </a:solidFill>
            </a:endParaRPr>
          </a:p>
        </p:txBody>
      </p:sp>
      <p:sp>
        <p:nvSpPr>
          <p:cNvPr id="88" name="Google Shape;88;p15"/>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5"/>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GDPR Compliance at Wells Fargo</a:t>
            </a:r>
            <a:endParaRPr/>
          </a:p>
        </p:txBody>
      </p:sp>
      <p:sp>
        <p:nvSpPr>
          <p:cNvPr id="95" name="Google Shape;95;p16"/>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6"/>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2"/>
                </a:solidFill>
              </a:rPr>
              <a:t>Commitment to Privacy:</a:t>
            </a:r>
            <a:endParaRPr sz="1700">
              <a:solidFill>
                <a:schemeClr val="dk2"/>
              </a:solidFill>
            </a:endParaRPr>
          </a:p>
          <a:p>
            <a:pPr indent="-336550" lvl="0" marL="457200" rtl="0" algn="l">
              <a:spcBef>
                <a:spcPts val="0"/>
              </a:spcBef>
              <a:spcAft>
                <a:spcPts val="0"/>
              </a:spcAft>
              <a:buClr>
                <a:schemeClr val="dk1"/>
              </a:buClr>
              <a:buSzPts val="1700"/>
              <a:buChar char="●"/>
            </a:pPr>
            <a:r>
              <a:rPr b="0" lang="en-US" sz="1700">
                <a:solidFill>
                  <a:schemeClr val="dk1"/>
                </a:solidFill>
              </a:rPr>
              <a:t>Adheres to strict privacy standards, transparency, and robust security measures.</a:t>
            </a:r>
            <a:endParaRPr b="0" sz="1700">
              <a:solidFill>
                <a:schemeClr val="dk1"/>
              </a:solidFill>
            </a:endParaRPr>
          </a:p>
          <a:p>
            <a:pPr indent="0" lvl="0" marL="0" rtl="0" algn="l">
              <a:spcBef>
                <a:spcPts val="0"/>
              </a:spcBef>
              <a:spcAft>
                <a:spcPts val="0"/>
              </a:spcAft>
              <a:buNone/>
            </a:pPr>
            <a:r>
              <a:rPr lang="en-US" sz="1700">
                <a:solidFill>
                  <a:schemeClr val="dk2"/>
                </a:solidFill>
              </a:rPr>
              <a:t>Key Policy Highlights:</a:t>
            </a:r>
            <a:endParaRPr sz="1700">
              <a:solidFill>
                <a:schemeClr val="dk2"/>
              </a:solidFill>
            </a:endParaRPr>
          </a:p>
          <a:p>
            <a:pPr indent="-336550" lvl="0" marL="457200" rtl="0" algn="l">
              <a:spcBef>
                <a:spcPts val="0"/>
              </a:spcBef>
              <a:spcAft>
                <a:spcPts val="0"/>
              </a:spcAft>
              <a:buClr>
                <a:schemeClr val="dk1"/>
              </a:buClr>
              <a:buSzPts val="1700"/>
              <a:buChar char="●"/>
            </a:pPr>
            <a:r>
              <a:rPr lang="en-US" sz="1700">
                <a:solidFill>
                  <a:schemeClr val="dk1"/>
                </a:solidFill>
              </a:rPr>
              <a:t>Information Collection</a:t>
            </a:r>
            <a:r>
              <a:rPr b="0" lang="en-US" sz="1700">
                <a:solidFill>
                  <a:schemeClr val="dk1"/>
                </a:solidFill>
              </a:rPr>
              <a:t>: Personal, financial, and interaction data for personalized services.</a:t>
            </a:r>
            <a:endParaRPr b="0"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Information Use</a:t>
            </a:r>
            <a:r>
              <a:rPr b="0" lang="en-US" sz="1700">
                <a:solidFill>
                  <a:schemeClr val="dk1"/>
                </a:solidFill>
              </a:rPr>
              <a:t>: Maintains accounts, processes transactions, prevents fraud, and ensures compliance.</a:t>
            </a:r>
            <a:endParaRPr b="0"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Data Sharing</a:t>
            </a:r>
            <a:r>
              <a:rPr b="0" lang="en-US" sz="1700">
                <a:solidFill>
                  <a:schemeClr val="dk1"/>
                </a:solidFill>
              </a:rPr>
              <a:t>: Collaborates with affiliates and third parties under strict privacy standards.</a:t>
            </a:r>
            <a:endParaRPr b="0" sz="1700">
              <a:solidFill>
                <a:schemeClr val="dk1"/>
              </a:solidFill>
            </a:endParaRPr>
          </a:p>
        </p:txBody>
      </p:sp>
      <p:sp>
        <p:nvSpPr>
          <p:cNvPr id="97" name="Google Shape;97;p16"/>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idx="1" type="body"/>
          </p:nvPr>
        </p:nvSpPr>
        <p:spPr>
          <a:xfrm>
            <a:off x="688975" y="1460902"/>
            <a:ext cx="7767600" cy="46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2"/>
                </a:solidFill>
              </a:rPr>
              <a:t>GDPR Compliance:</a:t>
            </a:r>
            <a:endParaRPr sz="1700">
              <a:solidFill>
                <a:schemeClr val="dk2"/>
              </a:solidFill>
            </a:endParaRPr>
          </a:p>
          <a:p>
            <a:pPr indent="-336550" lvl="0" marL="457200" rtl="0" algn="l">
              <a:spcBef>
                <a:spcPts val="0"/>
              </a:spcBef>
              <a:spcAft>
                <a:spcPts val="0"/>
              </a:spcAft>
              <a:buClr>
                <a:schemeClr val="dk1"/>
              </a:buClr>
              <a:buSzPts val="1700"/>
              <a:buChar char="●"/>
            </a:pPr>
            <a:r>
              <a:rPr b="0" lang="en-US" sz="1700">
                <a:solidFill>
                  <a:schemeClr val="dk1"/>
                </a:solidFill>
              </a:rPr>
              <a:t>Ensures access, correction, deletion, and data portability rights for EU customers.</a:t>
            </a:r>
            <a:endParaRPr b="0" sz="1700">
              <a:solidFill>
                <a:schemeClr val="dk1"/>
              </a:solidFill>
            </a:endParaRPr>
          </a:p>
          <a:p>
            <a:pPr indent="0" lvl="0" marL="0" rtl="0" algn="l">
              <a:spcBef>
                <a:spcPts val="0"/>
              </a:spcBef>
              <a:spcAft>
                <a:spcPts val="0"/>
              </a:spcAft>
              <a:buNone/>
            </a:pPr>
            <a:r>
              <a:rPr lang="en-US" sz="1700">
                <a:solidFill>
                  <a:schemeClr val="dk2"/>
                </a:solidFill>
              </a:rPr>
              <a:t>Security Measures:</a:t>
            </a:r>
            <a:endParaRPr sz="1700">
              <a:solidFill>
                <a:schemeClr val="dk2"/>
              </a:solidFill>
            </a:endParaRPr>
          </a:p>
          <a:p>
            <a:pPr indent="-336550" lvl="0" marL="457200" rtl="0" algn="l">
              <a:spcBef>
                <a:spcPts val="0"/>
              </a:spcBef>
              <a:spcAft>
                <a:spcPts val="0"/>
              </a:spcAft>
              <a:buClr>
                <a:schemeClr val="dk1"/>
              </a:buClr>
              <a:buSzPts val="1700"/>
              <a:buChar char="●"/>
            </a:pPr>
            <a:r>
              <a:rPr b="0" lang="en-US" sz="1700">
                <a:solidFill>
                  <a:schemeClr val="dk1"/>
                </a:solidFill>
              </a:rPr>
              <a:t>Employs encryption, access controls, and continuous monitoring to protect data.</a:t>
            </a:r>
            <a:endParaRPr b="0" sz="1700">
              <a:solidFill>
                <a:schemeClr val="dk1"/>
              </a:solidFill>
            </a:endParaRPr>
          </a:p>
          <a:p>
            <a:pPr indent="0" lvl="0" marL="0" rtl="0" algn="l">
              <a:spcBef>
                <a:spcPts val="0"/>
              </a:spcBef>
              <a:spcAft>
                <a:spcPts val="0"/>
              </a:spcAft>
              <a:buNone/>
            </a:pPr>
            <a:r>
              <a:rPr lang="en-US" sz="1700">
                <a:solidFill>
                  <a:schemeClr val="dk2"/>
                </a:solidFill>
              </a:rPr>
              <a:t>Transparency</a:t>
            </a:r>
            <a:r>
              <a:rPr b="0" lang="en-US" sz="1700">
                <a:solidFill>
                  <a:schemeClr val="dk1"/>
                </a:solidFill>
              </a:rPr>
              <a:t>:</a:t>
            </a:r>
            <a:endParaRPr b="0" sz="1700">
              <a:solidFill>
                <a:schemeClr val="dk1"/>
              </a:solidFill>
            </a:endParaRPr>
          </a:p>
          <a:p>
            <a:pPr indent="-336550" lvl="0" marL="457200" rtl="0" algn="l">
              <a:spcBef>
                <a:spcPts val="0"/>
              </a:spcBef>
              <a:spcAft>
                <a:spcPts val="0"/>
              </a:spcAft>
              <a:buClr>
                <a:schemeClr val="dk1"/>
              </a:buClr>
              <a:buSzPts val="1700"/>
              <a:buChar char="●"/>
            </a:pPr>
            <a:r>
              <a:rPr b="0" lang="en-US" sz="1700">
                <a:solidFill>
                  <a:schemeClr val="dk1"/>
                </a:solidFill>
              </a:rPr>
              <a:t>Provides clear privacy notices and opt-out options for data processing.</a:t>
            </a:r>
            <a:endParaRPr b="0" sz="1700">
              <a:solidFill>
                <a:schemeClr val="dk1"/>
              </a:solidFill>
            </a:endParaRPr>
          </a:p>
        </p:txBody>
      </p:sp>
      <p:sp>
        <p:nvSpPr>
          <p:cNvPr id="103" name="Google Shape;103;p17"/>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continued … </a:t>
            </a:r>
            <a:endParaRPr/>
          </a:p>
        </p:txBody>
      </p:sp>
      <p:sp>
        <p:nvSpPr>
          <p:cNvPr id="104" name="Google Shape;104;p17"/>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7"/>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688974" y="122904"/>
            <a:ext cx="7767600" cy="8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Fishbone Diagram</a:t>
            </a:r>
            <a:endParaRPr/>
          </a:p>
        </p:txBody>
      </p:sp>
      <p:sp>
        <p:nvSpPr>
          <p:cNvPr id="111" name="Google Shape;111;p18"/>
          <p:cNvSpPr/>
          <p:nvPr/>
        </p:nvSpPr>
        <p:spPr>
          <a:xfrm>
            <a:off x="251250" y="6325925"/>
            <a:ext cx="3695100" cy="354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688200" y="1289700"/>
            <a:ext cx="7559225" cy="4357025"/>
          </a:xfrm>
          <a:prstGeom prst="rect">
            <a:avLst/>
          </a:prstGeom>
          <a:noFill/>
          <a:ln>
            <a:noFill/>
          </a:ln>
        </p:spPr>
      </p:pic>
      <p:sp>
        <p:nvSpPr>
          <p:cNvPr id="113" name="Google Shape;113;p18"/>
          <p:cNvSpPr txBox="1"/>
          <p:nvPr>
            <p:ph idx="12" type="sldNum"/>
          </p:nvPr>
        </p:nvSpPr>
        <p:spPr>
          <a:xfrm>
            <a:off x="9" y="6337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Custom 2">
      <a:dk1>
        <a:srgbClr val="000000"/>
      </a:dk1>
      <a:lt1>
        <a:srgbClr val="FFFFFF"/>
      </a:lt1>
      <a:dk2>
        <a:srgbClr val="00543C"/>
      </a:dk2>
      <a:lt2>
        <a:srgbClr val="EEECE1"/>
      </a:lt2>
      <a:accent1>
        <a:srgbClr val="FCBA2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SF titles and dividers">
  <a:themeElements>
    <a:clrScheme name="Custom 2">
      <a:dk1>
        <a:srgbClr val="000000"/>
      </a:dk1>
      <a:lt1>
        <a:srgbClr val="FFFFFF"/>
      </a:lt1>
      <a:dk2>
        <a:srgbClr val="00543C"/>
      </a:dk2>
      <a:lt2>
        <a:srgbClr val="EEECE1"/>
      </a:lt2>
      <a:accent1>
        <a:srgbClr val="FCBA2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