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5" r:id="rId3"/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94e68a7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g2f94e68a7a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a57fa04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g2fa57fa047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a57fa0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g2fa57fa04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a57fa04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g2fa57fa047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94e68a7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g2f94e68a7a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57fa047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g2fa57fa0473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USF bullet slide">
  <p:cSld name="1_USF bullet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88975" y="1948665"/>
            <a:ext cx="7767638" cy="1096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688975" y="3087349"/>
            <a:ext cx="7767638" cy="3440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8143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457200" y="230885"/>
            <a:ext cx="8331430" cy="14430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301750" y="2379663"/>
            <a:ext cx="673735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SF symbol v2 white.png" id="21" name="Google Shape;21;p4"/>
          <p:cNvPicPr preferRelativeResize="0"/>
          <p:nvPr/>
        </p:nvPicPr>
        <p:blipFill rotWithShape="1">
          <a:blip r:embed="rId2">
            <a:alphaModFix amt="12000"/>
          </a:blip>
          <a:srcRect b="-2007" l="1" r="-1046" t="0"/>
          <a:stretch/>
        </p:blipFill>
        <p:spPr>
          <a:xfrm>
            <a:off x="1777981" y="1206902"/>
            <a:ext cx="5379918" cy="543103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F bullet slide">
  <p:cSld name="USF bullet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8"/>
          <p:cNvCxnSpPr/>
          <p:nvPr/>
        </p:nvCxnSpPr>
        <p:spPr>
          <a:xfrm rot="10800000">
            <a:off x="688976" y="1147097"/>
            <a:ext cx="77676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8"/>
          <p:cNvSpPr txBox="1"/>
          <p:nvPr>
            <p:ph type="title"/>
          </p:nvPr>
        </p:nvSpPr>
        <p:spPr>
          <a:xfrm>
            <a:off x="688974" y="122904"/>
            <a:ext cx="7767639" cy="8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688975" y="1460902"/>
            <a:ext cx="7767638" cy="4618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00543C"/>
              </a:buClr>
              <a:buSzPts val="1400"/>
              <a:buFont typeface="Arial"/>
              <a:buNone/>
              <a:defRPr b="1" i="0" sz="2200" u="none" cap="none" strike="noStrike">
                <a:solidFill>
                  <a:srgbClr val="0054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43C"/>
                </a:solidFill>
              </a:defRPr>
            </a:lvl1pPr>
            <a:lvl2pPr lvl="1">
              <a:buNone/>
              <a:defRPr>
                <a:solidFill>
                  <a:srgbClr val="00543C"/>
                </a:solidFill>
              </a:defRPr>
            </a:lvl2pPr>
            <a:lvl3pPr lvl="2">
              <a:buNone/>
              <a:defRPr>
                <a:solidFill>
                  <a:srgbClr val="00543C"/>
                </a:solidFill>
              </a:defRPr>
            </a:lvl3pPr>
            <a:lvl4pPr lvl="3">
              <a:buNone/>
              <a:defRPr>
                <a:solidFill>
                  <a:srgbClr val="00543C"/>
                </a:solidFill>
              </a:defRPr>
            </a:lvl4pPr>
            <a:lvl5pPr lvl="4">
              <a:buNone/>
              <a:defRPr>
                <a:solidFill>
                  <a:srgbClr val="00543C"/>
                </a:solidFill>
              </a:defRPr>
            </a:lvl5pPr>
            <a:lvl6pPr lvl="5">
              <a:buNone/>
              <a:defRPr>
                <a:solidFill>
                  <a:srgbClr val="00543C"/>
                </a:solidFill>
              </a:defRPr>
            </a:lvl6pPr>
            <a:lvl7pPr lvl="6">
              <a:buNone/>
              <a:defRPr>
                <a:solidFill>
                  <a:srgbClr val="00543C"/>
                </a:solidFill>
              </a:defRPr>
            </a:lvl7pPr>
            <a:lvl8pPr lvl="7">
              <a:buNone/>
              <a:defRPr>
                <a:solidFill>
                  <a:srgbClr val="00543C"/>
                </a:solidFill>
              </a:defRPr>
            </a:lvl8pPr>
            <a:lvl9pPr lvl="8">
              <a:buNone/>
              <a:defRPr>
                <a:solidFill>
                  <a:srgbClr val="00543C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>
            <a:off x="688976" y="1371600"/>
            <a:ext cx="776763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SF symbol v2 white.png" id="7" name="Google Shape;7;p1"/>
          <p:cNvPicPr preferRelativeResize="0"/>
          <p:nvPr/>
        </p:nvPicPr>
        <p:blipFill rotWithShape="1">
          <a:blip r:embed="rId1">
            <a:alphaModFix amt="12000"/>
          </a:blip>
          <a:srcRect b="14187" l="0" r="14193" t="0"/>
          <a:stretch/>
        </p:blipFill>
        <p:spPr>
          <a:xfrm>
            <a:off x="4575466" y="2289175"/>
            <a:ext cx="4568533" cy="4568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and change the world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432" y="454025"/>
            <a:ext cx="409433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and USF text.png" id="30" name="Google Shape;3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59382" y="6337848"/>
            <a:ext cx="1600227" cy="3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/>
        </p:nvSpPr>
        <p:spPr>
          <a:xfrm>
            <a:off x="385859" y="6337848"/>
            <a:ext cx="4791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MNA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small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of Nonprofit Administration </a:t>
            </a:r>
            <a:endParaRPr sz="1400" cap="small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688175" y="276400"/>
            <a:ext cx="4338600" cy="846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88200" y="276396"/>
            <a:ext cx="77676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/>
              <a:t>Baker Products: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-US"/>
              <a:t>Insights from the Excel Buddies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88175" y="4906034"/>
            <a:ext cx="31986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Consultants USF:</a:t>
            </a:r>
            <a:endParaRPr b="1" sz="2000"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Aparna Kusalkar</a:t>
            </a:r>
            <a:endParaRPr sz="2000"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Hein Kaars Sijpesteijn</a:t>
            </a:r>
            <a:endParaRPr sz="2000"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Marko Jevtic</a:t>
            </a:r>
            <a:endParaRPr sz="2000"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5362800" y="4829825"/>
            <a:ext cx="37812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Business Analytics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Fall I semester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Professor Tom Grossman</a:t>
            </a:r>
            <a:endParaRPr/>
          </a:p>
        </p:txBody>
      </p:sp>
      <p:pic>
        <p:nvPicPr>
          <p:cNvPr id="49" name="Google Shape;49;p10"/>
          <p:cNvPicPr preferRelativeResize="0"/>
          <p:nvPr/>
        </p:nvPicPr>
        <p:blipFill rotWithShape="1">
          <a:blip r:embed="rId3">
            <a:alphaModFix/>
          </a:blip>
          <a:srcRect b="24175" l="2963" r="5276" t="2500"/>
          <a:stretch/>
        </p:blipFill>
        <p:spPr>
          <a:xfrm>
            <a:off x="3431850" y="1727450"/>
            <a:ext cx="2280300" cy="236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55788" y="633300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88199" y="244404"/>
            <a:ext cx="776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Executive Summary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688200" y="1289700"/>
            <a:ext cx="77373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Analyzed optimal production units to maximize contribution margin within company constraints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Produce </a:t>
            </a:r>
            <a:r>
              <a:rPr lang="en-US" sz="1800">
                <a:solidFill>
                  <a:schemeClr val="dk1"/>
                </a:solidFill>
              </a:rPr>
              <a:t>15,000 Oak</a:t>
            </a:r>
            <a:r>
              <a:rPr b="0" lang="en-US" sz="1800">
                <a:solidFill>
                  <a:schemeClr val="dk1"/>
                </a:solidFill>
              </a:rPr>
              <a:t> and </a:t>
            </a:r>
            <a:r>
              <a:rPr lang="en-US" sz="1800">
                <a:solidFill>
                  <a:schemeClr val="dk1"/>
                </a:solidFill>
              </a:rPr>
              <a:t>10,000 Pine</a:t>
            </a:r>
            <a:r>
              <a:rPr b="0" lang="en-US" sz="1800">
                <a:solidFill>
                  <a:schemeClr val="dk1"/>
                </a:solidFill>
              </a:rPr>
              <a:t> </a:t>
            </a:r>
            <a:endParaRPr b="0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/>
              <a:t>Total contribution margin is</a:t>
            </a:r>
            <a:r>
              <a:rPr b="0"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$90</a:t>
            </a:r>
            <a:r>
              <a:rPr b="1" lang="en-US" sz="1800">
                <a:solidFill>
                  <a:schemeClr val="dk1"/>
                </a:solidFill>
              </a:rPr>
              <a:t>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Utilizes available all</a:t>
            </a:r>
            <a:r>
              <a:rPr b="0" lang="en-US" sz="1800">
                <a:solidFill>
                  <a:schemeClr val="dk1"/>
                </a:solidFill>
              </a:rPr>
              <a:t> Bark Removal and Cutting capacity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Easily used for future applications</a:t>
            </a:r>
            <a:endParaRPr b="0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380050" y="6322500"/>
            <a:ext cx="35067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380059" y="629325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688199" y="244404"/>
            <a:ext cx="776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Approach to Maximizing Contribution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88200" y="1289700"/>
            <a:ext cx="77373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Goal:</a:t>
            </a:r>
            <a:r>
              <a:rPr b="0" lang="en-US" sz="1800">
                <a:solidFill>
                  <a:schemeClr val="dk1"/>
                </a:solidFill>
              </a:rPr>
              <a:t> Maximizing total contribution margin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Constraints</a:t>
            </a:r>
            <a:r>
              <a:rPr b="0" lang="en-US" sz="1800"/>
              <a:t>: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Maximum wood purchase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Oak 18,000 feet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Pine 16,000 feet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Maximum resources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Bark removal 60 hours per week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Cutting 40 hours per week</a:t>
            </a:r>
            <a:endParaRPr sz="18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2"/>
          <p:cNvSpPr/>
          <p:nvPr/>
        </p:nvSpPr>
        <p:spPr>
          <a:xfrm>
            <a:off x="380050" y="6322500"/>
            <a:ext cx="35067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380059" y="629325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688200" y="1289700"/>
            <a:ext cx="77373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Decision Variables: </a:t>
            </a:r>
            <a:r>
              <a:rPr b="0" lang="en-US" sz="1800">
                <a:solidFill>
                  <a:schemeClr val="dk1"/>
                </a:solidFill>
              </a:rPr>
              <a:t>Oak and pine production quantities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Goal: </a:t>
            </a:r>
            <a:r>
              <a:rPr b="0" lang="en-US" sz="1800">
                <a:solidFill>
                  <a:schemeClr val="dk1"/>
                </a:solidFill>
              </a:rPr>
              <a:t>Maximize total contribution margin (revenue - costs)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Data Inputs: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b="0" lang="en-US" sz="1800">
                <a:solidFill>
                  <a:schemeClr val="dk1"/>
                </a:solidFill>
                <a:highlight>
                  <a:schemeClr val="lt1"/>
                </a:highlight>
              </a:rPr>
              <a:t>Prices, costs, and contribution margins for oak and pine</a:t>
            </a:r>
            <a:endParaRPr b="0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Constraints: </a:t>
            </a:r>
            <a:r>
              <a:rPr b="0" lang="en-US" sz="1800">
                <a:solidFill>
                  <a:schemeClr val="dk1"/>
                </a:solidFill>
              </a:rPr>
              <a:t>Applied supply limits (18,000 feet oak, 16,000 feet pine) and resource constraints (bark removal, cutting)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Optimization: </a:t>
            </a:r>
            <a:r>
              <a:rPr b="0" lang="en-US" sz="1800">
                <a:solidFill>
                  <a:schemeClr val="dk1"/>
                </a:solidFill>
              </a:rPr>
              <a:t>Used data </a:t>
            </a:r>
            <a:r>
              <a:rPr b="0" lang="en-US" sz="1800">
                <a:solidFill>
                  <a:schemeClr val="dk1"/>
                </a:solidFill>
              </a:rPr>
              <a:t>tables</a:t>
            </a:r>
            <a:r>
              <a:rPr b="0" lang="en-US" sz="1800">
                <a:solidFill>
                  <a:schemeClr val="dk1"/>
                </a:solidFill>
              </a:rPr>
              <a:t> and scenario managers to maximize total contribution margin while meeting constraints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Validation: </a:t>
            </a:r>
            <a:r>
              <a:rPr b="0" lang="en-US" sz="1800">
                <a:solidFill>
                  <a:schemeClr val="dk1"/>
                </a:solidFill>
              </a:rPr>
              <a:t>Tested model adaptability to cost or demand changes</a:t>
            </a:r>
            <a:endParaRPr sz="1400"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688199" y="244404"/>
            <a:ext cx="776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Model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80050" y="6322500"/>
            <a:ext cx="35067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380059" y="629325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88199" y="244404"/>
            <a:ext cx="776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Systematic Analysis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688200" y="1289700"/>
            <a:ext cx="77373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Tested all possible combinations of oak and pine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Considered resource constraints like bark removal and cutting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Assessed impact of demand changes </a:t>
            </a:r>
            <a:endParaRPr b="0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0" lang="en-US" sz="1800">
                <a:solidFill>
                  <a:schemeClr val="dk1"/>
                </a:solidFill>
              </a:rPr>
              <a:t>Optimized production to maximize total contribution margin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1" name="Google Shape;81;p14"/>
          <p:cNvSpPr/>
          <p:nvPr/>
        </p:nvSpPr>
        <p:spPr>
          <a:xfrm>
            <a:off x="380050" y="6322500"/>
            <a:ext cx="35067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380059" y="629325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688199" y="244404"/>
            <a:ext cx="776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Total Contribution Margin Maximization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688200" y="1289700"/>
            <a:ext cx="77373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Produce 15,000 Oak and 10,000 Pine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Total contribution margin is </a:t>
            </a:r>
            <a:r>
              <a:rPr b="1" lang="en-US" sz="1800"/>
              <a:t>$900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Efficient utilization of resources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-US" sz="1800"/>
              <a:t>Bark Removal to 60 hours per week</a:t>
            </a:r>
            <a:endParaRPr b="0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0" lang="en-US" sz="1800"/>
              <a:t>Cutting</a:t>
            </a:r>
            <a:r>
              <a:rPr b="0" lang="en-US" sz="1800"/>
              <a:t> 40 hours per week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9" name="Google Shape;89;p15"/>
          <p:cNvSpPr/>
          <p:nvPr/>
        </p:nvSpPr>
        <p:spPr>
          <a:xfrm>
            <a:off x="380050" y="6322500"/>
            <a:ext cx="35067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380059" y="629325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688974" y="122904"/>
            <a:ext cx="776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Future Applications of the Model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80050" y="6322500"/>
            <a:ext cx="35067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302700" y="1681625"/>
            <a:ext cx="109500" cy="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44425" y="1258650"/>
            <a:ext cx="8456700" cy="3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Adaptable to Market Changes: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Adjusts to cost fluctuations and demand shifts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Scalable: </a:t>
            </a:r>
            <a:r>
              <a:rPr lang="en-US" sz="1800">
                <a:solidFill>
                  <a:schemeClr val="dk1"/>
                </a:solidFill>
              </a:rPr>
              <a:t>Easily extended for larger production and more resources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Data-Driven Decisions:</a:t>
            </a:r>
            <a:r>
              <a:rPr lang="en-US" sz="1800">
                <a:solidFill>
                  <a:schemeClr val="dk1"/>
                </a:solidFill>
              </a:rPr>
              <a:t> Supports resource utilization and inventory planning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Business Impact:</a:t>
            </a:r>
            <a:r>
              <a:rPr lang="en-US" sz="1800">
                <a:solidFill>
                  <a:schemeClr val="dk1"/>
                </a:solidFill>
              </a:rPr>
              <a:t> Ensures maximum contribution margin and efficiency in changing constraints and fixed inputs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457209" y="629325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88974" y="122904"/>
            <a:ext cx="7767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/>
              <a:t>Analysis of Future Interest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80050" y="6322500"/>
            <a:ext cx="35067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302700" y="1681625"/>
            <a:ext cx="109500" cy="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44425" y="1258650"/>
            <a:ext cx="8456700" cy="55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Key Constraints</a:t>
            </a:r>
            <a:r>
              <a:rPr lang="en-US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Bark Removal currently 60 hours per week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Cutting currently 40 </a:t>
            </a:r>
            <a:r>
              <a:rPr lang="en-US" sz="1800">
                <a:solidFill>
                  <a:schemeClr val="dk1"/>
                </a:solidFill>
              </a:rPr>
              <a:t>hours per week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Solution to Maximize Production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Increase Bark Removal to 84 </a:t>
            </a:r>
            <a:r>
              <a:rPr lang="en-US" sz="1800">
                <a:solidFill>
                  <a:schemeClr val="dk1"/>
                </a:solidFill>
              </a:rPr>
              <a:t>hours per week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Increase Cutting to 52 </a:t>
            </a:r>
            <a:r>
              <a:rPr lang="en-US" sz="1800">
                <a:solidFill>
                  <a:schemeClr val="dk1"/>
                </a:solidFill>
              </a:rPr>
              <a:t>hours per week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Expected Outcome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Additional Contribution Margin: </a:t>
            </a:r>
            <a:r>
              <a:rPr b="1" lang="en-US" sz="1800">
                <a:solidFill>
                  <a:schemeClr val="dk1"/>
                </a:solidFill>
              </a:rPr>
              <a:t>$300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2"/>
                </a:solidFill>
              </a:rPr>
              <a:t>Business Impact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Unlocks potential to maximize oak and pine production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Increased efficiency in resource utilization for higher contribution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457209" y="629325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380050" y="6322500"/>
            <a:ext cx="3506700" cy="46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1017438"/>
            <a:ext cx="8229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THANK YOU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Are there any questions?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513" y="2925146"/>
            <a:ext cx="2484969" cy="32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457209" y="6293259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F titles and dividers">
  <a:themeElements>
    <a:clrScheme name="Custom 2">
      <a:dk1>
        <a:srgbClr val="000000"/>
      </a:dk1>
      <a:lt1>
        <a:srgbClr val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Theme">
  <a:themeElements>
    <a:clrScheme name="Custom 2">
      <a:dk1>
        <a:srgbClr val="000000"/>
      </a:dk1>
      <a:lt1>
        <a:srgbClr val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