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7" r:id="rId3"/>
    <p:sldId id="258" r:id="rId4"/>
    <p:sldId id="265" r:id="rId5"/>
    <p:sldId id="259" r:id="rId6"/>
    <p:sldId id="260" r:id="rId7"/>
    <p:sldId id="266" r:id="rId8"/>
    <p:sldId id="261" r:id="rId9"/>
    <p:sldId id="267"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70364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284745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9B9F1D-88B9-4ADF-A4D0-3DAA8A92B63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4918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81932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9B9F1D-88B9-4ADF-A4D0-3DAA8A92B63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3128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13497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7744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03326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20562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EC549-08F3-471D-A073-B4D0F39A1043}"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81957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1405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EEC549-08F3-471D-A073-B4D0F39A1043}" type="datetimeFigureOut">
              <a:rPr lang="en-US" smtClean="0"/>
              <a:t>12/16/2015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136080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EEC549-08F3-471D-A073-B4D0F39A1043}" type="datetimeFigureOut">
              <a:rPr lang="en-US" smtClean="0"/>
              <a:t>12/16/2015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381996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EC549-08F3-471D-A073-B4D0F39A1043}" type="datetimeFigureOut">
              <a:rPr lang="en-US" smtClean="0"/>
              <a:t>12/16/2015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23425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245434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EC549-08F3-471D-A073-B4D0F39A1043}"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9B9F1D-88B9-4ADF-A4D0-3DAA8A92B633}" type="slidenum">
              <a:rPr lang="en-US" smtClean="0"/>
              <a:t>‹#›</a:t>
            </a:fld>
            <a:endParaRPr lang="en-US"/>
          </a:p>
        </p:txBody>
      </p:sp>
    </p:spTree>
    <p:extLst>
      <p:ext uri="{BB962C8B-B14F-4D97-AF65-F5344CB8AC3E}">
        <p14:creationId xmlns:p14="http://schemas.microsoft.com/office/powerpoint/2010/main" val="61045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EEC549-08F3-471D-A073-B4D0F39A1043}" type="datetimeFigureOut">
              <a:rPr lang="en-US" smtClean="0"/>
              <a:t>12/16/2015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9B9F1D-88B9-4ADF-A4D0-3DAA8A92B633}" type="slidenum">
              <a:rPr lang="en-US" smtClean="0"/>
              <a:t>‹#›</a:t>
            </a:fld>
            <a:endParaRPr lang="en-US"/>
          </a:p>
        </p:txBody>
      </p:sp>
    </p:spTree>
    <p:extLst>
      <p:ext uri="{BB962C8B-B14F-4D97-AF65-F5344CB8AC3E}">
        <p14:creationId xmlns:p14="http://schemas.microsoft.com/office/powerpoint/2010/main" val="1034962359"/>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8632" y="308473"/>
            <a:ext cx="10106139" cy="2397259"/>
          </a:xfrm>
        </p:spPr>
        <p:txBody>
          <a:bodyPr>
            <a:normAutofit/>
          </a:bodyPr>
          <a:lstStyle/>
          <a:p>
            <a:pPr algn="ctr"/>
            <a:r>
              <a:rPr lang="en-US" dirty="0" err="1" smtClean="0"/>
              <a:t>Specifikacija</a:t>
            </a:r>
            <a:r>
              <a:rPr lang="en-US" dirty="0" smtClean="0"/>
              <a:t> </a:t>
            </a:r>
            <a:r>
              <a:rPr lang="en-US" dirty="0" err="1" smtClean="0"/>
              <a:t>projekta</a:t>
            </a:r>
            <a:r>
              <a:rPr lang="en-US" dirty="0" smtClean="0"/>
              <a:t> </a:t>
            </a:r>
            <a:r>
              <a:rPr lang="en-US" dirty="0" err="1" smtClean="0"/>
              <a:t>iz</a:t>
            </a:r>
            <a:r>
              <a:rPr lang="en-US" dirty="0" smtClean="0"/>
              <a:t> </a:t>
            </a:r>
            <a:r>
              <a:rPr lang="en-US" dirty="0" err="1" smtClean="0"/>
              <a:t>predmeta</a:t>
            </a:r>
            <a:r>
              <a:rPr lang="en-US" dirty="0" smtClean="0"/>
              <a:t> “Soft computing”</a:t>
            </a:r>
            <a:endParaRPr lang="en-US" dirty="0"/>
          </a:p>
        </p:txBody>
      </p:sp>
      <p:sp>
        <p:nvSpPr>
          <p:cNvPr id="3" name="Subtitle 2"/>
          <p:cNvSpPr>
            <a:spLocks noGrp="1"/>
          </p:cNvSpPr>
          <p:nvPr>
            <p:ph type="subTitle" idx="1"/>
          </p:nvPr>
        </p:nvSpPr>
        <p:spPr>
          <a:xfrm>
            <a:off x="2228963" y="3029638"/>
            <a:ext cx="8791575" cy="1666301"/>
          </a:xfrm>
        </p:spPr>
        <p:txBody>
          <a:bodyPr>
            <a:normAutofit/>
          </a:bodyPr>
          <a:lstStyle/>
          <a:p>
            <a:pPr algn="ctr"/>
            <a:r>
              <a:rPr lang="en-US" sz="3200" dirty="0" err="1" smtClean="0"/>
              <a:t>Tema</a:t>
            </a:r>
            <a:r>
              <a:rPr lang="en-US" sz="3200" dirty="0" smtClean="0"/>
              <a:t>: </a:t>
            </a:r>
            <a:r>
              <a:rPr lang="en-US" sz="3200" dirty="0" smtClean="0"/>
              <a:t>“</a:t>
            </a:r>
            <a:r>
              <a:rPr lang="en-US" sz="3200" dirty="0" err="1" smtClean="0"/>
              <a:t>Obejct</a:t>
            </a:r>
            <a:r>
              <a:rPr lang="en-US" sz="3200" dirty="0" smtClean="0"/>
              <a:t> tracking solution</a:t>
            </a:r>
            <a:r>
              <a:rPr lang="en-US" sz="3200" dirty="0" smtClean="0"/>
              <a:t>”</a:t>
            </a:r>
            <a:endParaRPr lang="en-US" sz="3200" dirty="0"/>
          </a:p>
        </p:txBody>
      </p:sp>
      <p:sp>
        <p:nvSpPr>
          <p:cNvPr id="4" name="TextBox 3"/>
          <p:cNvSpPr txBox="1"/>
          <p:nvPr/>
        </p:nvSpPr>
        <p:spPr>
          <a:xfrm>
            <a:off x="1718631" y="5420299"/>
            <a:ext cx="4318753" cy="369332"/>
          </a:xfrm>
          <a:prstGeom prst="rect">
            <a:avLst/>
          </a:prstGeom>
          <a:noFill/>
        </p:spPr>
        <p:txBody>
          <a:bodyPr wrap="square" rtlCol="0">
            <a:spAutoFit/>
          </a:bodyPr>
          <a:lstStyle/>
          <a:p>
            <a:r>
              <a:rPr lang="en-US" dirty="0" err="1" smtClean="0"/>
              <a:t>Autori</a:t>
            </a:r>
            <a:r>
              <a:rPr lang="en-US" dirty="0" smtClean="0"/>
              <a:t>: </a:t>
            </a:r>
            <a:r>
              <a:rPr lang="en-US" dirty="0" smtClean="0"/>
              <a:t>Marko </a:t>
            </a:r>
            <a:r>
              <a:rPr lang="en-US" dirty="0" err="1" smtClean="0"/>
              <a:t>Kovacevi</a:t>
            </a:r>
            <a:r>
              <a:rPr lang="sr-Latn-RS" dirty="0" smtClean="0"/>
              <a:t>ć</a:t>
            </a:r>
            <a:r>
              <a:rPr lang="en-US" dirty="0" smtClean="0"/>
              <a:t> RA86-2012 </a:t>
            </a:r>
            <a:endParaRPr lang="en-US" dirty="0"/>
          </a:p>
        </p:txBody>
      </p:sp>
      <p:sp>
        <p:nvSpPr>
          <p:cNvPr id="5" name="TextBox 4"/>
          <p:cNvSpPr txBox="1"/>
          <p:nvPr/>
        </p:nvSpPr>
        <p:spPr>
          <a:xfrm>
            <a:off x="6717322" y="5420299"/>
            <a:ext cx="5107449" cy="369332"/>
          </a:xfrm>
          <a:prstGeom prst="rect">
            <a:avLst/>
          </a:prstGeom>
          <a:noFill/>
        </p:spPr>
        <p:txBody>
          <a:bodyPr wrap="square" rtlCol="0">
            <a:spAutoFit/>
          </a:bodyPr>
          <a:lstStyle/>
          <a:p>
            <a:r>
              <a:rPr lang="en-US" dirty="0" err="1" smtClean="0"/>
              <a:t>Profesor</a:t>
            </a:r>
            <a:r>
              <a:rPr lang="en-US" dirty="0" smtClean="0"/>
              <a:t> – Mentor: </a:t>
            </a:r>
            <a:r>
              <a:rPr lang="en-US" dirty="0" err="1" smtClean="0"/>
              <a:t>Obradovi</a:t>
            </a:r>
            <a:r>
              <a:rPr lang="sr-Latn-RS" dirty="0" smtClean="0"/>
              <a:t>ć</a:t>
            </a:r>
            <a:r>
              <a:rPr lang="en-US" dirty="0" smtClean="0"/>
              <a:t> </a:t>
            </a:r>
            <a:r>
              <a:rPr lang="en-US" dirty="0" err="1" smtClean="0"/>
              <a:t>dr</a:t>
            </a:r>
            <a:r>
              <a:rPr lang="sr-Latn-RS" dirty="0" smtClean="0"/>
              <a:t>.</a:t>
            </a:r>
            <a:r>
              <a:rPr lang="en-US" dirty="0" smtClean="0"/>
              <a:t> </a:t>
            </a:r>
            <a:r>
              <a:rPr lang="sr-Latn-RS" dirty="0" smtClean="0"/>
              <a:t>Dj</a:t>
            </a:r>
            <a:r>
              <a:rPr lang="en-US" dirty="0" err="1" smtClean="0"/>
              <a:t>ordje</a:t>
            </a:r>
            <a:endParaRPr lang="en-US" dirty="0"/>
          </a:p>
        </p:txBody>
      </p:sp>
    </p:spTree>
    <p:extLst>
      <p:ext uri="{BB962C8B-B14F-4D97-AF65-F5344CB8AC3E}">
        <p14:creationId xmlns:p14="http://schemas.microsoft.com/office/powerpoint/2010/main" val="1398417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sr-Latn-RS" sz="4000" dirty="0" smtClean="0">
                <a:solidFill>
                  <a:schemeClr val="tx1"/>
                </a:solidFill>
                <a:latin typeface="+mj-lt"/>
              </a:rPr>
              <a:t>Analiza tržišta</a:t>
            </a:r>
            <a:br>
              <a:rPr lang="sr-Latn-RS" sz="4000" dirty="0" smtClean="0">
                <a:solidFill>
                  <a:schemeClr val="tx1"/>
                </a:solidFill>
                <a:latin typeface="+mj-lt"/>
              </a:rPr>
            </a:br>
            <a:r>
              <a:rPr lang="en-US" sz="4000" dirty="0" err="1">
                <a:solidFill>
                  <a:schemeClr val="tx1"/>
                </a:solidFill>
                <a:latin typeface="+mj-lt"/>
              </a:rPr>
              <a:t>Sli</a:t>
            </a:r>
            <a:r>
              <a:rPr lang="sr-Latn-RS" sz="4000" dirty="0">
                <a:solidFill>
                  <a:schemeClr val="tx1"/>
                </a:solidFill>
                <a:latin typeface="+mj-lt"/>
              </a:rPr>
              <a:t>č</a:t>
            </a:r>
            <a:r>
              <a:rPr lang="en-US" sz="4000" dirty="0" err="1">
                <a:solidFill>
                  <a:schemeClr val="tx1"/>
                </a:solidFill>
                <a:latin typeface="+mj-lt"/>
              </a:rPr>
              <a:t>na</a:t>
            </a:r>
            <a:r>
              <a:rPr lang="en-US" sz="4000" dirty="0">
                <a:solidFill>
                  <a:schemeClr val="tx1"/>
                </a:solidFill>
                <a:latin typeface="+mj-lt"/>
              </a:rPr>
              <a:t> re</a:t>
            </a:r>
            <a:r>
              <a:rPr lang="sr-Latn-RS" sz="4000" dirty="0">
                <a:solidFill>
                  <a:schemeClr val="tx1"/>
                </a:solidFill>
                <a:latin typeface="+mj-lt"/>
              </a:rPr>
              <a:t>š</a:t>
            </a:r>
            <a:r>
              <a:rPr lang="en-US" sz="4000" dirty="0" err="1">
                <a:solidFill>
                  <a:schemeClr val="tx1"/>
                </a:solidFill>
                <a:latin typeface="+mj-lt"/>
              </a:rPr>
              <a:t>enja</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sr-Latn-RS" dirty="0" smtClean="0"/>
              <a:t>	Slična rešenja se mogu pronaći na smart telefonima najnovije generacije.</a:t>
            </a:r>
          </a:p>
          <a:p>
            <a:pPr marL="0" indent="0">
              <a:buNone/>
            </a:pPr>
            <a:r>
              <a:rPr lang="sr-Latn-RS" dirty="0" smtClean="0"/>
              <a:t>	Naime kada se upali kamera postoji mogućnost da se odredi jedan objekat kojiće se pratiti odnosno fokusirati.</a:t>
            </a:r>
          </a:p>
          <a:p>
            <a:pPr marL="0" indent="0">
              <a:buNone/>
            </a:pPr>
            <a:r>
              <a:rPr lang="sr-Latn-RS" dirty="0" smtClean="0"/>
              <a:t>	Ovo funkcioniše na potpuno istom principu kao i ovo softversko rešenje. Odnosno prati se pojedini objekat koji se selektuje.</a:t>
            </a:r>
            <a:endParaRPr lang="en-US" dirty="0"/>
          </a:p>
        </p:txBody>
      </p:sp>
    </p:spTree>
    <p:extLst>
      <p:ext uri="{BB962C8B-B14F-4D97-AF65-F5344CB8AC3E}">
        <p14:creationId xmlns:p14="http://schemas.microsoft.com/office/powerpoint/2010/main" val="379138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Analiza tržišta</a:t>
            </a:r>
            <a:br>
              <a:rPr lang="sr-Latn-RS" dirty="0" smtClean="0"/>
            </a:br>
            <a:r>
              <a:rPr lang="sr-Latn-RS" dirty="0" smtClean="0"/>
              <a:t>Odnos cene i kvaliteta</a:t>
            </a:r>
            <a:endParaRPr lang="en-US" dirty="0"/>
          </a:p>
        </p:txBody>
      </p:sp>
      <p:sp>
        <p:nvSpPr>
          <p:cNvPr id="3" name="Content Placeholder 2"/>
          <p:cNvSpPr>
            <a:spLocks noGrp="1"/>
          </p:cNvSpPr>
          <p:nvPr>
            <p:ph idx="1"/>
          </p:nvPr>
        </p:nvSpPr>
        <p:spPr/>
        <p:txBody>
          <a:bodyPr/>
          <a:lstStyle/>
          <a:p>
            <a:pPr marL="0" indent="0">
              <a:buNone/>
            </a:pPr>
            <a:r>
              <a:rPr lang="sr-Latn-RS" dirty="0" smtClean="0"/>
              <a:t>	Ovakav softver je izrazito jednostavan za izradu i lako se može modifikovati da obavlja gomile zadataka od velikog značaja. Cena izrade nije velika, a dobija se odličan kvalitet.</a:t>
            </a:r>
            <a:endParaRPr lang="en-US" dirty="0"/>
          </a:p>
        </p:txBody>
      </p:sp>
    </p:spTree>
    <p:extLst>
      <p:ext uri="{BB962C8B-B14F-4D97-AF65-F5344CB8AC3E}">
        <p14:creationId xmlns:p14="http://schemas.microsoft.com/office/powerpoint/2010/main" val="221633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Najčešće greške</a:t>
            </a:r>
            <a:endParaRPr lang="en-US" dirty="0"/>
          </a:p>
        </p:txBody>
      </p:sp>
      <p:sp>
        <p:nvSpPr>
          <p:cNvPr id="3" name="Content Placeholder 2"/>
          <p:cNvSpPr>
            <a:spLocks noGrp="1"/>
          </p:cNvSpPr>
          <p:nvPr>
            <p:ph idx="1"/>
          </p:nvPr>
        </p:nvSpPr>
        <p:spPr/>
        <p:txBody>
          <a:bodyPr/>
          <a:lstStyle/>
          <a:p>
            <a:pPr marL="0" indent="0">
              <a:buNone/>
            </a:pPr>
            <a:r>
              <a:rPr lang="sr-Latn-RS" dirty="0" smtClean="0"/>
              <a:t>	Najčešća greška se pravi pri odredjivanju kakav je softver tržištu potrban najviše. </a:t>
            </a:r>
          </a:p>
          <a:p>
            <a:pPr marL="0" indent="0">
              <a:buNone/>
            </a:pPr>
            <a:r>
              <a:rPr lang="sr-Latn-RS" dirty="0" smtClean="0"/>
              <a:t>	Često se ovakva vrsta softvera prilagodi za zadatke koji i nisu od tolike važnosti, a ne za one koji su najvažniji tj. za prikupljanje odredjenih podataka od važnosti.</a:t>
            </a:r>
          </a:p>
          <a:p>
            <a:pPr marL="0" indent="0">
              <a:buNone/>
            </a:pPr>
            <a:endParaRPr lang="en-US" dirty="0"/>
          </a:p>
        </p:txBody>
      </p:sp>
    </p:spTree>
    <p:extLst>
      <p:ext uri="{BB962C8B-B14F-4D97-AF65-F5344CB8AC3E}">
        <p14:creationId xmlns:p14="http://schemas.microsoft.com/office/powerpoint/2010/main" val="22186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Sadržaj</a:t>
            </a:r>
            <a:endParaRPr lang="en-US" dirty="0"/>
          </a:p>
        </p:txBody>
      </p:sp>
      <p:sp>
        <p:nvSpPr>
          <p:cNvPr id="3" name="Content Placeholder 2"/>
          <p:cNvSpPr>
            <a:spLocks noGrp="1"/>
          </p:cNvSpPr>
          <p:nvPr>
            <p:ph idx="1"/>
          </p:nvPr>
        </p:nvSpPr>
        <p:spPr>
          <a:xfrm>
            <a:off x="1141412" y="1828800"/>
            <a:ext cx="9905999" cy="4935557"/>
          </a:xfrm>
        </p:spPr>
        <p:txBody>
          <a:bodyPr>
            <a:normAutofit/>
          </a:bodyPr>
          <a:lstStyle/>
          <a:p>
            <a:r>
              <a:rPr lang="en-US" dirty="0" err="1" smtClean="0"/>
              <a:t>Uvod</a:t>
            </a:r>
            <a:endParaRPr lang="en-US" dirty="0" smtClean="0"/>
          </a:p>
          <a:p>
            <a:pPr lvl="1"/>
            <a:r>
              <a:rPr lang="sr-Latn-RS" dirty="0" smtClean="0"/>
              <a:t>Predgovor i motivacija</a:t>
            </a:r>
            <a:endParaRPr lang="en-US" dirty="0" smtClean="0"/>
          </a:p>
          <a:p>
            <a:r>
              <a:rPr lang="sr-Latn-RS" dirty="0"/>
              <a:t>S</a:t>
            </a:r>
            <a:r>
              <a:rPr lang="en-US" dirty="0" err="1" smtClean="0"/>
              <a:t>pecifikacij</a:t>
            </a:r>
            <a:r>
              <a:rPr lang="sr-Latn-RS" dirty="0" smtClean="0"/>
              <a:t>a</a:t>
            </a:r>
            <a:endParaRPr lang="en-US" dirty="0" smtClean="0"/>
          </a:p>
          <a:p>
            <a:pPr lvl="1"/>
            <a:r>
              <a:rPr lang="en-US" dirty="0" err="1" smtClean="0"/>
              <a:t>Uop</a:t>
            </a:r>
            <a:r>
              <a:rPr lang="sr-Latn-RS" dirty="0" smtClean="0"/>
              <a:t>š</a:t>
            </a:r>
            <a:r>
              <a:rPr lang="en-US" dirty="0" err="1" smtClean="0"/>
              <a:t>teno</a:t>
            </a:r>
            <a:endParaRPr lang="en-US" dirty="0" smtClean="0"/>
          </a:p>
          <a:p>
            <a:pPr lvl="1"/>
            <a:r>
              <a:rPr lang="en-US" dirty="0" err="1" smtClean="0"/>
              <a:t>Tehni</a:t>
            </a:r>
            <a:r>
              <a:rPr lang="sr-Latn-RS" dirty="0" smtClean="0"/>
              <a:t>č</a:t>
            </a:r>
            <a:r>
              <a:rPr lang="en-US" dirty="0" err="1" smtClean="0"/>
              <a:t>ki</a:t>
            </a:r>
            <a:r>
              <a:rPr lang="en-US" dirty="0" smtClean="0"/>
              <a:t> </a:t>
            </a:r>
            <a:r>
              <a:rPr lang="en-US" dirty="0" err="1" smtClean="0"/>
              <a:t>zahtevi</a:t>
            </a:r>
            <a:endParaRPr lang="en-US" dirty="0" smtClean="0"/>
          </a:p>
          <a:p>
            <a:pPr lvl="1"/>
            <a:r>
              <a:rPr lang="en-US" dirty="0" err="1" smtClean="0"/>
              <a:t>Mogu</a:t>
            </a:r>
            <a:r>
              <a:rPr lang="sr-Latn-RS" dirty="0" smtClean="0"/>
              <a:t>ć</a:t>
            </a:r>
            <a:r>
              <a:rPr lang="en-US" dirty="0" err="1" smtClean="0"/>
              <a:t>nost</a:t>
            </a:r>
            <a:r>
              <a:rPr lang="en-US" dirty="0" smtClean="0"/>
              <a:t> pro</a:t>
            </a:r>
            <a:r>
              <a:rPr lang="sr-Latn-RS" dirty="0" smtClean="0"/>
              <a:t>š</a:t>
            </a:r>
            <a:r>
              <a:rPr lang="en-US" dirty="0" err="1" smtClean="0"/>
              <a:t>irenja</a:t>
            </a:r>
            <a:r>
              <a:rPr lang="sr-Latn-RS" dirty="0" smtClean="0"/>
              <a:t> i implementacija u drugim sistemima</a:t>
            </a:r>
            <a:endParaRPr lang="en-US" dirty="0" smtClean="0"/>
          </a:p>
          <a:p>
            <a:r>
              <a:rPr lang="en-US" dirty="0" err="1" smtClean="0"/>
              <a:t>Analiza</a:t>
            </a:r>
            <a:r>
              <a:rPr lang="en-US" dirty="0" smtClean="0"/>
              <a:t> </a:t>
            </a:r>
            <a:r>
              <a:rPr lang="en-US" dirty="0" err="1" smtClean="0"/>
              <a:t>tr</a:t>
            </a:r>
            <a:r>
              <a:rPr lang="sr-Latn-RS" dirty="0" smtClean="0"/>
              <a:t>ž</a:t>
            </a:r>
            <a:r>
              <a:rPr lang="en-US" dirty="0" err="1" smtClean="0"/>
              <a:t>i</a:t>
            </a:r>
            <a:r>
              <a:rPr lang="sr-Latn-RS" dirty="0" smtClean="0"/>
              <a:t>š</a:t>
            </a:r>
            <a:r>
              <a:rPr lang="en-US" dirty="0" smtClean="0"/>
              <a:t>ta</a:t>
            </a:r>
            <a:endParaRPr lang="en-US" dirty="0" smtClean="0"/>
          </a:p>
          <a:p>
            <a:pPr lvl="1"/>
            <a:r>
              <a:rPr lang="en-US" dirty="0" err="1" smtClean="0"/>
              <a:t>Sli</a:t>
            </a:r>
            <a:r>
              <a:rPr lang="sr-Latn-RS" dirty="0" smtClean="0"/>
              <a:t>č</a:t>
            </a:r>
            <a:r>
              <a:rPr lang="en-US" dirty="0" err="1" smtClean="0"/>
              <a:t>na</a:t>
            </a:r>
            <a:r>
              <a:rPr lang="en-US" dirty="0" smtClean="0"/>
              <a:t> re</a:t>
            </a:r>
            <a:r>
              <a:rPr lang="sr-Latn-RS" dirty="0" smtClean="0"/>
              <a:t>š</a:t>
            </a:r>
            <a:r>
              <a:rPr lang="en-US" dirty="0" err="1" smtClean="0"/>
              <a:t>enja</a:t>
            </a:r>
            <a:endParaRPr lang="en-US" dirty="0" smtClean="0"/>
          </a:p>
          <a:p>
            <a:pPr lvl="1"/>
            <a:r>
              <a:rPr lang="en-US" dirty="0" err="1" smtClean="0"/>
              <a:t>Odnos</a:t>
            </a:r>
            <a:r>
              <a:rPr lang="en-US" dirty="0" smtClean="0"/>
              <a:t> </a:t>
            </a:r>
            <a:r>
              <a:rPr lang="en-US" dirty="0" err="1" smtClean="0"/>
              <a:t>cene</a:t>
            </a:r>
            <a:r>
              <a:rPr lang="en-US" dirty="0" smtClean="0"/>
              <a:t> I </a:t>
            </a:r>
            <a:r>
              <a:rPr lang="en-US" dirty="0" err="1" smtClean="0"/>
              <a:t>kaliteta</a:t>
            </a:r>
            <a:endParaRPr lang="en-US" dirty="0" smtClean="0"/>
          </a:p>
          <a:p>
            <a:r>
              <a:rPr lang="en-US" dirty="0" err="1" smtClean="0"/>
              <a:t>Naj</a:t>
            </a:r>
            <a:r>
              <a:rPr lang="sr-Latn-RS" dirty="0" smtClean="0"/>
              <a:t>č</a:t>
            </a:r>
            <a:r>
              <a:rPr lang="en-US" dirty="0" smtClean="0"/>
              <a:t>e</a:t>
            </a:r>
            <a:r>
              <a:rPr lang="sr-Latn-RS" dirty="0" smtClean="0"/>
              <a:t>š</a:t>
            </a:r>
            <a:r>
              <a:rPr lang="sr-Latn-RS" dirty="0"/>
              <a:t>ć</a:t>
            </a:r>
            <a:r>
              <a:rPr lang="en-US" dirty="0" smtClean="0"/>
              <a:t>e </a:t>
            </a:r>
            <a:r>
              <a:rPr lang="en-US" dirty="0" err="1" smtClean="0"/>
              <a:t>gre</a:t>
            </a:r>
            <a:r>
              <a:rPr lang="sr-Latn-RS" dirty="0" smtClean="0"/>
              <a:t>š</a:t>
            </a:r>
            <a:r>
              <a:rPr lang="en-US" dirty="0" err="1" smtClean="0"/>
              <a:t>ke</a:t>
            </a:r>
            <a:endParaRPr lang="en-US" dirty="0"/>
          </a:p>
        </p:txBody>
      </p:sp>
    </p:spTree>
    <p:extLst>
      <p:ext uri="{BB962C8B-B14F-4D97-AF65-F5344CB8AC3E}">
        <p14:creationId xmlns:p14="http://schemas.microsoft.com/office/powerpoint/2010/main" val="422937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Uvod</a:t>
            </a:r>
            <a:r>
              <a:rPr lang="sr-Latn-RS" dirty="0" smtClean="0"/>
              <a:t/>
            </a:r>
            <a:br>
              <a:rPr lang="sr-Latn-RS" dirty="0" smtClean="0"/>
            </a:br>
            <a:r>
              <a:rPr lang="sr-Latn-RS" dirty="0"/>
              <a:t>P</a:t>
            </a:r>
            <a:r>
              <a:rPr lang="sr-Latn-RS" dirty="0" smtClean="0"/>
              <a:t>redgovor i motivacije</a:t>
            </a:r>
            <a:endParaRPr lang="en-US" dirty="0"/>
          </a:p>
        </p:txBody>
      </p:sp>
      <p:sp>
        <p:nvSpPr>
          <p:cNvPr id="3" name="Content Placeholder 2"/>
          <p:cNvSpPr>
            <a:spLocks noGrp="1"/>
          </p:cNvSpPr>
          <p:nvPr>
            <p:ph idx="1"/>
          </p:nvPr>
        </p:nvSpPr>
        <p:spPr/>
        <p:txBody>
          <a:bodyPr>
            <a:normAutofit/>
          </a:bodyPr>
          <a:lstStyle/>
          <a:p>
            <a:pPr marL="0" indent="0">
              <a:buNone/>
            </a:pPr>
            <a:r>
              <a:rPr lang="sr-Latn-RS" dirty="0" smtClean="0"/>
              <a:t>	U današnje vreme smo okruženi kamerama. Privatnost jeste ugrožena ali ako koristimo kamere na pravilan način za praćenje pojedinih objekata mogu nam biti od velike koristi i u mnogočemu i olakšati obavljanje svakodnevnih poslova.</a:t>
            </a:r>
          </a:p>
          <a:p>
            <a:pPr marL="0" indent="0">
              <a:buNone/>
            </a:pPr>
            <a:r>
              <a:rPr lang="sr-Latn-RS" dirty="0" smtClean="0"/>
              <a:t>	Objekat može biti bilo šta. Možda je reč o automobilu ili kamijonu, možda je reč o osobi koja je tražena od strane policije, možda je tablica na automobilu, a možda je pak reč o avion ili helikopteru.</a:t>
            </a:r>
          </a:p>
          <a:p>
            <a:pPr marL="0" indent="0">
              <a:buNone/>
            </a:pPr>
            <a:r>
              <a:rPr lang="sr-Latn-RS" dirty="0" smtClean="0"/>
              <a:t>	U svakom slučaju ovakav softver je neophodan kada želimo da dobijemo informacije o nekom obejktu koji je u pokretu ili čak šta više koji je stacionaran i želimo neko informacije o njemu.</a:t>
            </a:r>
            <a:endParaRPr lang="en-US" dirty="0" smtClean="0"/>
          </a:p>
        </p:txBody>
      </p:sp>
    </p:spTree>
    <p:extLst>
      <p:ext uri="{BB962C8B-B14F-4D97-AF65-F5344CB8AC3E}">
        <p14:creationId xmlns:p14="http://schemas.microsoft.com/office/powerpoint/2010/main" val="897887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677" y="187569"/>
            <a:ext cx="9026770" cy="6383918"/>
          </a:xfrm>
        </p:spPr>
      </p:pic>
    </p:spTree>
    <p:extLst>
      <p:ext uri="{BB962C8B-B14F-4D97-AF65-F5344CB8AC3E}">
        <p14:creationId xmlns:p14="http://schemas.microsoft.com/office/powerpoint/2010/main" val="354683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sr-Latn-RS" dirty="0"/>
              <a:t>S</a:t>
            </a:r>
            <a:r>
              <a:rPr lang="en-US" dirty="0" err="1" smtClean="0"/>
              <a:t>pecifikacija</a:t>
            </a:r>
            <a:r>
              <a:rPr lang="sr-Latn-RS" dirty="0"/>
              <a:t/>
            </a:r>
            <a:br>
              <a:rPr lang="sr-Latn-RS" dirty="0"/>
            </a:br>
            <a:r>
              <a:rPr lang="sr-Latn-RS" dirty="0" smtClean="0"/>
              <a:t>Uopšteno</a:t>
            </a:r>
            <a:endParaRPr lang="en-US" dirty="0"/>
          </a:p>
        </p:txBody>
      </p:sp>
      <p:sp>
        <p:nvSpPr>
          <p:cNvPr id="3" name="Content Placeholder 2"/>
          <p:cNvSpPr>
            <a:spLocks noGrp="1"/>
          </p:cNvSpPr>
          <p:nvPr>
            <p:ph idx="1"/>
          </p:nvPr>
        </p:nvSpPr>
        <p:spPr/>
        <p:txBody>
          <a:bodyPr/>
          <a:lstStyle/>
          <a:p>
            <a:pPr marL="0" indent="0">
              <a:buNone/>
            </a:pPr>
            <a:r>
              <a:rPr lang="sr-Latn-RS" dirty="0" smtClean="0"/>
              <a:t>	Samo softversko rešenje će biti podaljenjo na takoreći dva dela ili dve celine.</a:t>
            </a:r>
          </a:p>
          <a:p>
            <a:pPr marL="0" indent="0">
              <a:buNone/>
            </a:pPr>
            <a:r>
              <a:rPr lang="sr-Latn-RS" dirty="0" smtClean="0"/>
              <a:t>	Prvi deo softvera će raditi takoreći sa dve slike. Na jednoj će biti neki objekat uslikan izbliza koji će nam služiti kao referenca dok će na drugoj slici softver imati ulogu da pronadje objekat koji je na prvoj slici i da ga ukviri nekom bojom(najčešće crvenom). Na drugoj slici će se objekat nalaziti u nekom prirodnom okruženju.</a:t>
            </a:r>
          </a:p>
          <a:p>
            <a:pPr marL="0" indent="0">
              <a:buNone/>
            </a:pPr>
            <a:r>
              <a:rPr lang="sr-Latn-RS" dirty="0" smtClean="0"/>
              <a:t>	Drugi deo softvera će obuhvatati sliku i video. Pomoću kamera će se moći uslikati neki objekat izbliza, a zatim će softver imati za zadatak da prati objekat sa slike na videu dok god je u kadru(čak i kad se objekjat rotira). Praćenje će takodje biti propraćeno tako što se objekat uokviri crvenom bojom.</a:t>
            </a:r>
            <a:endParaRPr lang="en-US" dirty="0"/>
          </a:p>
        </p:txBody>
      </p:sp>
    </p:spTree>
    <p:extLst>
      <p:ext uri="{BB962C8B-B14F-4D97-AF65-F5344CB8AC3E}">
        <p14:creationId xmlns:p14="http://schemas.microsoft.com/office/powerpoint/2010/main" val="4188983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a:t>S</a:t>
            </a:r>
            <a:r>
              <a:rPr lang="en-US" dirty="0" err="1" smtClean="0"/>
              <a:t>pecifikacija</a:t>
            </a:r>
            <a:r>
              <a:rPr lang="sr-Latn-RS" dirty="0"/>
              <a:t/>
            </a:r>
            <a:br>
              <a:rPr lang="sr-Latn-RS" dirty="0"/>
            </a:br>
            <a:r>
              <a:rPr lang="sr-Latn-RS" dirty="0"/>
              <a:t>T</a:t>
            </a:r>
            <a:r>
              <a:rPr lang="en-US" dirty="0" err="1" smtClean="0"/>
              <a:t>ehni</a:t>
            </a:r>
            <a:r>
              <a:rPr lang="sr-Latn-RS" dirty="0" smtClean="0"/>
              <a:t>č</a:t>
            </a:r>
            <a:r>
              <a:rPr lang="en-US" dirty="0" err="1" smtClean="0"/>
              <a:t>ki</a:t>
            </a:r>
            <a:r>
              <a:rPr lang="en-US" dirty="0" smtClean="0"/>
              <a:t> </a:t>
            </a:r>
            <a:r>
              <a:rPr lang="en-US" dirty="0" err="1" smtClean="0"/>
              <a:t>zahtevi</a:t>
            </a:r>
            <a:endParaRPr lang="en-US" dirty="0"/>
          </a:p>
        </p:txBody>
      </p:sp>
      <p:sp>
        <p:nvSpPr>
          <p:cNvPr id="3" name="Content Placeholder 2"/>
          <p:cNvSpPr>
            <a:spLocks noGrp="1"/>
          </p:cNvSpPr>
          <p:nvPr>
            <p:ph idx="1"/>
          </p:nvPr>
        </p:nvSpPr>
        <p:spPr/>
        <p:txBody>
          <a:bodyPr>
            <a:normAutofit/>
          </a:bodyPr>
          <a:lstStyle/>
          <a:p>
            <a:pPr marL="0" indent="0">
              <a:buNone/>
            </a:pPr>
            <a:r>
              <a:rPr lang="sr-Latn-RS" dirty="0" smtClean="0"/>
              <a:t>	</a:t>
            </a:r>
            <a:r>
              <a:rPr lang="en-US" dirty="0" err="1" smtClean="0"/>
              <a:t>Softversko</a:t>
            </a:r>
            <a:r>
              <a:rPr lang="en-US" dirty="0" smtClean="0"/>
              <a:t> re</a:t>
            </a:r>
            <a:r>
              <a:rPr lang="sr-Latn-RS" dirty="0" smtClean="0"/>
              <a:t>šenje će biti realizovano u programskom jeziku VisualBasic koristeći alat VisualStudio(podložno promenama).</a:t>
            </a:r>
          </a:p>
          <a:p>
            <a:pPr marL="0" indent="0">
              <a:buNone/>
            </a:pPr>
            <a:r>
              <a:rPr lang="sr-Latn-RS" dirty="0" smtClean="0"/>
              <a:t>	Za slikanje slika i za Live video stream će biti korišćena web-kamera. Postojaće user-interface preko koga će korisnik moći da upravlja aplikacijom i sve će raditi na operativnom sistemu windows(podložno promenama)</a:t>
            </a:r>
          </a:p>
          <a:p>
            <a:pPr marL="0" indent="0">
              <a:buNone/>
            </a:pPr>
            <a:r>
              <a:rPr lang="sr-Latn-RS" dirty="0"/>
              <a:t>	</a:t>
            </a:r>
            <a:r>
              <a:rPr lang="sr-Latn-RS" dirty="0"/>
              <a:t>K</a:t>
            </a:r>
            <a:r>
              <a:rPr lang="sr-Latn-RS" dirty="0" smtClean="0"/>
              <a:t>orisniku će biti na raspolaganju oba ražima rada ovog programa.</a:t>
            </a:r>
          </a:p>
          <a:p>
            <a:pPr marL="0" indent="0">
              <a:buNone/>
            </a:pPr>
            <a:r>
              <a:rPr lang="sr-Latn-RS" dirty="0"/>
              <a:t>	</a:t>
            </a:r>
            <a:r>
              <a:rPr lang="sr-Latn-RS" dirty="0" smtClean="0"/>
              <a:t>Neće imati login niti bilo kakvu bazu podataka. </a:t>
            </a:r>
          </a:p>
          <a:p>
            <a:pPr marL="0" indent="0">
              <a:buNone/>
            </a:pPr>
            <a:r>
              <a:rPr lang="sr-Latn-RS" dirty="0"/>
              <a:t>	</a:t>
            </a:r>
            <a:r>
              <a:rPr lang="sr-Latn-RS" dirty="0" smtClean="0"/>
              <a:t>Imaće opcije da se učitaju slike sa diska.</a:t>
            </a:r>
            <a:r>
              <a:rPr lang="sr-Latn-RS" dirty="0" smtClean="0"/>
              <a:t> </a:t>
            </a:r>
            <a:endParaRPr lang="en-US" dirty="0"/>
          </a:p>
        </p:txBody>
      </p:sp>
    </p:spTree>
    <p:extLst>
      <p:ext uri="{BB962C8B-B14F-4D97-AF65-F5344CB8AC3E}">
        <p14:creationId xmlns:p14="http://schemas.microsoft.com/office/powerpoint/2010/main" val="186222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827" y="433754"/>
            <a:ext cx="9988416" cy="5618485"/>
          </a:xfrm>
        </p:spPr>
      </p:pic>
    </p:spTree>
    <p:extLst>
      <p:ext uri="{BB962C8B-B14F-4D97-AF65-F5344CB8AC3E}">
        <p14:creationId xmlns:p14="http://schemas.microsoft.com/office/powerpoint/2010/main" val="157376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333644"/>
          </a:xfrm>
        </p:spPr>
        <p:txBody>
          <a:bodyPr>
            <a:noAutofit/>
          </a:bodyPr>
          <a:lstStyle/>
          <a:p>
            <a:pPr lvl="1" algn="ctr" defTabSz="457200" rtl="0">
              <a:spcBef>
                <a:spcPct val="0"/>
              </a:spcBef>
            </a:pPr>
            <a:r>
              <a:rPr lang="sr-Latn-RS" sz="3200" dirty="0">
                <a:solidFill>
                  <a:schemeClr val="tx1"/>
                </a:solidFill>
                <a:latin typeface="+mj-lt"/>
              </a:rPr>
              <a:t>S</a:t>
            </a:r>
            <a:r>
              <a:rPr lang="en-US" sz="3200" dirty="0" err="1" smtClean="0">
                <a:solidFill>
                  <a:schemeClr val="tx1"/>
                </a:solidFill>
                <a:latin typeface="+mj-lt"/>
              </a:rPr>
              <a:t>pecifikacija</a:t>
            </a:r>
            <a:r>
              <a:rPr lang="sr-Latn-RS" sz="3200" dirty="0">
                <a:solidFill>
                  <a:schemeClr val="tx1"/>
                </a:solidFill>
                <a:latin typeface="+mj-lt"/>
              </a:rPr>
              <a:t/>
            </a:r>
            <a:br>
              <a:rPr lang="sr-Latn-RS" sz="3200" dirty="0">
                <a:solidFill>
                  <a:schemeClr val="tx1"/>
                </a:solidFill>
                <a:latin typeface="+mj-lt"/>
              </a:rPr>
            </a:br>
            <a:r>
              <a:rPr lang="en-US" sz="3200" dirty="0" err="1">
                <a:solidFill>
                  <a:schemeClr val="tx1"/>
                </a:solidFill>
                <a:latin typeface="+mj-lt"/>
              </a:rPr>
              <a:t>Mogu</a:t>
            </a:r>
            <a:r>
              <a:rPr lang="sr-Latn-RS" sz="3200" dirty="0">
                <a:solidFill>
                  <a:schemeClr val="tx1"/>
                </a:solidFill>
                <a:latin typeface="+mj-lt"/>
              </a:rPr>
              <a:t>ć</a:t>
            </a:r>
            <a:r>
              <a:rPr lang="en-US" sz="3200" dirty="0" err="1">
                <a:solidFill>
                  <a:schemeClr val="tx1"/>
                </a:solidFill>
                <a:latin typeface="+mj-lt"/>
              </a:rPr>
              <a:t>nost</a:t>
            </a:r>
            <a:r>
              <a:rPr lang="en-US" sz="3200" dirty="0">
                <a:solidFill>
                  <a:schemeClr val="tx1"/>
                </a:solidFill>
                <a:latin typeface="+mj-lt"/>
              </a:rPr>
              <a:t> pro</a:t>
            </a:r>
            <a:r>
              <a:rPr lang="sr-Latn-RS" sz="3200" dirty="0">
                <a:solidFill>
                  <a:schemeClr val="tx1"/>
                </a:solidFill>
                <a:latin typeface="+mj-lt"/>
              </a:rPr>
              <a:t>š</a:t>
            </a:r>
            <a:r>
              <a:rPr lang="en-US" sz="3200" dirty="0" err="1">
                <a:solidFill>
                  <a:schemeClr val="tx1"/>
                </a:solidFill>
                <a:latin typeface="+mj-lt"/>
              </a:rPr>
              <a:t>irenja</a:t>
            </a:r>
            <a:r>
              <a:rPr lang="sr-Latn-RS" sz="3200" dirty="0">
                <a:solidFill>
                  <a:schemeClr val="tx1"/>
                </a:solidFill>
                <a:latin typeface="+mj-lt"/>
              </a:rPr>
              <a:t> i implementacija u drugim </a:t>
            </a:r>
            <a:r>
              <a:rPr lang="sr-Latn-RS" sz="3200" dirty="0" smtClean="0">
                <a:solidFill>
                  <a:schemeClr val="tx1"/>
                </a:solidFill>
                <a:latin typeface="+mj-lt"/>
              </a:rPr>
              <a:t>sistemima</a:t>
            </a:r>
            <a:endParaRPr lang="en-US" sz="3200" dirty="0">
              <a:solidFill>
                <a:schemeClr val="tx1"/>
              </a:solidFill>
              <a:latin typeface="+mj-lt"/>
            </a:endParaRPr>
          </a:p>
        </p:txBody>
      </p:sp>
      <p:sp>
        <p:nvSpPr>
          <p:cNvPr id="3" name="Content Placeholder 2"/>
          <p:cNvSpPr>
            <a:spLocks noGrp="1"/>
          </p:cNvSpPr>
          <p:nvPr>
            <p:ph idx="1"/>
          </p:nvPr>
        </p:nvSpPr>
        <p:spPr>
          <a:xfrm>
            <a:off x="2589212" y="2532185"/>
            <a:ext cx="8915400" cy="3777622"/>
          </a:xfrm>
        </p:spPr>
        <p:txBody>
          <a:bodyPr/>
          <a:lstStyle/>
          <a:p>
            <a:pPr marL="0" indent="0">
              <a:buNone/>
            </a:pPr>
            <a:r>
              <a:rPr lang="en-US" dirty="0" err="1" smtClean="0"/>
              <a:t>Softver</a:t>
            </a:r>
            <a:r>
              <a:rPr lang="en-US" dirty="0" smtClean="0"/>
              <a:t> bi se </a:t>
            </a:r>
            <a:r>
              <a:rPr lang="en-US" dirty="0" err="1" smtClean="0"/>
              <a:t>mogao</a:t>
            </a:r>
            <a:r>
              <a:rPr lang="en-US" dirty="0" smtClean="0"/>
              <a:t> </a:t>
            </a:r>
            <a:r>
              <a:rPr lang="en-US" dirty="0" err="1" smtClean="0"/>
              <a:t>prosiriti</a:t>
            </a:r>
            <a:r>
              <a:rPr lang="en-US" dirty="0" smtClean="0"/>
              <a:t> da </a:t>
            </a:r>
            <a:r>
              <a:rPr lang="en-US" dirty="0" err="1" smtClean="0"/>
              <a:t>radi</a:t>
            </a:r>
            <a:r>
              <a:rPr lang="en-US" dirty="0" smtClean="0"/>
              <a:t> </a:t>
            </a:r>
            <a:r>
              <a:rPr lang="en-US" dirty="0" err="1" smtClean="0"/>
              <a:t>na</a:t>
            </a:r>
            <a:r>
              <a:rPr lang="en-US" dirty="0" smtClean="0"/>
              <a:t> android </a:t>
            </a:r>
            <a:r>
              <a:rPr lang="en-US" dirty="0" err="1" smtClean="0"/>
              <a:t>telefonim</a:t>
            </a:r>
            <a:r>
              <a:rPr lang="en-US" dirty="0" smtClean="0"/>
              <a:t> I da </a:t>
            </a:r>
            <a:r>
              <a:rPr lang="en-US" dirty="0" err="1" smtClean="0"/>
              <a:t>preko</a:t>
            </a:r>
            <a:r>
              <a:rPr lang="en-US" dirty="0" smtClean="0"/>
              <a:t> </a:t>
            </a:r>
            <a:r>
              <a:rPr lang="sr-Latn-RS" dirty="0" smtClean="0"/>
              <a:t>kamre postoji mogućnost praćenja objekata</a:t>
            </a:r>
            <a:endParaRPr lang="en-US" dirty="0" smtClean="0"/>
          </a:p>
          <a:p>
            <a:pPr marL="0" indent="0">
              <a:buNone/>
            </a:pPr>
            <a:r>
              <a:rPr lang="sr-Latn-RS" dirty="0" smtClean="0"/>
              <a:t>	Može se podesiti da </a:t>
            </a:r>
            <a:r>
              <a:rPr lang="sr-Latn-RS" dirty="0" smtClean="0">
                <a:solidFill>
                  <a:schemeClr val="tx1">
                    <a:lumMod val="65000"/>
                    <a:lumOff val="35000"/>
                  </a:schemeClr>
                </a:solidFill>
              </a:rPr>
              <a:t>radi</a:t>
            </a:r>
            <a:r>
              <a:rPr lang="sr-Latn-RS" dirty="0" smtClean="0"/>
              <a:t> na naplatinim rampama i da odredi koje kategorije je praćeno vozilo </a:t>
            </a:r>
            <a:r>
              <a:rPr lang="sr-Latn-RS" dirty="0" smtClean="0">
                <a:solidFill>
                  <a:schemeClr val="tx1">
                    <a:lumMod val="65000"/>
                    <a:lumOff val="35000"/>
                  </a:schemeClr>
                </a:solidFill>
              </a:rPr>
              <a:t>napsram</a:t>
            </a:r>
            <a:r>
              <a:rPr lang="sr-Latn-RS" dirty="0" smtClean="0"/>
              <a:t> njegove veličine.</a:t>
            </a:r>
            <a:endParaRPr lang="en-US" dirty="0" smtClean="0"/>
          </a:p>
          <a:p>
            <a:pPr marL="0" indent="0">
              <a:buNone/>
            </a:pPr>
            <a:r>
              <a:rPr lang="sr-Latn-RS" dirty="0" smtClean="0"/>
              <a:t>	Takodje se može proširiti da vodi evidenciju o broju prolaznika na jednoj ulici i smer njihovog kretanja.</a:t>
            </a:r>
            <a:endParaRPr lang="en-US" dirty="0"/>
          </a:p>
        </p:txBody>
      </p:sp>
    </p:spTree>
    <p:extLst>
      <p:ext uri="{BB962C8B-B14F-4D97-AF65-F5344CB8AC3E}">
        <p14:creationId xmlns:p14="http://schemas.microsoft.com/office/powerpoint/2010/main" val="131715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257" y="624110"/>
            <a:ext cx="9560007" cy="5736004"/>
          </a:xfrm>
        </p:spPr>
      </p:pic>
    </p:spTree>
    <p:extLst>
      <p:ext uri="{BB962C8B-B14F-4D97-AF65-F5344CB8AC3E}">
        <p14:creationId xmlns:p14="http://schemas.microsoft.com/office/powerpoint/2010/main" val="21440050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TotalTime>
  <Words>110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Specifikacija projekta iz predmeta “Soft computing”</vt:lpstr>
      <vt:lpstr>Sadržaj</vt:lpstr>
      <vt:lpstr>Uvod Predgovor i motivacije</vt:lpstr>
      <vt:lpstr>PowerPoint Presentation</vt:lpstr>
      <vt:lpstr> Specifikacija Uopšteno</vt:lpstr>
      <vt:lpstr>Specifikacija Tehnički zahtevi</vt:lpstr>
      <vt:lpstr>PowerPoint Presentation</vt:lpstr>
      <vt:lpstr>Specifikacija Mogućnost proširenja i implementacija u drugim sistemima</vt:lpstr>
      <vt:lpstr>PowerPoint Presentation</vt:lpstr>
      <vt:lpstr>Analiza tržišta Slična rešenja </vt:lpstr>
      <vt:lpstr>Analiza tržišta Odnos cene i kvaliteta</vt:lpstr>
      <vt:lpstr>Najčešće greške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Specifikacija projekta iz predmeta “Soft computing”</dc:title>
  <dc:creator>Luka</dc:creator>
  <cp:lastModifiedBy>Nikola</cp:lastModifiedBy>
  <cp:revision>13</cp:revision>
  <dcterms:created xsi:type="dcterms:W3CDTF">2015-12-16T13:10:53Z</dcterms:created>
  <dcterms:modified xsi:type="dcterms:W3CDTF">2015-12-16T21:19:52Z</dcterms:modified>
</cp:coreProperties>
</file>