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8" r:id="rId25"/>
    <p:sldId id="289" r:id="rId26"/>
    <p:sldId id="290" r:id="rId27"/>
    <p:sldId id="278" r:id="rId28"/>
    <p:sldId id="279" r:id="rId29"/>
    <p:sldId id="280" r:id="rId30"/>
    <p:sldId id="281" r:id="rId31"/>
    <p:sldId id="282" r:id="rId32"/>
    <p:sldId id="285" r:id="rId33"/>
    <p:sldId id="286" r:id="rId34"/>
    <p:sldId id="287" r:id="rId35"/>
    <p:sldId id="291" r:id="rId36"/>
    <p:sldId id="292" r:id="rId37"/>
    <p:sldId id="28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EBD0C-010D-426D-B025-6679CB87E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LoopBack</a:t>
            </a:r>
            <a:r>
              <a:rPr lang="en-US" dirty="0"/>
              <a:t>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78536" y="5143501"/>
            <a:ext cx="277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Marko Krstić 16153</a:t>
            </a:r>
          </a:p>
          <a:p>
            <a:r>
              <a:rPr lang="sr-Latn-RS" dirty="0" smtClean="0"/>
              <a:t>Vladeta Manić 16171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A67613B-D821-4A2C-9D3E-876091E4E20B}"/>
              </a:ext>
            </a:extLst>
          </p:cNvPr>
          <p:cNvSpPr/>
          <p:nvPr/>
        </p:nvSpPr>
        <p:spPr>
          <a:xfrm>
            <a:off x="5251671" y="641685"/>
            <a:ext cx="16886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928604-3E9C-43BA-B2DC-E7547A45A693}"/>
              </a:ext>
            </a:extLst>
          </p:cNvPr>
          <p:cNvSpPr txBox="1"/>
          <p:nvPr/>
        </p:nvSpPr>
        <p:spPr>
          <a:xfrm>
            <a:off x="360947" y="1989221"/>
            <a:ext cx="11470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M</a:t>
            </a:r>
            <a:r>
              <a:rPr lang="en-US" sz="2000" dirty="0" err="1" smtClean="0"/>
              <a:t>odel</a:t>
            </a:r>
            <a:r>
              <a:rPr lang="en-US" sz="2000" dirty="0" smtClean="0"/>
              <a:t> </a:t>
            </a:r>
            <a:r>
              <a:rPr lang="sr-Latn-RS" sz="2000" dirty="0" smtClean="0"/>
              <a:t>opisuje objekte poslovnog domena</a:t>
            </a:r>
            <a:r>
              <a:rPr lang="en-US" sz="2000" dirty="0" smtClean="0"/>
              <a:t>, </a:t>
            </a:r>
            <a:r>
              <a:rPr lang="sr-Latn-RS" sz="2000" dirty="0" smtClean="0"/>
              <a:t>npr.</a:t>
            </a:r>
            <a:r>
              <a:rPr lang="en-US" sz="2000" dirty="0" smtClean="0"/>
              <a:t> </a:t>
            </a:r>
            <a:r>
              <a:rPr lang="sr-Latn-RS" sz="2000" dirty="0" smtClean="0"/>
              <a:t>Kupac</a:t>
            </a:r>
            <a:r>
              <a:rPr lang="en-US" sz="2000" dirty="0" smtClean="0"/>
              <a:t>, </a:t>
            </a:r>
            <a:r>
              <a:rPr lang="sr-Latn-RS" sz="2000" dirty="0" smtClean="0"/>
              <a:t>Adresa</a:t>
            </a:r>
            <a:r>
              <a:rPr lang="en-US" sz="2000" dirty="0" smtClean="0"/>
              <a:t>, </a:t>
            </a:r>
            <a:r>
              <a:rPr lang="sr-Latn-RS" sz="2000" dirty="0" smtClean="0"/>
              <a:t>i</a:t>
            </a:r>
            <a:r>
              <a:rPr lang="en-US" sz="2000" dirty="0" smtClean="0"/>
              <a:t> </a:t>
            </a:r>
            <a:r>
              <a:rPr lang="sr-Latn-RS" sz="2000" dirty="0" smtClean="0"/>
              <a:t>Narudžbenica</a:t>
            </a:r>
            <a:r>
              <a:rPr lang="en-US" sz="2000" dirty="0" smtClean="0"/>
              <a:t>. </a:t>
            </a:r>
            <a:r>
              <a:rPr lang="sr-Latn-RS" sz="2000" dirty="0" smtClean="0"/>
              <a:t>Obično definiše listu svojstava sa imenima, tipovima i drugim ograničenjima.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8E04193-3CF6-4F64-8DA0-607EFF9374D3}"/>
              </a:ext>
            </a:extLst>
          </p:cNvPr>
          <p:cNvSpPr txBox="1"/>
          <p:nvPr/>
        </p:nvSpPr>
        <p:spPr>
          <a:xfrm>
            <a:off x="360947" y="3080084"/>
            <a:ext cx="114701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Model</a:t>
            </a:r>
            <a:r>
              <a:rPr lang="sr-Latn-RS" sz="2000" dirty="0" smtClean="0"/>
              <a:t>i</a:t>
            </a:r>
            <a:r>
              <a:rPr lang="en-US" sz="2000" dirty="0" smtClean="0"/>
              <a:t> </a:t>
            </a:r>
            <a:r>
              <a:rPr lang="sr-Latn-RS" sz="2000" dirty="0" smtClean="0"/>
              <a:t>mogu da se koriste za razmenu unutar sistema ili izmedju različitih sistema</a:t>
            </a:r>
            <a:r>
              <a:rPr lang="en-US" sz="2000" dirty="0" smtClean="0"/>
              <a:t>. </a:t>
            </a:r>
            <a:r>
              <a:rPr lang="sr-Latn-RS" sz="2000" dirty="0" smtClean="0"/>
              <a:t>Na primer</a:t>
            </a:r>
            <a:r>
              <a:rPr lang="en-US" sz="2000" dirty="0" smtClean="0"/>
              <a:t>, </a:t>
            </a:r>
            <a:r>
              <a:rPr lang="en-US" sz="2000" dirty="0"/>
              <a:t>JSON </a:t>
            </a:r>
            <a:r>
              <a:rPr lang="en-US" sz="2000" dirty="0" err="1" smtClean="0"/>
              <a:t>ob</a:t>
            </a:r>
            <a:r>
              <a:rPr lang="sr-Latn-RS" sz="2000" dirty="0" smtClean="0"/>
              <a:t>jekat</a:t>
            </a:r>
            <a:r>
              <a:rPr lang="en-US" sz="2000" dirty="0" smtClean="0"/>
              <a:t> </a:t>
            </a:r>
            <a:r>
              <a:rPr lang="sr-Latn-RS" sz="2000" dirty="0" smtClean="0"/>
              <a:t>u skladu sa</a:t>
            </a:r>
            <a:r>
              <a:rPr lang="en-US" sz="2000" dirty="0" smtClean="0"/>
              <a:t> model</a:t>
            </a:r>
            <a:r>
              <a:rPr lang="sr-Latn-RS" sz="2000" dirty="0" smtClean="0"/>
              <a:t>-om</a:t>
            </a:r>
            <a:r>
              <a:rPr lang="en-US" sz="2000" dirty="0" smtClean="0"/>
              <a:t> </a:t>
            </a:r>
            <a:r>
              <a:rPr lang="sr-Latn-RS" sz="2000" dirty="0" smtClean="0"/>
              <a:t>Kupac može biti prosleđen u REST/HTTP zahtevu da bi kreirao novog Kupca ili da bi ga zapamtio u bazi podataka kao sto je MongoDB. Definicija </a:t>
            </a:r>
            <a:r>
              <a:rPr lang="en-US" sz="2000" dirty="0" smtClean="0"/>
              <a:t>Model</a:t>
            </a:r>
            <a:r>
              <a:rPr lang="sr-Latn-RS" sz="2000" dirty="0" smtClean="0"/>
              <a:t>-a takođe</a:t>
            </a:r>
            <a:r>
              <a:rPr lang="en-US" sz="2000" dirty="0" smtClean="0"/>
              <a:t> </a:t>
            </a:r>
            <a:r>
              <a:rPr lang="sr-Latn-RS" sz="2000" dirty="0" smtClean="0"/>
              <a:t>može biti prosleđena </a:t>
            </a:r>
            <a:r>
              <a:rPr lang="en-US" sz="2000" dirty="0" smtClean="0"/>
              <a:t> </a:t>
            </a:r>
            <a:r>
              <a:rPr lang="sr-Latn-RS" sz="2000" dirty="0" smtClean="0"/>
              <a:t>ralacionim bazama podataka, XML fajlovima, JSON fajlovima,</a:t>
            </a:r>
            <a:r>
              <a:rPr lang="en-US" sz="2000" dirty="0" smtClean="0"/>
              <a:t>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sr-Latn-RS" sz="2000" dirty="0" smtClean="0"/>
              <a:t>porukama</a:t>
            </a:r>
            <a:r>
              <a:rPr lang="en-US" sz="2000" dirty="0" smtClean="0"/>
              <a:t>, </a:t>
            </a:r>
            <a:r>
              <a:rPr lang="sr-Latn-RS" sz="2000" dirty="0" smtClean="0"/>
              <a:t>i obrnuto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643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6851DA8-657A-4013-9F5A-054A40409966}"/>
              </a:ext>
            </a:extLst>
          </p:cNvPr>
          <p:cNvSpPr/>
          <p:nvPr/>
        </p:nvSpPr>
        <p:spPr>
          <a:xfrm>
            <a:off x="4341772" y="324651"/>
            <a:ext cx="3210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3200" dirty="0" smtClean="0"/>
              <a:t>Tipovi </a:t>
            </a:r>
            <a:r>
              <a:rPr lang="en-US" sz="3200" dirty="0" smtClean="0"/>
              <a:t>model</a:t>
            </a:r>
            <a:r>
              <a:rPr lang="sr-Latn-RS" sz="3200" dirty="0" smtClean="0"/>
              <a:t>a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4D6ECE6-48CD-4FE4-8F3A-B9F302A46031}"/>
              </a:ext>
            </a:extLst>
          </p:cNvPr>
          <p:cNvSpPr txBox="1"/>
          <p:nvPr/>
        </p:nvSpPr>
        <p:spPr>
          <a:xfrm>
            <a:off x="360947" y="1354801"/>
            <a:ext cx="11470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Vrednosni objekat:</a:t>
            </a:r>
            <a:r>
              <a:rPr lang="en-US" sz="2000" dirty="0" smtClean="0"/>
              <a:t> </a:t>
            </a:r>
            <a:r>
              <a:rPr lang="sr-Latn-RS" sz="2000" dirty="0" smtClean="0"/>
              <a:t>Objekat domena koji nema identifikator(ID)</a:t>
            </a:r>
            <a:r>
              <a:rPr lang="en-US" sz="2000" dirty="0" smtClean="0"/>
              <a:t>. </a:t>
            </a:r>
            <a:r>
              <a:rPr lang="sr-Latn-RS" sz="2000" dirty="0" smtClean="0"/>
              <a:t>Njegova jednakost se zasniva na strukturnoj vrednosti.</a:t>
            </a:r>
            <a:r>
              <a:rPr lang="en-US" sz="2000" dirty="0" smtClean="0"/>
              <a:t> </a:t>
            </a:r>
            <a:r>
              <a:rPr lang="sr-Latn-RS" sz="2000" dirty="0" smtClean="0"/>
              <a:t>Na primer</a:t>
            </a:r>
            <a:r>
              <a:rPr lang="en-US" sz="2000" dirty="0" smtClean="0"/>
              <a:t>, </a:t>
            </a:r>
            <a:r>
              <a:rPr lang="en-US" sz="2000" dirty="0" err="1" smtClean="0"/>
              <a:t>Adres</a:t>
            </a:r>
            <a:r>
              <a:rPr lang="sr-Latn-RS" sz="2000" dirty="0" smtClean="0"/>
              <a:t>a moze biti predstavljena kao vrednosni objekat zato što su dve Adrese jednake ako imaju isti broj, ime ulice, grad i poštanski broj. Primer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7108BD4-48DE-4986-9A44-7EDD06309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115" y="3123615"/>
            <a:ext cx="3653769" cy="295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1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3AB2E33-82AA-43E5-A659-93C9D809C363}"/>
              </a:ext>
            </a:extLst>
          </p:cNvPr>
          <p:cNvSpPr/>
          <p:nvPr/>
        </p:nvSpPr>
        <p:spPr>
          <a:xfrm>
            <a:off x="4341772" y="324651"/>
            <a:ext cx="3508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3200" dirty="0" smtClean="0"/>
              <a:t>Tipovi modela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AE50732-7B72-4655-8D4A-5420B2318D42}"/>
              </a:ext>
            </a:extLst>
          </p:cNvPr>
          <p:cNvSpPr txBox="1"/>
          <p:nvPr/>
        </p:nvSpPr>
        <p:spPr>
          <a:xfrm>
            <a:off x="360947" y="1354801"/>
            <a:ext cx="11470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Entity:</a:t>
            </a:r>
            <a:r>
              <a:rPr lang="sr-Latn-RS" sz="2000" dirty="0" smtClean="0"/>
              <a:t> Domenski Objekat koji ima identifikator(ID)</a:t>
            </a:r>
            <a:r>
              <a:rPr lang="en-US" sz="2000" dirty="0" smtClean="0"/>
              <a:t>. </a:t>
            </a:r>
            <a:r>
              <a:rPr lang="sr-Latn-RS" sz="2000" dirty="0" smtClean="0"/>
              <a:t>Njegova jednakost se zasniva na identifikatoru</a:t>
            </a:r>
            <a:r>
              <a:rPr lang="en-US" sz="2000" dirty="0" smtClean="0"/>
              <a:t>. </a:t>
            </a:r>
            <a:r>
              <a:rPr lang="sr-Latn-RS" sz="2000" dirty="0" smtClean="0"/>
              <a:t>Na primer</a:t>
            </a:r>
            <a:r>
              <a:rPr lang="en-US" sz="2000" dirty="0" smtClean="0"/>
              <a:t>, </a:t>
            </a:r>
            <a:r>
              <a:rPr lang="en-US" sz="2000" dirty="0" err="1" smtClean="0"/>
              <a:t>Custome</a:t>
            </a:r>
            <a:r>
              <a:rPr lang="sr-Latn-RS" sz="2000" dirty="0" smtClean="0"/>
              <a:t>r</a:t>
            </a:r>
            <a:r>
              <a:rPr lang="en-US" sz="2000" dirty="0" smtClean="0"/>
              <a:t> </a:t>
            </a:r>
            <a:r>
              <a:rPr lang="sr-Latn-RS" sz="2000" dirty="0" smtClean="0"/>
              <a:t>može biti predstavljen kao Entity zato što svaki Customer ima jedinstveni id</a:t>
            </a:r>
            <a:r>
              <a:rPr lang="en-US" sz="2000" dirty="0" smtClean="0"/>
              <a:t>. </a:t>
            </a:r>
            <a:r>
              <a:rPr lang="sr-Latn-RS" sz="2000" dirty="0" smtClean="0"/>
              <a:t>Dve instance</a:t>
            </a:r>
            <a:r>
              <a:rPr lang="en-US" sz="2000" dirty="0" smtClean="0"/>
              <a:t> Customer</a:t>
            </a:r>
            <a:r>
              <a:rPr lang="sr-Latn-RS" sz="2000" dirty="0" smtClean="0"/>
              <a:t>-a</a:t>
            </a:r>
            <a:r>
              <a:rPr lang="en-US" sz="2000" dirty="0" smtClean="0"/>
              <a:t> </a:t>
            </a:r>
            <a:r>
              <a:rPr lang="sr-Latn-RS" sz="2000" dirty="0" smtClean="0"/>
              <a:t>sa istim identifikatorom su jednaki zato što se odnose na istog Kupca.</a:t>
            </a:r>
            <a:r>
              <a:rPr lang="sr-Latn-RS" sz="2000" dirty="0"/>
              <a:t> </a:t>
            </a:r>
            <a:r>
              <a:rPr lang="sr-Latn-RS" sz="2000" dirty="0" smtClean="0"/>
              <a:t>Primer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7E0595E-2E76-4F02-8B45-09ACCD91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961" y="3123615"/>
            <a:ext cx="3476487" cy="30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0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54F8598-0154-4422-91D2-CFC601B40CD6}"/>
              </a:ext>
            </a:extLst>
          </p:cNvPr>
          <p:cNvSpPr/>
          <p:nvPr/>
        </p:nvSpPr>
        <p:spPr>
          <a:xfrm>
            <a:off x="3868976" y="298684"/>
            <a:ext cx="3901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Defini</a:t>
            </a:r>
            <a:r>
              <a:rPr lang="sr-Latn-RS" sz="3200" dirty="0" smtClean="0"/>
              <a:t>cija Modela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7F88C37-8931-448B-809E-8171ECB67999}"/>
              </a:ext>
            </a:extLst>
          </p:cNvPr>
          <p:cNvSpPr txBox="1"/>
          <p:nvPr/>
        </p:nvSpPr>
        <p:spPr>
          <a:xfrm>
            <a:off x="360947" y="1056553"/>
            <a:ext cx="11470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U osnovi model je jednostavna JavaScript klasa</a:t>
            </a:r>
            <a:r>
              <a:rPr lang="en-US" sz="2000" dirty="0" smtClean="0"/>
              <a:t>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2EDE476-C353-42D4-B932-A7D961A46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14" y="1633390"/>
            <a:ext cx="2317855" cy="1343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E58FB82-A52C-4653-AF57-880484A702ED}"/>
              </a:ext>
            </a:extLst>
          </p:cNvPr>
          <p:cNvSpPr txBox="1"/>
          <p:nvPr/>
        </p:nvSpPr>
        <p:spPr>
          <a:xfrm>
            <a:off x="360945" y="3153284"/>
            <a:ext cx="11470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Postoje dodatni paketi koji dodaju nova svojstva na primer integracija sa </a:t>
            </a:r>
            <a:r>
              <a:rPr lang="en-US" sz="2000" dirty="0" smtClean="0"/>
              <a:t>juggler </a:t>
            </a:r>
            <a:r>
              <a:rPr lang="en-US" sz="2000" dirty="0" smtClean="0"/>
              <a:t>bridge</a:t>
            </a:r>
            <a:r>
              <a:rPr lang="sr-Latn-RS" sz="2000" dirty="0"/>
              <a:t> </a:t>
            </a:r>
            <a:r>
              <a:rPr lang="sr-Latn-RS" sz="2000" dirty="0" smtClean="0"/>
              <a:t>ili</a:t>
            </a:r>
            <a:r>
              <a:rPr lang="en-US" sz="2000" dirty="0" smtClean="0"/>
              <a:t> </a:t>
            </a:r>
            <a:r>
              <a:rPr lang="en-US" sz="2000" dirty="0" smtClean="0"/>
              <a:t>JSON </a:t>
            </a:r>
            <a:r>
              <a:rPr lang="sr-Latn-RS" sz="2000" dirty="0" smtClean="0"/>
              <a:t>šemom</a:t>
            </a:r>
            <a:r>
              <a:rPr lang="en-US" sz="2000" dirty="0" smtClean="0"/>
              <a:t>.</a:t>
            </a:r>
            <a:r>
              <a:rPr lang="sr-Latn-RS" sz="2000" dirty="0" smtClean="0"/>
              <a:t> Ova svojstva postaju dostupna LoopBack modelu dodavanjem </a:t>
            </a:r>
            <a:r>
              <a:rPr lang="en-US" sz="2000" dirty="0" smtClean="0"/>
              <a:t>@</a:t>
            </a:r>
            <a:r>
              <a:rPr lang="en-US" sz="2000" dirty="0"/>
              <a:t>model </a:t>
            </a:r>
            <a:r>
              <a:rPr lang="sr-Latn-RS" sz="2000" dirty="0"/>
              <a:t>i</a:t>
            </a:r>
            <a:r>
              <a:rPr lang="en-US" sz="2000" dirty="0" smtClean="0"/>
              <a:t> </a:t>
            </a:r>
            <a:r>
              <a:rPr lang="en-US" sz="2000" dirty="0"/>
              <a:t>@property </a:t>
            </a:r>
            <a:r>
              <a:rPr lang="sr-Latn-RS" sz="2000" dirty="0" smtClean="0"/>
              <a:t>koji se nalaze u</a:t>
            </a:r>
            <a:r>
              <a:rPr lang="en-US" sz="2000" dirty="0" smtClean="0"/>
              <a:t> </a:t>
            </a:r>
            <a:r>
              <a:rPr lang="en-US" sz="2000" dirty="0"/>
              <a:t>@loopback/repository </a:t>
            </a:r>
            <a:r>
              <a:rPr lang="sr-Latn-RS" sz="2000" dirty="0" smtClean="0"/>
              <a:t>modulu</a:t>
            </a:r>
            <a:r>
              <a:rPr lang="en-US" sz="2000" dirty="0" smtClean="0"/>
              <a:t>.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2FD74DE-A204-4E55-9D27-E54D4F4DC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31" y="4555723"/>
            <a:ext cx="3810532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48821B1-8E97-40B6-8339-6708B9184A3F}"/>
              </a:ext>
            </a:extLst>
          </p:cNvPr>
          <p:cNvSpPr/>
          <p:nvPr/>
        </p:nvSpPr>
        <p:spPr>
          <a:xfrm>
            <a:off x="5049233" y="359157"/>
            <a:ext cx="2093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Relations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1111596-5BF0-485B-A078-606249B6A118}"/>
              </a:ext>
            </a:extLst>
          </p:cNvPr>
          <p:cNvSpPr txBox="1"/>
          <p:nvPr/>
        </p:nvSpPr>
        <p:spPr>
          <a:xfrm>
            <a:off x="360947" y="1147400"/>
            <a:ext cx="11470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LoopBack 4 ima za cilj da pojednostavi pristup vezi stvaranjem ograničenih repozitorijuma. To znači da određena ograničenja moraju biti ispostovana od modela ciljnog repozitorijuma na osnovu definicije relacije i na taj način stvaramo ograničenu verziju kao navigaciono svojstvo izvoronog repozitorijuma.</a:t>
            </a:r>
            <a:endParaRPr lang="sr-Latn-RS" sz="2000" dirty="0" smtClean="0">
              <a:latin typeface="Century Gothic (Body)"/>
            </a:endParaRPr>
          </a:p>
          <a:p>
            <a:r>
              <a:rPr lang="sr-Latn-RS" sz="2000" dirty="0" smtClean="0">
                <a:latin typeface="Century Gothic (Body)"/>
              </a:rPr>
              <a:t> </a:t>
            </a:r>
            <a:r>
              <a:rPr lang="sr-Latn-RS" sz="2000" dirty="0" smtClean="0"/>
              <a:t>Pored toga koristi se koncept za razrešenje uključivanja u vezu, koji pomaze da upitima povlačimo podatke iz različitih veza(relacija).LoopBack 4 ima različite tipove veza: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33249F0-C239-4D8C-B3A2-D666E594D1C2}"/>
              </a:ext>
            </a:extLst>
          </p:cNvPr>
          <p:cNvSpPr txBox="1"/>
          <p:nvPr/>
        </p:nvSpPr>
        <p:spPr>
          <a:xfrm>
            <a:off x="360946" y="3334438"/>
            <a:ext cx="1147010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r-Latn-RS" sz="2000" dirty="0" smtClean="0"/>
              <a:t>Tipovi veze</a:t>
            </a:r>
            <a:r>
              <a:rPr lang="en-US" sz="2000" dirty="0" smtClean="0"/>
              <a:t>:</a:t>
            </a:r>
            <a:endParaRPr lang="en-US" sz="20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HasMany</a:t>
            </a:r>
            <a:endParaRPr lang="en-US" sz="20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BelongsTo</a:t>
            </a:r>
            <a:endParaRPr lang="en-US" sz="20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HasOne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0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CE3038B-86D3-453E-B3CF-93CF4BCE7845}"/>
              </a:ext>
            </a:extLst>
          </p:cNvPr>
          <p:cNvSpPr/>
          <p:nvPr/>
        </p:nvSpPr>
        <p:spPr>
          <a:xfrm>
            <a:off x="5049233" y="359157"/>
            <a:ext cx="2093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Relations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CBA6806-AA08-4B5E-B2A0-4D98012CFBFA}"/>
              </a:ext>
            </a:extLst>
          </p:cNvPr>
          <p:cNvSpPr/>
          <p:nvPr/>
        </p:nvSpPr>
        <p:spPr>
          <a:xfrm>
            <a:off x="5397101" y="943932"/>
            <a:ext cx="13977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hasMany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2887FDB-5E07-4560-A799-133A297376BA}"/>
              </a:ext>
            </a:extLst>
          </p:cNvPr>
          <p:cNvSpPr/>
          <p:nvPr/>
        </p:nvSpPr>
        <p:spPr>
          <a:xfrm>
            <a:off x="697117" y="1797784"/>
            <a:ext cx="111629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hasMany</a:t>
            </a:r>
            <a:r>
              <a:rPr lang="en-US" sz="2000" dirty="0" smtClean="0"/>
              <a:t> </a:t>
            </a:r>
            <a:r>
              <a:rPr lang="sr-Latn-RS" sz="2000" dirty="0" smtClean="0"/>
              <a:t>relacija(veza)</a:t>
            </a:r>
            <a:r>
              <a:rPr lang="en-US" sz="2000" dirty="0" smtClean="0"/>
              <a:t> </a:t>
            </a:r>
            <a:r>
              <a:rPr lang="sr-Latn-RS" sz="2000" dirty="0" smtClean="0"/>
              <a:t>označava povezanost modela jedan prema više sa drugim modelom kroz referencijalni integritet</a:t>
            </a:r>
            <a:r>
              <a:rPr lang="en-US" sz="2000" dirty="0" smtClean="0"/>
              <a:t>.</a:t>
            </a:r>
            <a:r>
              <a:rPr lang="sr-Latn-RS" sz="2000" dirty="0" smtClean="0"/>
              <a:t>Referencijalni integritet nameće se ograničenjem </a:t>
            </a:r>
            <a:r>
              <a:rPr lang="sr-Latn-RS" sz="2000" dirty="0" smtClean="0"/>
              <a:t>stranih ključeva koji se obično odnosi na primarni kljuc modela koji je na izvornoj strani</a:t>
            </a:r>
            <a:r>
              <a:rPr lang="en-US" sz="2000" dirty="0" smtClean="0"/>
              <a:t>. </a:t>
            </a:r>
            <a:r>
              <a:rPr lang="sr-Latn-RS" sz="2000" dirty="0" smtClean="0"/>
              <a:t> Ova relacija ukazuje da svaka instanca izvornog modela ima nula ili više instanci ciljnog modela.</a:t>
            </a:r>
            <a:endParaRPr lang="en-US" sz="20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927436EF-8547-472F-BA39-6986A89D4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322" y="3749864"/>
            <a:ext cx="4829356" cy="23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89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7F3267C-F4F4-4694-8C6D-E9E63C4EA6FC}"/>
              </a:ext>
            </a:extLst>
          </p:cNvPr>
          <p:cNvSpPr/>
          <p:nvPr/>
        </p:nvSpPr>
        <p:spPr>
          <a:xfrm>
            <a:off x="5049233" y="359157"/>
            <a:ext cx="2093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Relations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71001E4-F56D-4AE7-B437-ECA3FC190376}"/>
              </a:ext>
            </a:extLst>
          </p:cNvPr>
          <p:cNvSpPr/>
          <p:nvPr/>
        </p:nvSpPr>
        <p:spPr>
          <a:xfrm>
            <a:off x="5397101" y="943932"/>
            <a:ext cx="139779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belongsTo</a:t>
            </a:r>
            <a:r>
              <a:rPr lang="en-US" dirty="0"/>
              <a:t> 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23AE9B5-34AF-4274-9676-81119E69693E}"/>
              </a:ext>
            </a:extLst>
          </p:cNvPr>
          <p:cNvSpPr/>
          <p:nvPr/>
        </p:nvSpPr>
        <p:spPr>
          <a:xfrm>
            <a:off x="697117" y="1797784"/>
            <a:ext cx="111629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belongsTo</a:t>
            </a:r>
            <a:r>
              <a:rPr lang="en-US" sz="2000" dirty="0" smtClean="0"/>
              <a:t> </a:t>
            </a:r>
            <a:r>
              <a:rPr lang="sr-Latn-RS" sz="2000" dirty="0" smtClean="0"/>
              <a:t>relacija označava vezu modela više prema jedan</a:t>
            </a:r>
            <a:r>
              <a:rPr lang="en-US" sz="2000" dirty="0" smtClean="0"/>
              <a:t> </a:t>
            </a:r>
            <a:r>
              <a:rPr lang="sr-Latn-RS" sz="2000" dirty="0" smtClean="0"/>
              <a:t>sa drugim modelom kroz referencijalni integritet.</a:t>
            </a:r>
            <a:r>
              <a:rPr lang="en-US" sz="2000" dirty="0" smtClean="0"/>
              <a:t> </a:t>
            </a:r>
            <a:r>
              <a:rPr lang="sr-Latn-RS" sz="2000" dirty="0"/>
              <a:t>Referencijalni integritet nameće se ograničenjem stranih ključeva </a:t>
            </a:r>
            <a:r>
              <a:rPr lang="sr-Latn-RS" sz="2000" dirty="0" smtClean="0"/>
              <a:t> </a:t>
            </a:r>
            <a:r>
              <a:rPr lang="sr-Latn-RS" sz="2000" dirty="0"/>
              <a:t>na </a:t>
            </a:r>
            <a:r>
              <a:rPr lang="sr-Latn-RS" sz="2000" dirty="0" smtClean="0"/>
              <a:t>izvornom modelu koji obično referencija primarni ključ ciljnog modela</a:t>
            </a:r>
            <a:r>
              <a:rPr lang="en-US" sz="2000" dirty="0" smtClean="0"/>
              <a:t>. </a:t>
            </a:r>
            <a:r>
              <a:rPr lang="sr-Latn-RS" sz="2000" dirty="0"/>
              <a:t>Ova relacija ukazuje da svaka instanca izvornog modela </a:t>
            </a:r>
            <a:r>
              <a:rPr lang="sr-Latn-RS" sz="2000" dirty="0" smtClean="0"/>
              <a:t>pripada tačno jednoj instanci ciljnog </a:t>
            </a:r>
            <a:r>
              <a:rPr lang="sr-Latn-RS" sz="2000" dirty="0"/>
              <a:t>modela.</a:t>
            </a:r>
            <a:endParaRPr lang="en-US" sz="20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65FF56DC-DBC6-40DF-B201-94D2323EE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18" y="3816920"/>
            <a:ext cx="4796014" cy="23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7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C9FCBA9-C599-4D31-8549-09F689B1CE3F}"/>
              </a:ext>
            </a:extLst>
          </p:cNvPr>
          <p:cNvSpPr/>
          <p:nvPr/>
        </p:nvSpPr>
        <p:spPr>
          <a:xfrm>
            <a:off x="5049233" y="359157"/>
            <a:ext cx="2093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Relations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D1C6A67-FD52-43A6-8743-C85F49E976BB}"/>
              </a:ext>
            </a:extLst>
          </p:cNvPr>
          <p:cNvSpPr/>
          <p:nvPr/>
        </p:nvSpPr>
        <p:spPr>
          <a:xfrm>
            <a:off x="5524171" y="926811"/>
            <a:ext cx="11436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hasOne</a:t>
            </a:r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9A61413-47B9-4DDA-B608-621639580663}"/>
              </a:ext>
            </a:extLst>
          </p:cNvPr>
          <p:cNvSpPr/>
          <p:nvPr/>
        </p:nvSpPr>
        <p:spPr>
          <a:xfrm>
            <a:off x="697117" y="1797784"/>
            <a:ext cx="111629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hasOne</a:t>
            </a:r>
            <a:r>
              <a:rPr lang="en-US" sz="2000" dirty="0" smtClean="0"/>
              <a:t> re</a:t>
            </a:r>
            <a:r>
              <a:rPr lang="sr-Latn-RS" sz="2000" dirty="0" smtClean="0"/>
              <a:t>lacija</a:t>
            </a:r>
            <a:r>
              <a:rPr lang="en-US" sz="2000" dirty="0" smtClean="0"/>
              <a:t> </a:t>
            </a:r>
            <a:r>
              <a:rPr lang="sr-Latn-RS" sz="2000" dirty="0" smtClean="0"/>
              <a:t>označava </a:t>
            </a:r>
            <a:r>
              <a:rPr lang="en-US" sz="2000" dirty="0" smtClean="0"/>
              <a:t> </a:t>
            </a:r>
            <a:r>
              <a:rPr lang="sr-Latn-RS" sz="2000" dirty="0" smtClean="0"/>
              <a:t>jedan prema jedan</a:t>
            </a:r>
            <a:r>
              <a:rPr lang="en-US" sz="2000" dirty="0" smtClean="0"/>
              <a:t> </a:t>
            </a:r>
            <a:r>
              <a:rPr lang="sr-Latn-RS" sz="2000" dirty="0" smtClean="0"/>
              <a:t>povezanost modela sa drugim modelom kroz referencijalni integritet</a:t>
            </a:r>
            <a:r>
              <a:rPr lang="en-US" sz="2000" dirty="0" smtClean="0"/>
              <a:t>. </a:t>
            </a:r>
            <a:r>
              <a:rPr lang="sr-Latn-RS" sz="2000" dirty="0" smtClean="0"/>
              <a:t>Referencijalni integritet </a:t>
            </a:r>
            <a:r>
              <a:rPr lang="en-US" sz="2000" dirty="0" smtClean="0"/>
              <a:t> </a:t>
            </a:r>
            <a:r>
              <a:rPr lang="sr-Latn-RS" sz="2000" dirty="0" smtClean="0"/>
              <a:t>nameće se stranim ključem na obe strane i na izvornom i na ciljnom modelu koji obično referencira primarni ključ na izvornom modelu za ciljni model i primarni ključ na ciljnom modelu za izvorni model.</a:t>
            </a:r>
            <a:r>
              <a:rPr lang="en-US" sz="2000" dirty="0" smtClean="0"/>
              <a:t> </a:t>
            </a:r>
            <a:r>
              <a:rPr lang="sr-Latn-RS" sz="2000" dirty="0" smtClean="0"/>
              <a:t>Ova relacija ukazuje na to da svaka instanca izvornog modela pripada tačno jednoj instanci ciljnog modela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F7F213B7-422D-42AA-A892-7068D7E8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28" y="4182955"/>
            <a:ext cx="4151744" cy="240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05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9019023-ACFA-4B22-9A4E-3FC4E157D009}"/>
              </a:ext>
            </a:extLst>
          </p:cNvPr>
          <p:cNvSpPr/>
          <p:nvPr/>
        </p:nvSpPr>
        <p:spPr>
          <a:xfrm>
            <a:off x="2919662" y="359156"/>
            <a:ext cx="63526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DataSource</a:t>
            </a:r>
            <a:r>
              <a:rPr lang="en-US" sz="3200" dirty="0"/>
              <a:t>(</a:t>
            </a:r>
            <a:r>
              <a:rPr lang="en-US" sz="3200" dirty="0" err="1"/>
              <a:t>Izvor</a:t>
            </a:r>
            <a:r>
              <a:rPr lang="en-US" sz="3200" dirty="0"/>
              <a:t> </a:t>
            </a:r>
            <a:r>
              <a:rPr lang="en-US" sz="3200" dirty="0" err="1"/>
              <a:t>Podataka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5961306-3F46-46D5-B136-43075FB80C3B}"/>
              </a:ext>
            </a:extLst>
          </p:cNvPr>
          <p:cNvSpPr/>
          <p:nvPr/>
        </p:nvSpPr>
        <p:spPr>
          <a:xfrm>
            <a:off x="426313" y="1489874"/>
            <a:ext cx="113393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DataSource</a:t>
            </a:r>
            <a:r>
              <a:rPr lang="en-US" sz="2000" dirty="0"/>
              <a:t>(</a:t>
            </a:r>
            <a:r>
              <a:rPr lang="en-US" sz="2000" dirty="0" err="1"/>
              <a:t>Izvor</a:t>
            </a:r>
            <a:r>
              <a:rPr lang="en-US" sz="2000" dirty="0"/>
              <a:t> </a:t>
            </a:r>
            <a:r>
              <a:rPr lang="en-US" sz="2000" dirty="0" err="1"/>
              <a:t>podataka</a:t>
            </a:r>
            <a:r>
              <a:rPr lang="en-US" sz="2000" dirty="0"/>
              <a:t>) u </a:t>
            </a:r>
            <a:r>
              <a:rPr lang="en-US" sz="2000" dirty="0" err="1"/>
              <a:t>LoopBack</a:t>
            </a:r>
            <a:r>
              <a:rPr lang="en-US" sz="2000" dirty="0"/>
              <a:t>-u 4 je </a:t>
            </a:r>
            <a:r>
              <a:rPr lang="en-US" sz="2000" dirty="0" err="1"/>
              <a:t>imenovana</a:t>
            </a:r>
            <a:r>
              <a:rPr lang="en-US" sz="2000" dirty="0"/>
              <a:t> </a:t>
            </a:r>
            <a:r>
              <a:rPr lang="en-US" sz="2000" dirty="0" err="1"/>
              <a:t>konfiguracija</a:t>
            </a:r>
            <a:r>
              <a:rPr lang="en-US" sz="2000" dirty="0"/>
              <a:t> 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instancu</a:t>
            </a:r>
            <a:r>
              <a:rPr lang="en-US" sz="2000" dirty="0"/>
              <a:t> </a:t>
            </a:r>
            <a:r>
              <a:rPr lang="en-US" sz="2000" dirty="0" err="1"/>
              <a:t>Konektora</a:t>
            </a:r>
            <a:r>
              <a:rPr lang="en-US" sz="2000" dirty="0"/>
              <a:t> </a:t>
            </a:r>
            <a:r>
              <a:rPr lang="en-US" sz="2000" dirty="0" err="1"/>
              <a:t>koja</a:t>
            </a:r>
            <a:r>
              <a:rPr lang="en-US" sz="2000" dirty="0"/>
              <a:t> </a:t>
            </a:r>
            <a:r>
              <a:rPr lang="en-US" sz="2000" dirty="0" err="1"/>
              <a:t>predstavlja</a:t>
            </a:r>
            <a:r>
              <a:rPr lang="en-US" sz="2000" dirty="0"/>
              <a:t> </a:t>
            </a:r>
            <a:r>
              <a:rPr lang="en-US" sz="2000" dirty="0" err="1"/>
              <a:t>podatke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eksternih</a:t>
            </a:r>
            <a:r>
              <a:rPr lang="en-US" sz="2000" dirty="0"/>
              <a:t> </a:t>
            </a:r>
            <a:r>
              <a:rPr lang="en-US" sz="2000" dirty="0" err="1"/>
              <a:t>sistema</a:t>
            </a:r>
            <a:r>
              <a:rPr lang="en-US" sz="2000" dirty="0"/>
              <a:t>. </a:t>
            </a:r>
            <a:r>
              <a:rPr lang="en-US" sz="2000" dirty="0" err="1"/>
              <a:t>Konektor</a:t>
            </a:r>
            <a:r>
              <a:rPr lang="en-US" sz="2000" dirty="0"/>
              <a:t> je </a:t>
            </a:r>
            <a:r>
              <a:rPr lang="en-US" sz="2000" dirty="0" err="1"/>
              <a:t>korišćen</a:t>
            </a:r>
            <a:r>
              <a:rPr lang="en-US" sz="2000" dirty="0"/>
              <a:t> od </a:t>
            </a:r>
            <a:r>
              <a:rPr lang="en-US" sz="2000" dirty="0" err="1"/>
              <a:t>strane</a:t>
            </a:r>
            <a:r>
              <a:rPr lang="en-US" sz="2000" dirty="0"/>
              <a:t> legacy-juggler-bridge da </a:t>
            </a:r>
            <a:r>
              <a:rPr lang="en-US" sz="2000" dirty="0" err="1"/>
              <a:t>omogući</a:t>
            </a:r>
            <a:r>
              <a:rPr lang="en-US" sz="2000" dirty="0"/>
              <a:t> </a:t>
            </a:r>
            <a:r>
              <a:rPr lang="en-US" sz="2000" dirty="0" err="1"/>
              <a:t>LoopBack</a:t>
            </a:r>
            <a:r>
              <a:rPr lang="en-US" sz="2000" dirty="0"/>
              <a:t> 4 </a:t>
            </a:r>
            <a:r>
              <a:rPr lang="en-US" sz="2000" dirty="0" err="1"/>
              <a:t>Repositorijumima</a:t>
            </a:r>
            <a:r>
              <a:rPr lang="en-US" sz="2000" dirty="0"/>
              <a:t> </a:t>
            </a:r>
            <a:r>
              <a:rPr lang="en-US" sz="2000" dirty="0" err="1"/>
              <a:t>operacije</a:t>
            </a:r>
            <a:r>
              <a:rPr lang="en-US" sz="2000" dirty="0"/>
              <a:t> </a:t>
            </a:r>
            <a:r>
              <a:rPr lang="en-US" sz="2000" dirty="0" err="1"/>
              <a:t>nad</a:t>
            </a:r>
            <a:r>
              <a:rPr lang="en-US" sz="2000" dirty="0"/>
              <a:t> </a:t>
            </a:r>
            <a:r>
              <a:rPr lang="en-US" sz="2000" dirty="0" err="1"/>
              <a:t>podacima</a:t>
            </a:r>
            <a:r>
              <a:rPr lang="en-US" sz="2000" dirty="0"/>
              <a:t>.</a:t>
            </a:r>
            <a:endParaRPr lang="en-US" sz="2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55EF9767-25EB-4E58-B3D2-C7209EEA1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232" y="3546002"/>
            <a:ext cx="4353533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7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3EC71FF-472C-4B12-87B5-042D3737CAA0}"/>
              </a:ext>
            </a:extLst>
          </p:cNvPr>
          <p:cNvSpPr/>
          <p:nvPr/>
        </p:nvSpPr>
        <p:spPr>
          <a:xfrm>
            <a:off x="4819918" y="377818"/>
            <a:ext cx="31369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Repozitorijimi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4B88F1D-1BE6-4F1C-9F34-80BC4C803775}"/>
              </a:ext>
            </a:extLst>
          </p:cNvPr>
          <p:cNvSpPr/>
          <p:nvPr/>
        </p:nvSpPr>
        <p:spPr>
          <a:xfrm>
            <a:off x="426311" y="1489874"/>
            <a:ext cx="113393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Repozitorijum</a:t>
            </a:r>
            <a:r>
              <a:rPr lang="en-US" sz="2000" dirty="0"/>
              <a:t> </a:t>
            </a:r>
            <a:r>
              <a:rPr lang="en-US" sz="2000" dirty="0" err="1"/>
              <a:t>predstavlja</a:t>
            </a:r>
            <a:r>
              <a:rPr lang="en-US" sz="2000" dirty="0"/>
              <a:t> </a:t>
            </a:r>
            <a:r>
              <a:rPr lang="en-US" sz="2000" dirty="0" err="1"/>
              <a:t>specijalizovani</a:t>
            </a:r>
            <a:r>
              <a:rPr lang="en-US" sz="2000" dirty="0"/>
              <a:t> </a:t>
            </a:r>
            <a:r>
              <a:rPr lang="en-US" sz="2000" dirty="0" err="1"/>
              <a:t>Servis</a:t>
            </a:r>
            <a:r>
              <a:rPr lang="en-US" sz="2000" dirty="0"/>
              <a:t> </a:t>
            </a:r>
            <a:r>
              <a:rPr lang="en-US" sz="2000" dirty="0" err="1"/>
              <a:t>interfejs</a:t>
            </a:r>
            <a:r>
              <a:rPr lang="en-US" sz="2000" dirty="0"/>
              <a:t> </a:t>
            </a:r>
            <a:r>
              <a:rPr lang="en-US" sz="2000" dirty="0" err="1"/>
              <a:t>koji</a:t>
            </a:r>
            <a:r>
              <a:rPr lang="en-US" sz="2000" dirty="0"/>
              <a:t> </a:t>
            </a:r>
            <a:r>
              <a:rPr lang="en-US" sz="2000" dirty="0" err="1"/>
              <a:t>omogućava</a:t>
            </a:r>
            <a:r>
              <a:rPr lang="en-US" sz="2000" dirty="0"/>
              <a:t> </a:t>
            </a:r>
            <a:r>
              <a:rPr lang="en-US" sz="2000" dirty="0" err="1"/>
              <a:t>tipizirani</a:t>
            </a:r>
            <a:r>
              <a:rPr lang="en-US" sz="2000" dirty="0"/>
              <a:t> </a:t>
            </a:r>
            <a:r>
              <a:rPr lang="en-US" sz="2000" dirty="0" err="1"/>
              <a:t>pristup</a:t>
            </a:r>
            <a:r>
              <a:rPr lang="en-US" sz="2000" dirty="0"/>
              <a:t> I </a:t>
            </a:r>
            <a:r>
              <a:rPr lang="en-US" sz="2000" dirty="0" err="1"/>
              <a:t>operacije</a:t>
            </a:r>
            <a:r>
              <a:rPr lang="en-US" sz="2000" dirty="0"/>
              <a:t> </a:t>
            </a:r>
            <a:r>
              <a:rPr lang="en-US" sz="2000" dirty="0" err="1"/>
              <a:t>nad</a:t>
            </a:r>
            <a:r>
              <a:rPr lang="en-US" sz="2000" dirty="0"/>
              <a:t>  </a:t>
            </a:r>
            <a:r>
              <a:rPr lang="en-US" sz="2000" dirty="0" err="1"/>
              <a:t>podacima</a:t>
            </a:r>
            <a:r>
              <a:rPr lang="en-US" sz="2000" dirty="0"/>
              <a:t> (</a:t>
            </a:r>
            <a:r>
              <a:rPr lang="en-US" sz="2000" dirty="0" err="1"/>
              <a:t>npr</a:t>
            </a:r>
            <a:r>
              <a:rPr lang="en-US" sz="2000" dirty="0"/>
              <a:t> : CRUD) </a:t>
            </a:r>
            <a:r>
              <a:rPr lang="en-US" sz="2000" dirty="0" err="1"/>
              <a:t>koji</a:t>
            </a:r>
            <a:r>
              <a:rPr lang="en-US" sz="2000" dirty="0"/>
              <a:t> se </a:t>
            </a:r>
            <a:r>
              <a:rPr lang="en-US" sz="2000" dirty="0" err="1"/>
              <a:t>nalaze</a:t>
            </a:r>
            <a:r>
              <a:rPr lang="en-US" sz="2000" dirty="0"/>
              <a:t> u </a:t>
            </a:r>
            <a:r>
              <a:rPr lang="en-US" sz="2000" dirty="0" err="1"/>
              <a:t>nekoj</a:t>
            </a:r>
            <a:r>
              <a:rPr lang="en-US" sz="2000" dirty="0"/>
              <a:t> </a:t>
            </a:r>
            <a:r>
              <a:rPr lang="en-US" sz="2000" dirty="0" err="1"/>
              <a:t>bazi</a:t>
            </a:r>
            <a:r>
              <a:rPr lang="en-US" sz="2000" dirty="0"/>
              <a:t>, </a:t>
            </a:r>
            <a:r>
              <a:rPr lang="en-US" sz="2000" dirty="0" err="1"/>
              <a:t>fajl</a:t>
            </a:r>
            <a:r>
              <a:rPr lang="en-US" sz="2000" dirty="0"/>
              <a:t> </a:t>
            </a:r>
            <a:r>
              <a:rPr lang="en-US" sz="2000" dirty="0" err="1"/>
              <a:t>sistemu</a:t>
            </a:r>
            <a:r>
              <a:rPr lang="en-US" sz="2000" dirty="0"/>
              <a:t> (</a:t>
            </a:r>
            <a:r>
              <a:rPr lang="en-US" sz="2000" dirty="0" err="1"/>
              <a:t>eksternom</a:t>
            </a:r>
            <a:r>
              <a:rPr lang="en-US" sz="2000" dirty="0"/>
              <a:t> </a:t>
            </a:r>
            <a:r>
              <a:rPr lang="en-US" sz="2000" dirty="0" err="1"/>
              <a:t>sistemu</a:t>
            </a:r>
            <a:r>
              <a:rPr lang="en-US" sz="2000" dirty="0"/>
              <a:t>).</a:t>
            </a:r>
            <a:endParaRPr lang="en-US" sz="20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EB3580F-A5D9-4D5C-86F5-800F5B8C3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898" y="3340594"/>
            <a:ext cx="6668197" cy="208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5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399E0C1-3E75-415F-9B16-2C7B16242EEB}"/>
              </a:ext>
            </a:extLst>
          </p:cNvPr>
          <p:cNvSpPr txBox="1"/>
          <p:nvPr/>
        </p:nvSpPr>
        <p:spPr>
          <a:xfrm>
            <a:off x="4336211" y="431321"/>
            <a:ext cx="3519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LOOPBACK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364649B-C95F-4D14-A79D-B711D61C6B34}"/>
              </a:ext>
            </a:extLst>
          </p:cNvPr>
          <p:cNvSpPr txBox="1"/>
          <p:nvPr/>
        </p:nvSpPr>
        <p:spPr>
          <a:xfrm>
            <a:off x="905774" y="1527029"/>
            <a:ext cx="10274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LoopBack</a:t>
            </a:r>
            <a:r>
              <a:rPr lang="en-US" sz="2000" dirty="0"/>
              <a:t> </a:t>
            </a:r>
            <a:r>
              <a:rPr lang="sr-Latn-RS" sz="2000" dirty="0" smtClean="0"/>
              <a:t>je visoko proširiv</a:t>
            </a:r>
            <a:r>
              <a:rPr lang="en-US" sz="2000" dirty="0" smtClean="0"/>
              <a:t>, </a:t>
            </a:r>
            <a:r>
              <a:rPr lang="en-US" sz="2000" dirty="0"/>
              <a:t>open-source Node.js </a:t>
            </a:r>
            <a:r>
              <a:rPr lang="sr-Latn-RS" sz="2000" dirty="0"/>
              <a:t>i</a:t>
            </a:r>
            <a:r>
              <a:rPr lang="en-US" sz="2000" dirty="0" smtClean="0"/>
              <a:t> </a:t>
            </a:r>
            <a:r>
              <a:rPr lang="en-US" sz="2000" dirty="0"/>
              <a:t>TypeScript framework </a:t>
            </a:r>
            <a:r>
              <a:rPr lang="sr-Latn-RS" sz="2000" dirty="0" smtClean="0"/>
              <a:t>baziran na</a:t>
            </a:r>
            <a:r>
              <a:rPr lang="en-US" sz="2000" dirty="0" smtClean="0"/>
              <a:t> Express</a:t>
            </a:r>
            <a:r>
              <a:rPr lang="sr-Latn-RS" sz="2000" dirty="0" smtClean="0"/>
              <a:t>-u</a:t>
            </a:r>
            <a:r>
              <a:rPr lang="en-US" sz="2000" dirty="0" smtClean="0"/>
              <a:t> </a:t>
            </a:r>
            <a:r>
              <a:rPr lang="sr-Latn-RS" sz="2000" dirty="0" smtClean="0"/>
              <a:t>to</a:t>
            </a:r>
            <a:r>
              <a:rPr lang="en-US" sz="2000" dirty="0" smtClean="0"/>
              <a:t> </a:t>
            </a:r>
            <a:r>
              <a:rPr lang="sr-Latn-RS" sz="2000" dirty="0" smtClean="0"/>
              <a:t>omogućava brzo kreiranje </a:t>
            </a:r>
            <a:r>
              <a:rPr lang="en-US" sz="2000" dirty="0" smtClean="0"/>
              <a:t>API </a:t>
            </a:r>
            <a:r>
              <a:rPr lang="sr-Latn-RS" sz="2000" dirty="0" smtClean="0"/>
              <a:t>i</a:t>
            </a:r>
            <a:r>
              <a:rPr lang="en-US" sz="2000" dirty="0" smtClean="0"/>
              <a:t> </a:t>
            </a:r>
            <a:r>
              <a:rPr lang="sr-Latn-RS" sz="2000" dirty="0" smtClean="0"/>
              <a:t>mikroservisa</a:t>
            </a:r>
            <a:r>
              <a:rPr lang="en-US" sz="2000" dirty="0" smtClean="0"/>
              <a:t> </a:t>
            </a:r>
            <a:r>
              <a:rPr lang="sr-Latn-RS" sz="2000" dirty="0" smtClean="0"/>
              <a:t>sastavljenih od </a:t>
            </a:r>
            <a:r>
              <a:rPr lang="en-US" sz="2000" dirty="0" smtClean="0"/>
              <a:t>backend </a:t>
            </a:r>
            <a:r>
              <a:rPr lang="sr-Latn-RS" sz="2000" dirty="0" smtClean="0"/>
              <a:t>sistema</a:t>
            </a:r>
            <a:r>
              <a:rPr lang="en-US" sz="2000" dirty="0" smtClean="0"/>
              <a:t> </a:t>
            </a:r>
            <a:r>
              <a:rPr lang="sr-Latn-RS" sz="2000" dirty="0" smtClean="0"/>
              <a:t>kao što su baze podataka</a:t>
            </a:r>
            <a:r>
              <a:rPr lang="en-US" sz="2000" dirty="0" smtClean="0"/>
              <a:t> </a:t>
            </a:r>
            <a:r>
              <a:rPr lang="sr-Latn-RS" sz="2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SOAP </a:t>
            </a:r>
            <a:r>
              <a:rPr lang="sr-Latn-RS" sz="2000" dirty="0" smtClean="0"/>
              <a:t>ili</a:t>
            </a:r>
            <a:r>
              <a:rPr lang="en-US" sz="2000" dirty="0" smtClean="0"/>
              <a:t> </a:t>
            </a:r>
            <a:r>
              <a:rPr lang="en-US" sz="2000" dirty="0"/>
              <a:t>REST </a:t>
            </a:r>
            <a:r>
              <a:rPr lang="en-US" sz="2000" dirty="0" smtClean="0"/>
              <a:t>s</a:t>
            </a:r>
            <a:r>
              <a:rPr lang="sr-Latn-RS" sz="2000" dirty="0" smtClean="0"/>
              <a:t>ervisi</a:t>
            </a:r>
            <a:r>
              <a:rPr lang="en-US" sz="2000" dirty="0" smtClean="0"/>
              <a:t>. </a:t>
            </a:r>
            <a:r>
              <a:rPr lang="en-US" sz="2000" dirty="0" err="1"/>
              <a:t>LoopBack</a:t>
            </a:r>
            <a:r>
              <a:rPr lang="en-US" sz="2000" dirty="0"/>
              <a:t> </a:t>
            </a:r>
            <a:r>
              <a:rPr lang="sr-Latn-RS" sz="2000" dirty="0" smtClean="0"/>
              <a:t>povezuje</a:t>
            </a:r>
            <a:r>
              <a:rPr lang="en-US" sz="2000" dirty="0" smtClean="0"/>
              <a:t> </a:t>
            </a:r>
            <a:r>
              <a:rPr lang="sr-Latn-RS" sz="2000" dirty="0" smtClean="0"/>
              <a:t>tačke između prihvatanja API zahteva i interakcije sa backend resursima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5122" name="Picture 2" descr="C:\Users\Vladeta\Desktop\Screenshot_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306" y="3567113"/>
            <a:ext cx="6783388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15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79F8AB4-E4C2-44D3-8B79-973C0205FB60}"/>
              </a:ext>
            </a:extLst>
          </p:cNvPr>
          <p:cNvSpPr/>
          <p:nvPr/>
        </p:nvSpPr>
        <p:spPr>
          <a:xfrm>
            <a:off x="2927683" y="349826"/>
            <a:ext cx="6336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Transakcije</a:t>
            </a:r>
            <a:r>
              <a:rPr lang="en-US" sz="2800" dirty="0"/>
              <a:t> </a:t>
            </a:r>
            <a:r>
              <a:rPr lang="en-US" sz="2800" dirty="0" err="1"/>
              <a:t>nad</a:t>
            </a:r>
            <a:r>
              <a:rPr lang="en-US" sz="2800" dirty="0"/>
              <a:t> </a:t>
            </a:r>
            <a:r>
              <a:rPr lang="en-US" sz="2800" dirty="0" err="1" smtClean="0"/>
              <a:t>Bazom</a:t>
            </a:r>
            <a:r>
              <a:rPr lang="sr-Latn-RS" sz="2800" dirty="0" smtClean="0"/>
              <a:t> podataka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B1F2E2B-73FF-4B7F-BDC8-DA39D0477A98}"/>
              </a:ext>
            </a:extLst>
          </p:cNvPr>
          <p:cNvSpPr/>
          <p:nvPr/>
        </p:nvSpPr>
        <p:spPr>
          <a:xfrm>
            <a:off x="426313" y="1480543"/>
            <a:ext cx="113393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Transakcija</a:t>
            </a:r>
            <a:r>
              <a:rPr lang="en-US" sz="2000" dirty="0"/>
              <a:t> je </a:t>
            </a:r>
            <a:r>
              <a:rPr lang="en-US" sz="2000" dirty="0" err="1"/>
              <a:t>sekvenca</a:t>
            </a:r>
            <a:r>
              <a:rPr lang="en-US" sz="2000" dirty="0"/>
              <a:t> </a:t>
            </a:r>
            <a:r>
              <a:rPr lang="en-US" sz="2000" dirty="0" err="1"/>
              <a:t>operacija</a:t>
            </a:r>
            <a:r>
              <a:rPr lang="en-US" sz="2000" dirty="0"/>
              <a:t> </a:t>
            </a:r>
            <a:r>
              <a:rPr lang="en-US" sz="2000" dirty="0" err="1"/>
              <a:t>nad</a:t>
            </a:r>
            <a:r>
              <a:rPr lang="en-US" sz="2000" dirty="0"/>
              <a:t> </a:t>
            </a:r>
            <a:r>
              <a:rPr lang="en-US" sz="2000" dirty="0" err="1"/>
              <a:t>podacima</a:t>
            </a:r>
            <a:r>
              <a:rPr lang="en-US" sz="2000" dirty="0"/>
              <a:t> </a:t>
            </a:r>
            <a:r>
              <a:rPr lang="en-US" sz="2000" dirty="0" err="1"/>
              <a:t>izvršena</a:t>
            </a:r>
            <a:r>
              <a:rPr lang="en-US" sz="2000" dirty="0"/>
              <a:t> </a:t>
            </a:r>
            <a:r>
              <a:rPr lang="en-US" sz="2000" dirty="0" err="1"/>
              <a:t>kao</a:t>
            </a:r>
            <a:r>
              <a:rPr lang="en-US" sz="2000" dirty="0"/>
              <a:t> </a:t>
            </a:r>
            <a:r>
              <a:rPr lang="en-US" sz="2000" dirty="0" err="1"/>
              <a:t>jedinstvena</a:t>
            </a:r>
            <a:r>
              <a:rPr lang="en-US" sz="2000" dirty="0"/>
              <a:t> I </a:t>
            </a:r>
            <a:r>
              <a:rPr lang="en-US" sz="2000" dirty="0" err="1"/>
              <a:t>nedeljiva</a:t>
            </a:r>
            <a:r>
              <a:rPr lang="en-US" sz="2000" dirty="0"/>
              <a:t> </a:t>
            </a:r>
            <a:r>
              <a:rPr lang="en-US" sz="2000" dirty="0" err="1"/>
              <a:t>logička</a:t>
            </a:r>
            <a:r>
              <a:rPr lang="en-US" sz="2000" dirty="0"/>
              <a:t> </a:t>
            </a:r>
            <a:r>
              <a:rPr lang="en-US" sz="2000" dirty="0" err="1"/>
              <a:t>jedinica</a:t>
            </a:r>
            <a:r>
              <a:rPr lang="en-US" sz="2000" dirty="0"/>
              <a:t> </a:t>
            </a:r>
            <a:r>
              <a:rPr lang="en-US" sz="2000" dirty="0" err="1"/>
              <a:t>rada</a:t>
            </a:r>
            <a:r>
              <a:rPr lang="en-US" sz="2000" dirty="0"/>
              <a:t>. </a:t>
            </a:r>
            <a:r>
              <a:rPr lang="en-US" sz="2000" dirty="0" err="1"/>
              <a:t>Mnoge</a:t>
            </a:r>
            <a:r>
              <a:rPr lang="en-US" sz="2000" dirty="0"/>
              <a:t> </a:t>
            </a:r>
            <a:r>
              <a:rPr lang="en-US" sz="2000" dirty="0" err="1"/>
              <a:t>relacione</a:t>
            </a:r>
            <a:r>
              <a:rPr lang="en-US" sz="2000" dirty="0"/>
              <a:t> </a:t>
            </a:r>
            <a:r>
              <a:rPr lang="en-US" sz="2000" dirty="0" err="1"/>
              <a:t>baze</a:t>
            </a:r>
            <a:r>
              <a:rPr lang="en-US" sz="2000" dirty="0"/>
              <a:t> </a:t>
            </a:r>
            <a:r>
              <a:rPr lang="en-US" sz="2000" dirty="0" err="1"/>
              <a:t>podataka</a:t>
            </a:r>
            <a:r>
              <a:rPr lang="en-US" sz="2000" dirty="0"/>
              <a:t> </a:t>
            </a:r>
            <a:r>
              <a:rPr lang="en-US" sz="2000" dirty="0" err="1"/>
              <a:t>imaju</a:t>
            </a:r>
            <a:r>
              <a:rPr lang="en-US" sz="2000" dirty="0"/>
              <a:t> </a:t>
            </a:r>
            <a:r>
              <a:rPr lang="en-US" sz="2000" dirty="0" err="1"/>
              <a:t>podršku</a:t>
            </a:r>
            <a:r>
              <a:rPr lang="en-US" sz="2000" dirty="0"/>
              <a:t> </a:t>
            </a:r>
            <a:r>
              <a:rPr lang="en-US" sz="2000" dirty="0" err="1"/>
              <a:t>za</a:t>
            </a:r>
            <a:r>
              <a:rPr lang="en-US" sz="2000" dirty="0"/>
              <a:t> rad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transakcijama</a:t>
            </a:r>
            <a:r>
              <a:rPr lang="en-US" sz="2000" dirty="0"/>
              <a:t> I time </a:t>
            </a:r>
            <a:r>
              <a:rPr lang="en-US" sz="2000" dirty="0" err="1"/>
              <a:t>garantuju</a:t>
            </a:r>
            <a:r>
              <a:rPr lang="en-US" sz="2000" dirty="0"/>
              <a:t> </a:t>
            </a:r>
            <a:r>
              <a:rPr lang="en-US" sz="2000" dirty="0" err="1"/>
              <a:t>konzistentnost</a:t>
            </a:r>
            <a:r>
              <a:rPr lang="en-US" sz="2000" dirty="0"/>
              <a:t> </a:t>
            </a:r>
            <a:r>
              <a:rPr lang="en-US" sz="2000" dirty="0" err="1"/>
              <a:t>podataka</a:t>
            </a:r>
            <a:r>
              <a:rPr lang="en-US" sz="2000" dirty="0"/>
              <a:t> I </a:t>
            </a:r>
            <a:r>
              <a:rPr lang="en-US" sz="2000" dirty="0" err="1"/>
              <a:t>pravilnost</a:t>
            </a:r>
            <a:r>
              <a:rPr lang="en-US" sz="2000" dirty="0"/>
              <a:t> </a:t>
            </a:r>
            <a:r>
              <a:rPr lang="en-US" sz="2000" dirty="0" err="1"/>
              <a:t>izvršenja</a:t>
            </a:r>
            <a:r>
              <a:rPr lang="en-US" sz="2000" dirty="0"/>
              <a:t> </a:t>
            </a:r>
            <a:r>
              <a:rPr lang="en-US" sz="2000" dirty="0" err="1"/>
              <a:t>biznis</a:t>
            </a:r>
            <a:r>
              <a:rPr lang="en-US" sz="2000" dirty="0"/>
              <a:t> </a:t>
            </a:r>
            <a:r>
              <a:rPr lang="en-US" sz="2000" dirty="0" err="1"/>
              <a:t>logike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Repozitorijum</a:t>
            </a:r>
            <a:r>
              <a:rPr lang="en-US" sz="2000" dirty="0"/>
              <a:t> </a:t>
            </a:r>
            <a:r>
              <a:rPr lang="en-US" sz="2000" dirty="0" err="1"/>
              <a:t>moze</a:t>
            </a:r>
            <a:r>
              <a:rPr lang="en-US" sz="2000" dirty="0"/>
              <a:t> </a:t>
            </a:r>
            <a:r>
              <a:rPr lang="en-US" sz="2000" dirty="0" err="1"/>
              <a:t>izvršiti</a:t>
            </a:r>
            <a:r>
              <a:rPr lang="en-US" sz="2000" dirty="0"/>
              <a:t> </a:t>
            </a:r>
            <a:r>
              <a:rPr lang="en-US" sz="2000" dirty="0" err="1"/>
              <a:t>operacije</a:t>
            </a:r>
            <a:r>
              <a:rPr lang="en-US" sz="2000" dirty="0"/>
              <a:t> </a:t>
            </a:r>
            <a:r>
              <a:rPr lang="en-US" sz="2000" dirty="0" err="1"/>
              <a:t>nad</a:t>
            </a:r>
            <a:r>
              <a:rPr lang="en-US" sz="2000" dirty="0"/>
              <a:t> </a:t>
            </a:r>
            <a:r>
              <a:rPr lang="en-US" sz="2000" dirty="0" err="1"/>
              <a:t>podacima</a:t>
            </a:r>
            <a:r>
              <a:rPr lang="en-US" sz="2000" dirty="0"/>
              <a:t> u </a:t>
            </a:r>
            <a:r>
              <a:rPr lang="en-US" sz="2000" dirty="0" err="1"/>
              <a:t>vidu</a:t>
            </a:r>
            <a:r>
              <a:rPr lang="en-US" sz="2000" dirty="0"/>
              <a:t> </a:t>
            </a:r>
            <a:r>
              <a:rPr lang="en-US" sz="2000" dirty="0" err="1"/>
              <a:t>transakcije</a:t>
            </a:r>
            <a:r>
              <a:rPr lang="en-US" sz="2000" dirty="0"/>
              <a:t> </a:t>
            </a:r>
            <a:r>
              <a:rPr lang="en-US" sz="2000" dirty="0" err="1"/>
              <a:t>kada</a:t>
            </a:r>
            <a:r>
              <a:rPr lang="en-US" sz="2000" dirty="0"/>
              <a:t> je </a:t>
            </a:r>
            <a:r>
              <a:rPr lang="en-US" sz="2000" dirty="0" err="1"/>
              <a:t>datasource</a:t>
            </a:r>
            <a:r>
              <a:rPr lang="en-US" sz="2000" dirty="0"/>
              <a:t> </a:t>
            </a:r>
            <a:r>
              <a:rPr lang="en-US" sz="2000" dirty="0" err="1"/>
              <a:t>povezan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 </a:t>
            </a:r>
            <a:r>
              <a:rPr lang="en-US" sz="2000" dirty="0" err="1"/>
              <a:t>konektor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 </a:t>
            </a:r>
            <a:r>
              <a:rPr lang="en-US" sz="2000" dirty="0" err="1"/>
              <a:t>MzSQL</a:t>
            </a:r>
            <a:r>
              <a:rPr lang="en-US" sz="2000" dirty="0"/>
              <a:t>, Oracle, </a:t>
            </a:r>
            <a:r>
              <a:rPr lang="en-US" sz="2000" dirty="0" err="1"/>
              <a:t>DashDb</a:t>
            </a:r>
            <a:r>
              <a:rPr lang="en-US" sz="2000" dirty="0"/>
              <a:t> … U </a:t>
            </a:r>
            <a:r>
              <a:rPr lang="en-US" sz="2000" dirty="0" err="1"/>
              <a:t>drugim</a:t>
            </a:r>
            <a:r>
              <a:rPr lang="en-US" sz="2000" dirty="0"/>
              <a:t> </a:t>
            </a:r>
            <a:r>
              <a:rPr lang="en-US" sz="2000" dirty="0" err="1"/>
              <a:t>slucajevima</a:t>
            </a:r>
            <a:r>
              <a:rPr lang="en-US" sz="2000" dirty="0"/>
              <a:t> </a:t>
            </a:r>
            <a:r>
              <a:rPr lang="en-US" sz="2000" dirty="0" err="1"/>
              <a:t>nema</a:t>
            </a:r>
            <a:r>
              <a:rPr lang="en-US" sz="2000" dirty="0"/>
              <a:t> </a:t>
            </a:r>
            <a:r>
              <a:rPr lang="en-US" sz="2000" dirty="0" err="1"/>
              <a:t>transakcione</a:t>
            </a:r>
            <a:r>
              <a:rPr lang="en-US" sz="2000" dirty="0"/>
              <a:t> </a:t>
            </a:r>
            <a:r>
              <a:rPr lang="en-US" sz="2000" dirty="0" err="1"/>
              <a:t>podrške</a:t>
            </a:r>
            <a:r>
              <a:rPr lang="en-US" sz="2000" dirty="0"/>
              <a:t> (</a:t>
            </a:r>
            <a:r>
              <a:rPr lang="en-US" sz="2000" dirty="0" err="1"/>
              <a:t>NoSQL</a:t>
            </a:r>
            <a:r>
              <a:rPr lang="en-US" sz="2000" dirty="0"/>
              <a:t> </a:t>
            </a:r>
            <a:r>
              <a:rPr lang="en-US" sz="2000" dirty="0" err="1"/>
              <a:t>konektori</a:t>
            </a:r>
            <a:r>
              <a:rPr lang="en-US" sz="2000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0447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1946486-910D-4A6C-A1BD-13CF14AD637D}"/>
              </a:ext>
            </a:extLst>
          </p:cNvPr>
          <p:cNvSpPr/>
          <p:nvPr/>
        </p:nvSpPr>
        <p:spPr>
          <a:xfrm>
            <a:off x="5265490" y="358880"/>
            <a:ext cx="16610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 smtClean="0"/>
              <a:t>Servisi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8C83619-A88F-45B3-98AC-B38ACBC64D21}"/>
              </a:ext>
            </a:extLst>
          </p:cNvPr>
          <p:cNvSpPr/>
          <p:nvPr/>
        </p:nvSpPr>
        <p:spPr>
          <a:xfrm>
            <a:off x="426313" y="1480543"/>
            <a:ext cx="113393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Koncept</a:t>
            </a:r>
            <a:r>
              <a:rPr lang="en-US" sz="2000" dirty="0"/>
              <a:t> </a:t>
            </a:r>
            <a:r>
              <a:rPr lang="en-US" sz="2000" dirty="0" err="1"/>
              <a:t>servisa</a:t>
            </a:r>
            <a:r>
              <a:rPr lang="en-US" sz="2000" dirty="0"/>
              <a:t> se </a:t>
            </a:r>
            <a:r>
              <a:rPr lang="en-US" sz="2000" dirty="0" err="1"/>
              <a:t>koristi</a:t>
            </a:r>
            <a:r>
              <a:rPr lang="en-US" sz="2000" dirty="0"/>
              <a:t> u </a:t>
            </a:r>
            <a:r>
              <a:rPr lang="en-US" sz="2000" dirty="0" err="1"/>
              <a:t>LoopBack</a:t>
            </a:r>
            <a:r>
              <a:rPr lang="en-US" sz="2000" dirty="0"/>
              <a:t> 4 i </a:t>
            </a:r>
            <a:r>
              <a:rPr lang="en-US" sz="2000" dirty="0" err="1"/>
              <a:t>označava</a:t>
            </a:r>
            <a:r>
              <a:rPr lang="en-US" sz="2000" dirty="0"/>
              <a:t> </a:t>
            </a:r>
            <a:r>
              <a:rPr lang="en-US" sz="2000" dirty="0" err="1"/>
              <a:t>objekat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metodama</a:t>
            </a:r>
            <a:r>
              <a:rPr lang="en-US" sz="2000" dirty="0"/>
              <a:t> </a:t>
            </a:r>
            <a:r>
              <a:rPr lang="en-US" sz="2000" dirty="0" err="1"/>
              <a:t>koji</a:t>
            </a:r>
            <a:r>
              <a:rPr lang="en-US" sz="2000" dirty="0"/>
              <a:t> </a:t>
            </a:r>
            <a:r>
              <a:rPr lang="en-US" sz="2000" dirty="0" err="1"/>
              <a:t>izvršava</a:t>
            </a:r>
            <a:r>
              <a:rPr lang="en-US" sz="2000" dirty="0"/>
              <a:t> </a:t>
            </a:r>
            <a:r>
              <a:rPr lang="en-US" sz="2000" dirty="0" err="1"/>
              <a:t>lokalne</a:t>
            </a:r>
            <a:r>
              <a:rPr lang="en-US" sz="2000" dirty="0"/>
              <a:t> </a:t>
            </a:r>
            <a:r>
              <a:rPr lang="en-US" sz="2000" dirty="0" err="1"/>
              <a:t>ili</a:t>
            </a:r>
            <a:r>
              <a:rPr lang="en-US" sz="2000" dirty="0"/>
              <a:t> remote </a:t>
            </a:r>
            <a:r>
              <a:rPr lang="en-US" sz="2000" dirty="0" err="1"/>
              <a:t>operacije</a:t>
            </a:r>
            <a:r>
              <a:rPr lang="en-US" sz="2000" dirty="0"/>
              <a:t>. </a:t>
            </a:r>
            <a:r>
              <a:rPr lang="en-US" sz="2000" dirty="0" err="1"/>
              <a:t>Takvi</a:t>
            </a:r>
            <a:r>
              <a:rPr lang="en-US" sz="2000" dirty="0"/>
              <a:t> </a:t>
            </a:r>
            <a:r>
              <a:rPr lang="en-US" sz="2000" dirty="0" err="1"/>
              <a:t>objekti</a:t>
            </a:r>
            <a:r>
              <a:rPr lang="en-US" sz="2000" dirty="0"/>
              <a:t> se </a:t>
            </a:r>
            <a:r>
              <a:rPr lang="en-US" sz="2000" dirty="0" err="1"/>
              <a:t>direktno</a:t>
            </a:r>
            <a:r>
              <a:rPr lang="en-US" sz="2000" dirty="0"/>
              <a:t> </a:t>
            </a:r>
            <a:r>
              <a:rPr lang="en-US" sz="2000" dirty="0" err="1"/>
              <a:t>koriste</a:t>
            </a:r>
            <a:r>
              <a:rPr lang="en-US" sz="2000" dirty="0"/>
              <a:t> u Loopback 4 </a:t>
            </a:r>
            <a:r>
              <a:rPr lang="en-US" sz="2000" dirty="0" err="1"/>
              <a:t>frameworku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Postoje</a:t>
            </a:r>
            <a:r>
              <a:rPr lang="en-US" sz="2000" dirty="0"/>
              <a:t> tri </a:t>
            </a:r>
            <a:r>
              <a:rPr lang="en-US" sz="2000" dirty="0" err="1"/>
              <a:t>vrste</a:t>
            </a:r>
            <a:r>
              <a:rPr lang="en-US" sz="2000" dirty="0"/>
              <a:t> </a:t>
            </a:r>
            <a:r>
              <a:rPr lang="en-US" sz="2000" dirty="0" err="1"/>
              <a:t>servisa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proxy: </a:t>
            </a:r>
            <a:r>
              <a:rPr lang="en-US" sz="2000" dirty="0" err="1"/>
              <a:t>Servis</a:t>
            </a:r>
            <a:r>
              <a:rPr lang="en-US" sz="2000" dirty="0"/>
              <a:t> </a:t>
            </a:r>
            <a:r>
              <a:rPr lang="en-US" sz="2000" dirty="0" err="1"/>
              <a:t>proxz</a:t>
            </a:r>
            <a:r>
              <a:rPr lang="en-US" sz="2000" dirty="0"/>
              <a:t> </a:t>
            </a:r>
            <a:r>
              <a:rPr lang="en-US" sz="2000" dirty="0" err="1"/>
              <a:t>za</a:t>
            </a:r>
            <a:r>
              <a:rPr lang="en-US" sz="2000" dirty="0"/>
              <a:t> remote REST/SOAP/</a:t>
            </a:r>
            <a:r>
              <a:rPr lang="en-US" sz="2000" dirty="0" err="1"/>
              <a:t>gRPC</a:t>
            </a:r>
            <a:r>
              <a:rPr lang="en-US" sz="2000" dirty="0"/>
              <a:t> API-je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class: </a:t>
            </a:r>
            <a:r>
              <a:rPr lang="en-US" sz="2000" dirty="0" err="1"/>
              <a:t>TypeScript</a:t>
            </a:r>
            <a:r>
              <a:rPr lang="en-US" sz="2000" dirty="0"/>
              <a:t> </a:t>
            </a:r>
            <a:r>
              <a:rPr lang="en-US" sz="2000" dirty="0" err="1"/>
              <a:t>klasa</a:t>
            </a:r>
            <a:r>
              <a:rPr lang="en-US" sz="2000" dirty="0"/>
              <a:t> </a:t>
            </a:r>
            <a:r>
              <a:rPr lang="en-US" sz="2000" dirty="0" err="1"/>
              <a:t>koja</a:t>
            </a:r>
            <a:r>
              <a:rPr lang="en-US" sz="2000" dirty="0"/>
              <a:t> </a:t>
            </a:r>
            <a:r>
              <a:rPr lang="en-US" sz="2000" dirty="0" err="1"/>
              <a:t>moze</a:t>
            </a:r>
            <a:r>
              <a:rPr lang="en-US" sz="2000" dirty="0"/>
              <a:t> </a:t>
            </a:r>
            <a:r>
              <a:rPr lang="en-US" sz="2000" dirty="0" err="1"/>
              <a:t>biti</a:t>
            </a:r>
            <a:r>
              <a:rPr lang="en-US" sz="2000" dirty="0"/>
              <a:t> </a:t>
            </a:r>
            <a:r>
              <a:rPr lang="en-US" sz="2000" dirty="0" err="1"/>
              <a:t>vezana</a:t>
            </a:r>
            <a:r>
              <a:rPr lang="en-US" sz="2000" dirty="0"/>
              <a:t> 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aplikacioni</a:t>
            </a:r>
            <a:r>
              <a:rPr lang="en-US" sz="2000" dirty="0"/>
              <a:t> </a:t>
            </a:r>
            <a:r>
              <a:rPr lang="en-US" sz="2000" dirty="0" err="1"/>
              <a:t>kontekst</a:t>
            </a:r>
            <a:endParaRPr lang="en-US" sz="20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provider: </a:t>
            </a:r>
            <a:r>
              <a:rPr lang="en-US" sz="2000" dirty="0" err="1">
                <a:ea typeface="+mn-lt"/>
                <a:cs typeface="+mn-lt"/>
              </a:rPr>
              <a:t>TypeScript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klasa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koja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implementira</a:t>
            </a:r>
            <a:r>
              <a:rPr lang="en-US" sz="2000" dirty="0">
                <a:ea typeface="+mn-lt"/>
                <a:cs typeface="+mn-lt"/>
              </a:rPr>
              <a:t> Provider </a:t>
            </a:r>
            <a:r>
              <a:rPr lang="en-US" sz="2000" dirty="0" err="1">
                <a:ea typeface="+mn-lt"/>
                <a:cs typeface="+mn-lt"/>
              </a:rPr>
              <a:t>moze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biti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vezana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za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aplikacioni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kontekst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err="1"/>
              <a:t>Za</a:t>
            </a:r>
            <a:r>
              <a:rPr lang="en-US" sz="2000" dirty="0"/>
              <a:t> remote </a:t>
            </a:r>
            <a:r>
              <a:rPr lang="en-US" sz="2000" dirty="0" err="1"/>
              <a:t>servise</a:t>
            </a:r>
            <a:r>
              <a:rPr lang="en-US" sz="2000" dirty="0"/>
              <a:t> (tip=proxy), </a:t>
            </a:r>
            <a:r>
              <a:rPr lang="en-US" sz="2000" dirty="0" err="1"/>
              <a:t>treba</a:t>
            </a:r>
            <a:r>
              <a:rPr lang="en-US" sz="2000" dirty="0"/>
              <a:t> </a:t>
            </a:r>
            <a:r>
              <a:rPr lang="en-US" sz="2000" dirty="0" err="1"/>
              <a:t>postojati</a:t>
            </a:r>
            <a:r>
              <a:rPr lang="en-US" sz="2000" dirty="0"/>
              <a:t> </a:t>
            </a:r>
            <a:r>
              <a:rPr lang="en-US" sz="2000" dirty="0" err="1"/>
              <a:t>barem</a:t>
            </a:r>
            <a:r>
              <a:rPr lang="en-US" sz="2000" dirty="0"/>
              <a:t> </a:t>
            </a:r>
            <a:r>
              <a:rPr lang="en-US" sz="2000" dirty="0" err="1"/>
              <a:t>jedan</a:t>
            </a:r>
            <a:r>
              <a:rPr lang="en-US" sz="2000" dirty="0"/>
              <a:t> </a:t>
            </a:r>
            <a:r>
              <a:rPr lang="en-US" sz="2000" dirty="0" err="1"/>
              <a:t>ispravni</a:t>
            </a:r>
            <a:r>
              <a:rPr lang="en-US" sz="2000" dirty="0"/>
              <a:t> </a:t>
            </a:r>
            <a:r>
              <a:rPr lang="en-US" sz="2000" dirty="0" err="1"/>
              <a:t>datasource</a:t>
            </a:r>
            <a:r>
              <a:rPr lang="en-US" sz="2000" dirty="0"/>
              <a:t> </a:t>
            </a:r>
            <a:r>
              <a:rPr lang="en-US" sz="2000" dirty="0" err="1"/>
              <a:t>već</a:t>
            </a:r>
            <a:r>
              <a:rPr lang="en-US" sz="2000" dirty="0"/>
              <a:t> </a:t>
            </a:r>
            <a:r>
              <a:rPr lang="en-US" sz="2000" dirty="0" err="1"/>
              <a:t>kreiran</a:t>
            </a:r>
            <a:r>
              <a:rPr lang="en-US" sz="2000" dirty="0"/>
              <a:t> u </a:t>
            </a:r>
            <a:r>
              <a:rPr lang="en-US" sz="2000" dirty="0" err="1"/>
              <a:t>src</a:t>
            </a:r>
            <a:r>
              <a:rPr lang="en-US" sz="2000" dirty="0"/>
              <a:t>/</a:t>
            </a:r>
            <a:r>
              <a:rPr lang="en-US" sz="2000" dirty="0" err="1"/>
              <a:t>datasources</a:t>
            </a:r>
            <a:r>
              <a:rPr lang="en-US" sz="2000" dirty="0"/>
              <a:t> </a:t>
            </a:r>
            <a:r>
              <a:rPr lang="en-US" sz="2000" dirty="0" err="1"/>
              <a:t>direktorijumu</a:t>
            </a:r>
            <a:r>
              <a:rPr lang="en-US" sz="2000" dirty="0"/>
              <a:t>(REST, SOAP, or </a:t>
            </a:r>
            <a:r>
              <a:rPr lang="en-US" sz="2000" dirty="0" err="1"/>
              <a:t>gRPC</a:t>
            </a:r>
            <a:r>
              <a:rPr lang="en-US" sz="2000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3271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AFEF33D-5C92-4048-B3DA-D037C735DEBD}"/>
              </a:ext>
            </a:extLst>
          </p:cNvPr>
          <p:cNvSpPr/>
          <p:nvPr/>
        </p:nvSpPr>
        <p:spPr>
          <a:xfrm>
            <a:off x="3582554" y="256629"/>
            <a:ext cx="5026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Interceptori</a:t>
            </a:r>
            <a:r>
              <a:rPr lang="en-US" sz="3200" dirty="0"/>
              <a:t>-(</a:t>
            </a:r>
            <a:r>
              <a:rPr lang="en-US" sz="3200" dirty="0" err="1"/>
              <a:t>Presretači</a:t>
            </a:r>
            <a:r>
              <a:rPr lang="en-US" sz="3200" dirty="0"/>
              <a:t>) 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7CE8597-E7BB-42B3-A174-805DBBA16089}"/>
              </a:ext>
            </a:extLst>
          </p:cNvPr>
          <p:cNvSpPr/>
          <p:nvPr/>
        </p:nvSpPr>
        <p:spPr>
          <a:xfrm>
            <a:off x="426311" y="1118404"/>
            <a:ext cx="1133937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/>
              <a:t>Interceptori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reusabilne</a:t>
            </a:r>
            <a:r>
              <a:rPr lang="en-US" sz="2000" dirty="0"/>
              <a:t> </a:t>
            </a:r>
            <a:r>
              <a:rPr lang="en-US" sz="2000" dirty="0" err="1"/>
              <a:t>funkcije</a:t>
            </a:r>
            <a:r>
              <a:rPr lang="en-US" sz="2000" dirty="0"/>
              <a:t> </a:t>
            </a:r>
            <a:r>
              <a:rPr lang="en-US" sz="2000" dirty="0" err="1"/>
              <a:t>koje</a:t>
            </a:r>
            <a:r>
              <a:rPr lang="en-US" sz="2000" dirty="0"/>
              <a:t> nude </a:t>
            </a:r>
            <a:r>
              <a:rPr lang="en-US" sz="2000" dirty="0" err="1"/>
              <a:t>aspekt-orijentisanu</a:t>
            </a:r>
            <a:r>
              <a:rPr lang="en-US" sz="2000" dirty="0"/>
              <a:t> </a:t>
            </a:r>
            <a:r>
              <a:rPr lang="en-US" sz="2000" dirty="0" err="1"/>
              <a:t>logiku</a:t>
            </a:r>
            <a:r>
              <a:rPr lang="en-US" sz="2000" dirty="0"/>
              <a:t> </a:t>
            </a:r>
            <a:r>
              <a:rPr lang="en-US" sz="2000" dirty="0" err="1"/>
              <a:t>oko</a:t>
            </a:r>
            <a:r>
              <a:rPr lang="en-US" sz="2000" dirty="0"/>
              <a:t> </a:t>
            </a:r>
            <a:r>
              <a:rPr lang="en-US" sz="2000" dirty="0" err="1"/>
              <a:t>metoda</a:t>
            </a:r>
            <a:r>
              <a:rPr lang="en-US" sz="2000" dirty="0"/>
              <a:t> </a:t>
            </a:r>
            <a:r>
              <a:rPr lang="en-US" sz="2000" dirty="0" err="1"/>
              <a:t>poziva</a:t>
            </a:r>
            <a:r>
              <a:rPr lang="en-US" sz="2000" dirty="0"/>
              <a:t>. </a:t>
            </a:r>
            <a:r>
              <a:rPr lang="en-US" sz="2000" dirty="0" err="1"/>
              <a:t>Postoje</a:t>
            </a:r>
            <a:r>
              <a:rPr lang="en-US" sz="2000" dirty="0"/>
              <a:t> </a:t>
            </a:r>
            <a:r>
              <a:rPr lang="en-US" sz="2000" dirty="0" err="1"/>
              <a:t>puno</a:t>
            </a:r>
            <a:r>
              <a:rPr lang="en-US" sz="2000" dirty="0"/>
              <a:t> </a:t>
            </a:r>
            <a:r>
              <a:rPr lang="en-US" sz="2000" dirty="0" err="1"/>
              <a:t>slučajeva</a:t>
            </a:r>
            <a:r>
              <a:rPr lang="en-US" sz="2000" dirty="0"/>
              <a:t> </a:t>
            </a:r>
            <a:r>
              <a:rPr lang="en-US" sz="2000" dirty="0" err="1"/>
              <a:t>korišćenja</a:t>
            </a:r>
            <a:r>
              <a:rPr lang="en-US" sz="2000" dirty="0"/>
              <a:t> </a:t>
            </a:r>
            <a:r>
              <a:rPr lang="en-US" sz="2000" dirty="0" err="1"/>
              <a:t>Interceptora</a:t>
            </a:r>
            <a:r>
              <a:rPr lang="en-US" sz="2000" dirty="0"/>
              <a:t>, </a:t>
            </a:r>
            <a:r>
              <a:rPr lang="en-US" sz="2000" dirty="0" err="1"/>
              <a:t>npr</a:t>
            </a:r>
            <a:r>
              <a:rPr lang="en-US" sz="2000" dirty="0"/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Dodavanje</a:t>
            </a:r>
            <a:r>
              <a:rPr lang="en-US" sz="2000" dirty="0"/>
              <a:t> </a:t>
            </a:r>
            <a:r>
              <a:rPr lang="en-US" sz="2000" dirty="0" err="1"/>
              <a:t>dodatne</a:t>
            </a:r>
            <a:r>
              <a:rPr lang="en-US" sz="2000" dirty="0"/>
              <a:t> </a:t>
            </a:r>
            <a:r>
              <a:rPr lang="en-US" sz="2000" dirty="0" err="1"/>
              <a:t>logike</a:t>
            </a:r>
            <a:r>
              <a:rPr lang="en-US" sz="2000" dirty="0"/>
              <a:t> pre / </a:t>
            </a:r>
            <a:r>
              <a:rPr lang="en-US" sz="2000" dirty="0" err="1"/>
              <a:t>posle</a:t>
            </a:r>
            <a:r>
              <a:rPr lang="en-US" sz="2000" dirty="0"/>
              <a:t> </a:t>
            </a:r>
            <a:r>
              <a:rPr lang="en-US" sz="2000" dirty="0" err="1"/>
              <a:t>pozivanja</a:t>
            </a:r>
            <a:r>
              <a:rPr lang="en-US" sz="2000" dirty="0"/>
              <a:t> </a:t>
            </a:r>
            <a:r>
              <a:rPr lang="en-US" sz="2000" dirty="0" err="1"/>
              <a:t>metoda</a:t>
            </a:r>
            <a:r>
              <a:rPr lang="en-US" sz="2000" dirty="0"/>
              <a:t>, </a:t>
            </a:r>
            <a:r>
              <a:rPr lang="en-US" sz="2000" dirty="0" err="1"/>
              <a:t>npr</a:t>
            </a:r>
            <a:r>
              <a:rPr lang="en-US" sz="2000" dirty="0"/>
              <a:t> : </a:t>
            </a:r>
            <a:r>
              <a:rPr lang="en-US" sz="2000" dirty="0" err="1"/>
              <a:t>logovanje</a:t>
            </a:r>
            <a:r>
              <a:rPr lang="en-US" sz="2000" dirty="0"/>
              <a:t> </a:t>
            </a:r>
            <a:r>
              <a:rPr lang="en-US" sz="2000" dirty="0" err="1"/>
              <a:t>ili</a:t>
            </a:r>
            <a:r>
              <a:rPr lang="en-US" sz="2000" dirty="0"/>
              <a:t> </a:t>
            </a:r>
            <a:r>
              <a:rPr lang="en-US" sz="2000" dirty="0" err="1"/>
              <a:t>merenje</a:t>
            </a:r>
            <a:r>
              <a:rPr lang="en-US" sz="2000" dirty="0"/>
              <a:t> </a:t>
            </a:r>
            <a:r>
              <a:rPr lang="en-US" sz="2000" dirty="0" err="1"/>
              <a:t>rezultata</a:t>
            </a:r>
            <a:r>
              <a:rPr lang="en-US" sz="2000" dirty="0"/>
              <a:t> </a:t>
            </a:r>
            <a:r>
              <a:rPr lang="en-US" sz="2000" dirty="0" err="1"/>
              <a:t>metoda</a:t>
            </a:r>
            <a:r>
              <a:rPr lang="en-US" sz="2000" dirty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Validiranje</a:t>
            </a:r>
            <a:r>
              <a:rPr lang="en-US" sz="2000" dirty="0"/>
              <a:t>/</a:t>
            </a:r>
            <a:r>
              <a:rPr lang="en-US" sz="2000" dirty="0" err="1"/>
              <a:t>Transformacija</a:t>
            </a:r>
            <a:r>
              <a:rPr lang="en-US" sz="2000" dirty="0"/>
              <a:t> </a:t>
            </a:r>
            <a:r>
              <a:rPr lang="en-US" sz="2000" dirty="0" err="1"/>
              <a:t>argumenata</a:t>
            </a:r>
            <a:endParaRPr lang="en-US" sz="20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Validiranje</a:t>
            </a:r>
            <a:r>
              <a:rPr lang="en-US" sz="2000" dirty="0"/>
              <a:t>/</a:t>
            </a:r>
            <a:r>
              <a:rPr lang="en-US" sz="2000" dirty="0" err="1"/>
              <a:t>Trasformacija</a:t>
            </a:r>
            <a:r>
              <a:rPr lang="en-US" sz="2000" dirty="0"/>
              <a:t> </a:t>
            </a:r>
            <a:r>
              <a:rPr lang="en-US" sz="2000" dirty="0" err="1"/>
              <a:t>rezultata</a:t>
            </a:r>
            <a:r>
              <a:rPr lang="en-US" sz="2000" dirty="0"/>
              <a:t> </a:t>
            </a:r>
            <a:r>
              <a:rPr lang="en-US" sz="2000" dirty="0" err="1"/>
              <a:t>funkcije</a:t>
            </a:r>
            <a:endParaRPr lang="en-US" sz="20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Lovljenje</a:t>
            </a:r>
            <a:r>
              <a:rPr lang="en-US" sz="2000" dirty="0"/>
              <a:t> </a:t>
            </a:r>
            <a:r>
              <a:rPr lang="en-US" sz="2000" dirty="0" err="1"/>
              <a:t>Grešaka</a:t>
            </a:r>
            <a:r>
              <a:rPr lang="en-US" sz="2000" dirty="0"/>
              <a:t> 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Kontrola</a:t>
            </a:r>
            <a:r>
              <a:rPr lang="en-US" sz="2000" dirty="0"/>
              <a:t> Override-</a:t>
            </a:r>
            <a:r>
              <a:rPr lang="en-US" sz="2000" dirty="0" err="1"/>
              <a:t>ovanih</a:t>
            </a:r>
            <a:r>
              <a:rPr lang="en-US" sz="2000" dirty="0"/>
              <a:t> </a:t>
            </a:r>
            <a:r>
              <a:rPr lang="en-US" sz="2000" dirty="0" err="1"/>
              <a:t>funkcija</a:t>
            </a:r>
            <a:endParaRPr lang="en-US" sz="2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9D287DB-D974-42A4-A811-BA8CBE00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29" y="4563670"/>
            <a:ext cx="6887536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3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3A76EEB-722A-4E42-8B86-9C7368845DB5}"/>
              </a:ext>
            </a:extLst>
          </p:cNvPr>
          <p:cNvSpPr/>
          <p:nvPr/>
        </p:nvSpPr>
        <p:spPr>
          <a:xfrm>
            <a:off x="5324790" y="256630"/>
            <a:ext cx="15424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Rute</a:t>
            </a:r>
            <a:r>
              <a:rPr lang="en-US" dirty="0"/>
              <a:t> 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2C07A6F-DC60-42CF-B796-07CCA01BA164}"/>
              </a:ext>
            </a:extLst>
          </p:cNvPr>
          <p:cNvSpPr/>
          <p:nvPr/>
        </p:nvSpPr>
        <p:spPr>
          <a:xfrm>
            <a:off x="426309" y="2023751"/>
            <a:ext cx="113393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/>
              <a:t>Ruta</a:t>
            </a:r>
            <a:r>
              <a:rPr lang="en-US" sz="2000" dirty="0"/>
              <a:t> je </a:t>
            </a:r>
            <a:r>
              <a:rPr lang="en-US" sz="2000" dirty="0" err="1"/>
              <a:t>mapiranje</a:t>
            </a:r>
            <a:r>
              <a:rPr lang="en-US" sz="2000" dirty="0"/>
              <a:t> </a:t>
            </a:r>
            <a:r>
              <a:rPr lang="en-US" sz="2000" dirty="0" err="1"/>
              <a:t>između</a:t>
            </a:r>
            <a:r>
              <a:rPr lang="en-US" sz="2000" dirty="0"/>
              <a:t> </a:t>
            </a:r>
            <a:r>
              <a:rPr lang="en-US" sz="2000" dirty="0" err="1"/>
              <a:t>vašeg</a:t>
            </a:r>
            <a:r>
              <a:rPr lang="en-US" sz="2000" dirty="0"/>
              <a:t> API-</a:t>
            </a:r>
            <a:r>
              <a:rPr lang="en-US" sz="2000" dirty="0" err="1"/>
              <a:t>ja</a:t>
            </a:r>
            <a:r>
              <a:rPr lang="en-US" sz="2000" dirty="0"/>
              <a:t> I </a:t>
            </a:r>
            <a:r>
              <a:rPr lang="en-US" sz="2000" dirty="0" err="1"/>
              <a:t>Operacije.Ona</a:t>
            </a:r>
            <a:r>
              <a:rPr lang="en-US" sz="2000" dirty="0"/>
              <a:t> </a:t>
            </a:r>
            <a:r>
              <a:rPr lang="en-US" sz="2000" dirty="0" err="1"/>
              <a:t>kaže</a:t>
            </a:r>
            <a:r>
              <a:rPr lang="en-US" sz="2000" dirty="0"/>
              <a:t> </a:t>
            </a:r>
            <a:r>
              <a:rPr lang="en-US" sz="2000" dirty="0" err="1"/>
              <a:t>LoopBack</a:t>
            </a:r>
            <a:r>
              <a:rPr lang="en-US" sz="2000" dirty="0"/>
              <a:t>-u </a:t>
            </a:r>
            <a:r>
              <a:rPr lang="en-US" sz="2000" dirty="0" err="1"/>
              <a:t>koji</a:t>
            </a:r>
            <a:r>
              <a:rPr lang="en-US" sz="2000" dirty="0"/>
              <a:t> </a:t>
            </a:r>
            <a:r>
              <a:rPr lang="en-US" sz="2000" dirty="0" err="1"/>
              <a:t>operaciju</a:t>
            </a:r>
            <a:r>
              <a:rPr lang="en-US" sz="2000" dirty="0"/>
              <a:t> da </a:t>
            </a:r>
            <a:r>
              <a:rPr lang="en-US" sz="2000" dirty="0" err="1"/>
              <a:t>izvrši</a:t>
            </a:r>
            <a:r>
              <a:rPr lang="en-US" sz="2000" dirty="0"/>
              <a:t> 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određeni</a:t>
            </a:r>
            <a:r>
              <a:rPr lang="en-US" sz="2000" dirty="0"/>
              <a:t> HTTP </a:t>
            </a:r>
            <a:r>
              <a:rPr lang="en-US" sz="2000" dirty="0" err="1"/>
              <a:t>zahtev</a:t>
            </a:r>
            <a:r>
              <a:rPr lang="en-US" sz="2000" dirty="0"/>
              <a:t>.</a:t>
            </a:r>
          </a:p>
          <a:p>
            <a:pPr>
              <a:spcAft>
                <a:spcPts val="1200"/>
              </a:spcAft>
            </a:pPr>
            <a:r>
              <a:rPr lang="en-US" sz="2000" dirty="0" err="1"/>
              <a:t>Objetak</a:t>
            </a:r>
            <a:r>
              <a:rPr lang="en-US" sz="2000" dirty="0"/>
              <a:t> </a:t>
            </a:r>
            <a:r>
              <a:rPr lang="en-US" sz="2000" dirty="0" err="1"/>
              <a:t>Rute</a:t>
            </a:r>
            <a:r>
              <a:rPr lang="en-US" sz="2000" dirty="0"/>
              <a:t> i </a:t>
            </a:r>
            <a:r>
              <a:rPr lang="en-US" sz="2000" dirty="0" err="1"/>
              <a:t>pomoćni</a:t>
            </a:r>
            <a:r>
              <a:rPr lang="en-US" sz="2000" dirty="0"/>
              <a:t> </a:t>
            </a:r>
            <a:r>
              <a:rPr lang="en-US" sz="2000" dirty="0" err="1"/>
              <a:t>njegovi</a:t>
            </a:r>
            <a:r>
              <a:rPr lang="en-US" sz="2000" dirty="0"/>
              <a:t> </a:t>
            </a:r>
            <a:r>
              <a:rPr lang="en-US" sz="2000" dirty="0" err="1"/>
              <a:t>objekti</a:t>
            </a:r>
            <a:r>
              <a:rPr lang="en-US" sz="2000" dirty="0"/>
              <a:t> </a:t>
            </a:r>
            <a:r>
              <a:rPr lang="en-US" sz="2000" dirty="0" err="1"/>
              <a:t>deo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@loopback/rest package-a.</a:t>
            </a:r>
          </a:p>
          <a:p>
            <a:pPr>
              <a:spcAft>
                <a:spcPts val="12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5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3A76EEB-722A-4E42-8B86-9C7368845DB5}"/>
              </a:ext>
            </a:extLst>
          </p:cNvPr>
          <p:cNvSpPr/>
          <p:nvPr/>
        </p:nvSpPr>
        <p:spPr>
          <a:xfrm>
            <a:off x="4827286" y="256629"/>
            <a:ext cx="2537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Sekvenca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2C07A6F-DC60-42CF-B796-07CCA01BA164}"/>
              </a:ext>
            </a:extLst>
          </p:cNvPr>
          <p:cNvSpPr/>
          <p:nvPr/>
        </p:nvSpPr>
        <p:spPr>
          <a:xfrm>
            <a:off x="426309" y="1440649"/>
            <a:ext cx="113393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Sekvenca</a:t>
            </a:r>
            <a:r>
              <a:rPr lang="en-US" sz="2000" dirty="0"/>
              <a:t> </a:t>
            </a:r>
            <a:r>
              <a:rPr lang="en-US" sz="2000" dirty="0" err="1"/>
              <a:t>grupa</a:t>
            </a:r>
            <a:r>
              <a:rPr lang="en-US" sz="2000" dirty="0"/>
              <a:t> </a:t>
            </a:r>
            <a:r>
              <a:rPr lang="en-US" sz="2000" dirty="0" err="1"/>
              <a:t>Akcija</a:t>
            </a:r>
            <a:r>
              <a:rPr lang="en-US" sz="2000" dirty="0"/>
              <a:t> </a:t>
            </a:r>
            <a:r>
              <a:rPr lang="en-US" sz="2000" dirty="0" err="1"/>
              <a:t>bez</a:t>
            </a:r>
            <a:r>
              <a:rPr lang="en-US" sz="2000" dirty="0"/>
              <a:t> </a:t>
            </a:r>
            <a:r>
              <a:rPr lang="en-US" sz="2000" dirty="0" err="1"/>
              <a:t>stanja</a:t>
            </a:r>
            <a:r>
              <a:rPr lang="en-US" sz="2000" dirty="0"/>
              <a:t> </a:t>
            </a:r>
            <a:r>
              <a:rPr lang="en-US" sz="2000" dirty="0" err="1"/>
              <a:t>koja</a:t>
            </a:r>
            <a:r>
              <a:rPr lang="en-US" sz="2000" dirty="0"/>
              <a:t> </a:t>
            </a:r>
            <a:r>
              <a:rPr lang="en-US" sz="2000" dirty="0" err="1"/>
              <a:t>kontroliše</a:t>
            </a:r>
            <a:r>
              <a:rPr lang="en-US" sz="2000" dirty="0"/>
              <a:t> </a:t>
            </a:r>
            <a:r>
              <a:rPr lang="en-US" sz="2000" dirty="0" err="1"/>
              <a:t>kako</a:t>
            </a:r>
            <a:r>
              <a:rPr lang="en-US" sz="2000" dirty="0"/>
              <a:t> server </a:t>
            </a:r>
            <a:r>
              <a:rPr lang="en-US" sz="2000" dirty="0" err="1"/>
              <a:t>odgovara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zahteve.Posao</a:t>
            </a:r>
            <a:r>
              <a:rPr lang="en-US" sz="2000" dirty="0"/>
              <a:t> </a:t>
            </a:r>
            <a:r>
              <a:rPr lang="en-US" sz="2000" dirty="0" err="1"/>
              <a:t>Sekvence</a:t>
            </a:r>
            <a:r>
              <a:rPr lang="en-US" sz="2000" dirty="0"/>
              <a:t> je </a:t>
            </a:r>
            <a:r>
              <a:rPr lang="en-US" sz="2000" dirty="0" err="1"/>
              <a:t>jednostavan</a:t>
            </a:r>
            <a:r>
              <a:rPr lang="en-US" sz="2000" dirty="0"/>
              <a:t>: </a:t>
            </a:r>
            <a:r>
              <a:rPr lang="en-US" sz="2000" dirty="0" err="1"/>
              <a:t>mora</a:t>
            </a:r>
            <a:r>
              <a:rPr lang="en-US" sz="2000" dirty="0"/>
              <a:t> da </a:t>
            </a:r>
            <a:r>
              <a:rPr lang="en-US" sz="2000" dirty="0" err="1"/>
              <a:t>stvori</a:t>
            </a:r>
            <a:r>
              <a:rPr lang="en-US" sz="2000" dirty="0"/>
              <a:t> </a:t>
            </a:r>
            <a:r>
              <a:rPr lang="en-US" sz="2000" dirty="0" err="1"/>
              <a:t>odgovor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zahtev</a:t>
            </a:r>
            <a:r>
              <a:rPr lang="en-US" sz="2000" dirty="0"/>
              <a:t>. </a:t>
            </a:r>
            <a:r>
              <a:rPr lang="en-US" sz="2000" dirty="0" err="1"/>
              <a:t>Stvaranje</a:t>
            </a:r>
            <a:r>
              <a:rPr lang="en-US" sz="2000" dirty="0"/>
              <a:t> </a:t>
            </a:r>
            <a:r>
              <a:rPr lang="en-US" sz="2000" dirty="0" err="1"/>
              <a:t>vaše</a:t>
            </a:r>
            <a:r>
              <a:rPr lang="en-US" sz="2000" dirty="0"/>
              <a:t> </a:t>
            </a:r>
            <a:r>
              <a:rPr lang="en-US" sz="2000" dirty="0" err="1"/>
              <a:t>sopstvene</a:t>
            </a:r>
            <a:r>
              <a:rPr lang="en-US" sz="2000" dirty="0"/>
              <a:t> </a:t>
            </a:r>
            <a:r>
              <a:rPr lang="en-US" sz="2000" dirty="0" err="1"/>
              <a:t>Sekvence</a:t>
            </a:r>
            <a:r>
              <a:rPr lang="en-US" sz="2000" dirty="0"/>
              <a:t> </a:t>
            </a:r>
            <a:r>
              <a:rPr lang="en-US" sz="2000" dirty="0" err="1"/>
              <a:t>daje</a:t>
            </a:r>
            <a:r>
              <a:rPr lang="en-US" sz="2000" dirty="0"/>
              <a:t> </a:t>
            </a:r>
            <a:r>
              <a:rPr lang="en-US" sz="2000" dirty="0" err="1"/>
              <a:t>Vam</a:t>
            </a:r>
            <a:r>
              <a:rPr lang="en-US" sz="2000" dirty="0"/>
              <a:t> </a:t>
            </a:r>
            <a:r>
              <a:rPr lang="en-US" sz="2000" dirty="0" err="1"/>
              <a:t>potpunu</a:t>
            </a:r>
            <a:r>
              <a:rPr lang="en-US" sz="2000" dirty="0"/>
              <a:t> </a:t>
            </a:r>
            <a:r>
              <a:rPr lang="en-US" sz="2000" dirty="0" err="1"/>
              <a:t>kontrolu</a:t>
            </a:r>
            <a:r>
              <a:rPr lang="en-US" sz="2000" dirty="0"/>
              <a:t> </a:t>
            </a:r>
            <a:r>
              <a:rPr lang="en-US" sz="2000" dirty="0" err="1"/>
              <a:t>nad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kako</a:t>
            </a:r>
            <a:r>
              <a:rPr lang="en-US" sz="2000" dirty="0"/>
              <a:t> Server </a:t>
            </a:r>
            <a:r>
              <a:rPr lang="en-US" sz="2000" dirty="0" err="1"/>
              <a:t>hendluje</a:t>
            </a:r>
            <a:r>
              <a:rPr lang="en-US" sz="2000" dirty="0"/>
              <a:t> </a:t>
            </a:r>
            <a:r>
              <a:rPr lang="en-US" sz="2000" dirty="0" err="1"/>
              <a:t>zahteve</a:t>
            </a:r>
            <a:r>
              <a:rPr lang="en-US" sz="2000" dirty="0"/>
              <a:t>.</a:t>
            </a:r>
          </a:p>
          <a:p>
            <a:r>
              <a:rPr lang="en-US" sz="2000" dirty="0"/>
              <a:t> Default </a:t>
            </a:r>
            <a:r>
              <a:rPr lang="en-US" sz="2000" dirty="0" err="1"/>
              <a:t>Sekvenca</a:t>
            </a:r>
            <a:r>
              <a:rPr lang="en-US" sz="2000" dirty="0"/>
              <a:t>:</a:t>
            </a:r>
            <a:endParaRPr lang="en-US" sz="2000" dirty="0"/>
          </a:p>
        </p:txBody>
      </p:sp>
      <p:pic>
        <p:nvPicPr>
          <p:cNvPr id="1026" name="Picture 2" descr="C:\Users\Vladeta\Desktop\Screenshot_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584" y="3272590"/>
            <a:ext cx="5250820" cy="245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377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3A76EEB-722A-4E42-8B86-9C7368845DB5}"/>
              </a:ext>
            </a:extLst>
          </p:cNvPr>
          <p:cNvSpPr/>
          <p:nvPr/>
        </p:nvSpPr>
        <p:spPr>
          <a:xfrm>
            <a:off x="3859719" y="553848"/>
            <a:ext cx="4472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Zahtevi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rutama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2C07A6F-DC60-42CF-B796-07CCA01BA164}"/>
              </a:ext>
            </a:extLst>
          </p:cNvPr>
          <p:cNvSpPr/>
          <p:nvPr/>
        </p:nvSpPr>
        <p:spPr>
          <a:xfrm>
            <a:off x="426309" y="1648194"/>
            <a:ext cx="113393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Ovo</a:t>
            </a:r>
            <a:r>
              <a:rPr lang="en-US" sz="2000" dirty="0"/>
              <a:t> je </a:t>
            </a:r>
            <a:r>
              <a:rPr lang="en-US" sz="2000" dirty="0" err="1"/>
              <a:t>akcija</a:t>
            </a:r>
            <a:r>
              <a:rPr lang="en-US" sz="2000" dirty="0"/>
              <a:t> u default-</a:t>
            </a:r>
            <a:r>
              <a:rPr lang="en-US" sz="2000" dirty="0" err="1"/>
              <a:t>noj</a:t>
            </a:r>
            <a:r>
              <a:rPr lang="en-US" sz="2000" dirty="0"/>
              <a:t> </a:t>
            </a:r>
            <a:r>
              <a:rPr lang="en-US" sz="2000" dirty="0" err="1"/>
              <a:t>Sekvenci</a:t>
            </a:r>
            <a:r>
              <a:rPr lang="en-US" sz="2000" dirty="0"/>
              <a:t>. </a:t>
            </a:r>
            <a:r>
              <a:rPr lang="en-US" sz="2000" dirty="0" err="1"/>
              <a:t>Njena</a:t>
            </a:r>
            <a:r>
              <a:rPr lang="en-US" sz="2000" dirty="0"/>
              <a:t> </a:t>
            </a:r>
            <a:r>
              <a:rPr lang="en-US" sz="2000" dirty="0" err="1"/>
              <a:t>odgovornost</a:t>
            </a:r>
            <a:r>
              <a:rPr lang="en-US" sz="2000" dirty="0"/>
              <a:t> je da </a:t>
            </a:r>
            <a:r>
              <a:rPr lang="en-US" sz="2000" dirty="0" err="1"/>
              <a:t>nađe</a:t>
            </a:r>
            <a:r>
              <a:rPr lang="en-US" sz="2000" dirty="0"/>
              <a:t> </a:t>
            </a:r>
            <a:r>
              <a:rPr lang="en-US" sz="2000" dirty="0" err="1"/>
              <a:t>rutu</a:t>
            </a:r>
            <a:r>
              <a:rPr lang="en-US" sz="2000" dirty="0"/>
              <a:t> </a:t>
            </a:r>
            <a:r>
              <a:rPr lang="en-US" sz="2000" dirty="0" err="1"/>
              <a:t>koja</a:t>
            </a:r>
            <a:r>
              <a:rPr lang="en-US" sz="2000" dirty="0"/>
              <a:t> </a:t>
            </a:r>
            <a:r>
              <a:rPr lang="en-US" sz="2000" dirty="0" err="1"/>
              <a:t>hendluje</a:t>
            </a:r>
            <a:r>
              <a:rPr lang="en-US" sz="2000" dirty="0"/>
              <a:t> </a:t>
            </a:r>
            <a:r>
              <a:rPr lang="en-US" sz="2000" dirty="0" err="1"/>
              <a:t>zahtev</a:t>
            </a:r>
            <a:r>
              <a:rPr lang="en-US" sz="2000" dirty="0"/>
              <a:t>. Po default-u, </a:t>
            </a:r>
            <a:r>
              <a:rPr lang="en-US" sz="2000" dirty="0" err="1"/>
              <a:t>FindRoute</a:t>
            </a:r>
            <a:r>
              <a:rPr lang="en-US" sz="2000" dirty="0"/>
              <a:t> </a:t>
            </a:r>
            <a:r>
              <a:rPr lang="en-US" sz="2000" dirty="0" err="1"/>
              <a:t>akcija</a:t>
            </a:r>
            <a:r>
              <a:rPr lang="en-US" sz="2000" dirty="0"/>
              <a:t> </a:t>
            </a:r>
            <a:r>
              <a:rPr lang="en-US" sz="2000" dirty="0" err="1"/>
              <a:t>koristi</a:t>
            </a:r>
            <a:r>
              <a:rPr lang="en-US" sz="2000" dirty="0"/>
              <a:t> </a:t>
            </a:r>
            <a:r>
              <a:rPr lang="en-US" sz="2000" dirty="0" err="1"/>
              <a:t>RoutingTable</a:t>
            </a:r>
            <a:r>
              <a:rPr lang="en-US" sz="2000" dirty="0"/>
              <a:t> </a:t>
            </a:r>
            <a:r>
              <a:rPr lang="en-US" sz="2000" dirty="0" err="1"/>
              <a:t>iz</a:t>
            </a:r>
            <a:r>
              <a:rPr lang="en-US" sz="2000" dirty="0"/>
              <a:t> @loopback/rest da </a:t>
            </a:r>
            <a:r>
              <a:rPr lang="en-US" sz="2000" dirty="0" err="1"/>
              <a:t>pronađe</a:t>
            </a:r>
            <a:r>
              <a:rPr lang="en-US" sz="2000" dirty="0"/>
              <a:t> </a:t>
            </a:r>
            <a:r>
              <a:rPr lang="en-US" sz="2000" dirty="0" err="1"/>
              <a:t>ruta</a:t>
            </a:r>
            <a:r>
              <a:rPr lang="en-US" sz="2000" dirty="0"/>
              <a:t>/</a:t>
            </a:r>
            <a:r>
              <a:rPr lang="en-US" sz="2000" dirty="0" err="1"/>
              <a:t>zahtev</a:t>
            </a:r>
            <a:r>
              <a:rPr lang="en-US" sz="2000" dirty="0"/>
              <a:t> par</a:t>
            </a:r>
            <a:endParaRPr lang="en-US" dirty="0"/>
          </a:p>
          <a:p>
            <a:r>
              <a:rPr lang="en-US" sz="2000" dirty="0"/>
              <a:t>Na primer: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GET /orders =&gt; </a:t>
            </a:r>
            <a:r>
              <a:rPr lang="en-US" sz="2000" dirty="0" err="1"/>
              <a:t>OrderController.getOrders</a:t>
            </a:r>
            <a:r>
              <a:rPr lang="en-US" sz="2000" dirty="0"/>
              <a:t> (@get('/orders'))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GET /orders/123 =&gt; </a:t>
            </a:r>
            <a:r>
              <a:rPr lang="en-US" sz="2000" dirty="0" err="1"/>
              <a:t>OrderController.getOrderById</a:t>
            </a:r>
            <a:r>
              <a:rPr lang="en-US" sz="2000" dirty="0"/>
              <a:t> (@get('/orders/{id}'))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GET /orders/count =&gt; </a:t>
            </a:r>
            <a:r>
              <a:rPr lang="en-US" sz="2000" dirty="0" err="1"/>
              <a:t>OrderController.getOrderCount</a:t>
            </a:r>
            <a:r>
              <a:rPr lang="en-US" sz="2000" dirty="0"/>
              <a:t> (@get('/orders/count'))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POST /orders =&gt; </a:t>
            </a:r>
            <a:r>
              <a:rPr lang="en-US" sz="2000" dirty="0" err="1"/>
              <a:t>OrderController.createOrder</a:t>
            </a:r>
            <a:r>
              <a:rPr lang="en-US" sz="2000" dirty="0"/>
              <a:t> (@post('/orders'))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3659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2C07A6F-DC60-42CF-B796-07CCA01BA164}"/>
              </a:ext>
            </a:extLst>
          </p:cNvPr>
          <p:cNvSpPr/>
          <p:nvPr/>
        </p:nvSpPr>
        <p:spPr>
          <a:xfrm>
            <a:off x="426309" y="1648194"/>
            <a:ext cx="113393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Ovo</a:t>
            </a:r>
            <a:r>
              <a:rPr lang="en-US" sz="2000" dirty="0"/>
              <a:t> je </a:t>
            </a:r>
            <a:r>
              <a:rPr lang="en-US" sz="2000" dirty="0" err="1"/>
              <a:t>akcija</a:t>
            </a:r>
            <a:r>
              <a:rPr lang="en-US" sz="2000" dirty="0"/>
              <a:t> u default HTTP </a:t>
            </a:r>
            <a:r>
              <a:rPr lang="en-US" sz="2000" dirty="0" err="1"/>
              <a:t>Sekvenci</a:t>
            </a:r>
            <a:r>
              <a:rPr lang="en-US" sz="2000" dirty="0"/>
              <a:t>, </a:t>
            </a:r>
            <a:r>
              <a:rPr lang="en-US" sz="2000" dirty="0" err="1"/>
              <a:t>ona</a:t>
            </a:r>
            <a:r>
              <a:rPr lang="en-US" sz="2000" dirty="0"/>
              <a:t> </a:t>
            </a:r>
            <a:r>
              <a:rPr lang="en-US" sz="2000" dirty="0" err="1"/>
              <a:t>parsira</a:t>
            </a:r>
            <a:r>
              <a:rPr lang="en-US" sz="2000" dirty="0"/>
              <a:t> </a:t>
            </a:r>
            <a:r>
              <a:rPr lang="en-US" sz="2000" dirty="0" err="1"/>
              <a:t>argumente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zahteva</a:t>
            </a:r>
            <a:r>
              <a:rPr lang="en-US" sz="2000" dirty="0"/>
              <a:t> I </a:t>
            </a:r>
            <a:r>
              <a:rPr lang="en-US" sz="2000" dirty="0" err="1"/>
              <a:t>koristi</a:t>
            </a:r>
            <a:r>
              <a:rPr lang="en-US" sz="2000" dirty="0"/>
              <a:t> </a:t>
            </a:r>
            <a:r>
              <a:rPr lang="en-US" sz="2000" dirty="0" err="1"/>
              <a:t>ih</a:t>
            </a:r>
            <a:r>
              <a:rPr lang="en-US" sz="2000" dirty="0"/>
              <a:t> </a:t>
            </a:r>
            <a:r>
              <a:rPr lang="en-US" sz="2000" dirty="0" err="1"/>
              <a:t>kao</a:t>
            </a:r>
            <a:r>
              <a:rPr lang="en-US" sz="2000" dirty="0"/>
              <a:t> </a:t>
            </a:r>
            <a:r>
              <a:rPr lang="en-US" sz="2000" dirty="0" err="1"/>
              <a:t>ulaze</a:t>
            </a:r>
            <a:r>
              <a:rPr lang="en-US" sz="2000" dirty="0"/>
              <a:t> </a:t>
            </a:r>
            <a:r>
              <a:rPr lang="en-US" sz="2000" dirty="0" err="1"/>
              <a:t>koji</a:t>
            </a:r>
            <a:r>
              <a:rPr lang="en-US" sz="2000" dirty="0"/>
              <a:t> </a:t>
            </a:r>
            <a:r>
              <a:rPr lang="en-US" sz="2000" dirty="0" err="1"/>
              <a:t>pobuđuju</a:t>
            </a:r>
            <a:r>
              <a:rPr lang="en-US" sz="2000" dirty="0"/>
              <a:t> </a:t>
            </a:r>
            <a:r>
              <a:rPr lang="en-US" sz="2000" dirty="0" err="1"/>
              <a:t>odgovarajući</a:t>
            </a:r>
            <a:r>
              <a:rPr lang="en-US" sz="2000" dirty="0"/>
              <a:t> </a:t>
            </a:r>
            <a:r>
              <a:rPr lang="en-US" sz="2000" dirty="0" err="1"/>
              <a:t>metod</a:t>
            </a:r>
            <a:r>
              <a:rPr lang="en-US" sz="2000" dirty="0"/>
              <a:t> </a:t>
            </a:r>
            <a:r>
              <a:rPr lang="en-US" sz="2000" dirty="0" err="1"/>
              <a:t>kontrolera</a:t>
            </a:r>
            <a:r>
              <a:rPr lang="en-US" sz="2000" dirty="0"/>
              <a:t>.</a:t>
            </a:r>
            <a:endParaRPr lang="en-US" dirty="0"/>
          </a:p>
          <a:p>
            <a:r>
              <a:rPr lang="en-US" sz="2000" dirty="0"/>
              <a:t>Ova </a:t>
            </a:r>
            <a:r>
              <a:rPr lang="en-US" sz="2000" dirty="0" err="1"/>
              <a:t>akcija</a:t>
            </a:r>
            <a:r>
              <a:rPr lang="en-US" sz="2000" dirty="0"/>
              <a:t> </a:t>
            </a:r>
            <a:r>
              <a:rPr lang="en-US" sz="2000" dirty="0" err="1"/>
              <a:t>ima</a:t>
            </a:r>
            <a:r>
              <a:rPr lang="en-US" sz="2000" dirty="0"/>
              <a:t> 3 </a:t>
            </a:r>
            <a:r>
              <a:rPr lang="en-US" sz="2000" dirty="0" err="1"/>
              <a:t>koraka</a:t>
            </a:r>
            <a:r>
              <a:rPr lang="en-US" sz="2000" dirty="0"/>
              <a:t>:</a:t>
            </a:r>
            <a:endParaRPr lang="en-US" dirty="0"/>
          </a:p>
          <a:p>
            <a:endParaRPr lang="en-U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err="1"/>
              <a:t>Parsira</a:t>
            </a:r>
            <a:r>
              <a:rPr lang="en-US" sz="2000" dirty="0"/>
              <a:t> </a:t>
            </a:r>
            <a:r>
              <a:rPr lang="en-US" sz="2000" dirty="0" err="1"/>
              <a:t>argumente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upita</a:t>
            </a:r>
            <a:r>
              <a:rPr lang="en-US" sz="2000" dirty="0"/>
              <a:t>, </a:t>
            </a:r>
            <a:r>
              <a:rPr lang="en-US" sz="2000" dirty="0" err="1"/>
              <a:t>tela</a:t>
            </a:r>
            <a:r>
              <a:rPr lang="en-US" sz="2000" dirty="0"/>
              <a:t>, </a:t>
            </a:r>
            <a:r>
              <a:rPr lang="en-US" sz="2000" dirty="0" err="1"/>
              <a:t>putanje</a:t>
            </a:r>
            <a:r>
              <a:rPr lang="en-US" sz="2000" dirty="0"/>
              <a:t> i </a:t>
            </a:r>
            <a:r>
              <a:rPr lang="en-US" sz="2000" dirty="0" err="1"/>
              <a:t>zaglavlja</a:t>
            </a:r>
            <a:r>
              <a:rPr lang="en-US" sz="2000" dirty="0"/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err="1"/>
              <a:t>Prevodi</a:t>
            </a:r>
            <a:r>
              <a:rPr lang="en-US" sz="2000" dirty="0"/>
              <a:t> </a:t>
            </a:r>
            <a:r>
              <a:rPr lang="en-US" sz="2000" dirty="0" err="1"/>
              <a:t>argumente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tipa</a:t>
            </a:r>
            <a:r>
              <a:rPr lang="en-US" sz="2000" dirty="0"/>
              <a:t> string u </a:t>
            </a:r>
            <a:r>
              <a:rPr lang="en-US" sz="2000" dirty="0" err="1"/>
              <a:t>neki</a:t>
            </a:r>
            <a:r>
              <a:rPr lang="en-US" sz="2000" dirty="0"/>
              <a:t> </a:t>
            </a:r>
            <a:r>
              <a:rPr lang="en-US" sz="2000" dirty="0" err="1"/>
              <a:t>drugi</a:t>
            </a:r>
            <a:r>
              <a:rPr lang="en-US" sz="2000" dirty="0"/>
              <a:t> run-time JavaScript tip.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err="1"/>
              <a:t>Validira</a:t>
            </a:r>
            <a:r>
              <a:rPr lang="en-US" sz="2000" dirty="0"/>
              <a:t> </a:t>
            </a:r>
            <a:r>
              <a:rPr lang="en-US" sz="2000" dirty="0" err="1"/>
              <a:t>parametre</a:t>
            </a:r>
            <a:r>
              <a:rPr lang="en-US" sz="2000" dirty="0"/>
              <a:t> I </a:t>
            </a:r>
            <a:r>
              <a:rPr lang="en-US" sz="2000" dirty="0" err="1"/>
              <a:t>telo</a:t>
            </a:r>
            <a:r>
              <a:rPr lang="en-US" sz="2000" dirty="0"/>
              <a:t> </a:t>
            </a:r>
            <a:r>
              <a:rPr lang="en-US" sz="2000" dirty="0" err="1"/>
              <a:t>zahteva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3A76EEB-722A-4E42-8B86-9C7368845DB5}"/>
              </a:ext>
            </a:extLst>
          </p:cNvPr>
          <p:cNvSpPr/>
          <p:nvPr/>
        </p:nvSpPr>
        <p:spPr>
          <a:xfrm>
            <a:off x="3784593" y="585933"/>
            <a:ext cx="4622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Parsiranje</a:t>
            </a:r>
            <a:r>
              <a:rPr lang="en-US" sz="3200" dirty="0"/>
              <a:t> </a:t>
            </a:r>
            <a:r>
              <a:rPr lang="en-US" sz="3200" dirty="0" err="1"/>
              <a:t>Zahteva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6601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51B2CBC-184C-48BA-8B6A-0BB5A75AA96A}"/>
              </a:ext>
            </a:extLst>
          </p:cNvPr>
          <p:cNvSpPr/>
          <p:nvPr/>
        </p:nvSpPr>
        <p:spPr>
          <a:xfrm>
            <a:off x="4666223" y="274737"/>
            <a:ext cx="2859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Komponente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3081972-6C71-4F3E-B995-5AA15F091357}"/>
              </a:ext>
            </a:extLst>
          </p:cNvPr>
          <p:cNvSpPr/>
          <p:nvPr/>
        </p:nvSpPr>
        <p:spPr>
          <a:xfrm>
            <a:off x="426307" y="1743728"/>
            <a:ext cx="1133937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/>
              <a:t>Ove</a:t>
            </a:r>
            <a:r>
              <a:rPr lang="en-US" sz="2000" dirty="0"/>
              <a:t> </a:t>
            </a:r>
            <a:r>
              <a:rPr lang="en-US" sz="2000" dirty="0" err="1"/>
              <a:t>stvari</a:t>
            </a:r>
            <a:r>
              <a:rPr lang="en-US" sz="2000" dirty="0"/>
              <a:t> </a:t>
            </a:r>
            <a:r>
              <a:rPr lang="en-US" sz="2000" dirty="0" err="1"/>
              <a:t>povezuju</a:t>
            </a:r>
            <a:r>
              <a:rPr lang="en-US" sz="2000" dirty="0"/>
              <a:t> </a:t>
            </a:r>
            <a:r>
              <a:rPr lang="en-US" sz="2000" dirty="0" err="1"/>
              <a:t>LoopBack</a:t>
            </a:r>
            <a:r>
              <a:rPr lang="en-US" sz="2000" dirty="0"/>
              <a:t> Framework:</a:t>
            </a:r>
          </a:p>
          <a:p>
            <a:pPr>
              <a:spcAft>
                <a:spcPts val="1200"/>
              </a:spcAft>
            </a:pPr>
            <a:endParaRPr lang="en-US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Kontekst</a:t>
            </a:r>
            <a:r>
              <a:rPr lang="en-US" sz="2000" dirty="0"/>
              <a:t>: </a:t>
            </a:r>
            <a:r>
              <a:rPr lang="en-US" sz="2000" dirty="0" err="1"/>
              <a:t>Apstrakcija</a:t>
            </a:r>
            <a:r>
              <a:rPr lang="en-US" sz="2000" dirty="0"/>
              <a:t> </a:t>
            </a:r>
            <a:r>
              <a:rPr lang="en-US" sz="2000" dirty="0" err="1"/>
              <a:t>stanja</a:t>
            </a:r>
            <a:r>
              <a:rPr lang="en-US" sz="2000" dirty="0"/>
              <a:t> I </a:t>
            </a:r>
            <a:r>
              <a:rPr lang="en-US" sz="2000" dirty="0" err="1"/>
              <a:t>zavisnosti</a:t>
            </a:r>
            <a:r>
              <a:rPr lang="en-US" sz="2000" dirty="0"/>
              <a:t> u </a:t>
            </a:r>
            <a:r>
              <a:rPr lang="en-US" sz="2000" dirty="0" err="1"/>
              <a:t>vašoj</a:t>
            </a:r>
            <a:r>
              <a:rPr lang="en-US" sz="2000" dirty="0"/>
              <a:t> </a:t>
            </a:r>
            <a:r>
              <a:rPr lang="en-US" sz="2000" dirty="0" err="1"/>
              <a:t>aplikaciji</a:t>
            </a:r>
            <a:r>
              <a:rPr lang="en-US" sz="2000" dirty="0"/>
              <a:t> </a:t>
            </a:r>
            <a:r>
              <a:rPr lang="en-US" sz="2000" dirty="0" err="1"/>
              <a:t>koji</a:t>
            </a:r>
            <a:r>
              <a:rPr lang="en-US" sz="2000" dirty="0"/>
              <a:t> </a:t>
            </a:r>
            <a:r>
              <a:rPr lang="en-US" sz="2000" dirty="0" err="1"/>
              <a:t>LoopBack</a:t>
            </a:r>
            <a:r>
              <a:rPr lang="en-US" sz="2000" dirty="0"/>
              <a:t> </a:t>
            </a:r>
            <a:r>
              <a:rPr lang="en-US" sz="2000" dirty="0" err="1"/>
              <a:t>koristi</a:t>
            </a:r>
            <a:r>
              <a:rPr lang="en-US" sz="2000" dirty="0"/>
              <a:t> da </a:t>
            </a:r>
            <a:r>
              <a:rPr lang="en-US" sz="2000" dirty="0" err="1"/>
              <a:t>kontroliše</a:t>
            </a:r>
            <a:r>
              <a:rPr lang="en-US" sz="2000" dirty="0"/>
              <a:t> </a:t>
            </a:r>
            <a:r>
              <a:rPr lang="en-US" sz="2000" dirty="0" err="1"/>
              <a:t>aplikaciju</a:t>
            </a:r>
            <a:r>
              <a:rPr lang="en-US" sz="2000" dirty="0"/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Binding: </a:t>
            </a:r>
            <a:r>
              <a:rPr lang="en-US" sz="2000" dirty="0" err="1"/>
              <a:t>Apstrakcija</a:t>
            </a:r>
            <a:r>
              <a:rPr lang="en-US" sz="2000" dirty="0"/>
              <a:t> </a:t>
            </a:r>
            <a:r>
              <a:rPr lang="en-US" sz="2000" dirty="0" err="1"/>
              <a:t>velike</a:t>
            </a:r>
            <a:r>
              <a:rPr lang="en-US" sz="2000" dirty="0"/>
              <a:t> hash </a:t>
            </a:r>
            <a:r>
              <a:rPr lang="en-US" sz="2000" dirty="0" err="1"/>
              <a:t>mape</a:t>
            </a:r>
            <a:r>
              <a:rPr lang="en-US" sz="2000" dirty="0"/>
              <a:t> </a:t>
            </a:r>
            <a:r>
              <a:rPr lang="en-US" sz="2000" dirty="0" err="1"/>
              <a:t>resursa</a:t>
            </a:r>
            <a:r>
              <a:rPr lang="en-US" sz="2000" dirty="0"/>
              <a:t> </a:t>
            </a:r>
            <a:r>
              <a:rPr lang="en-US" sz="2000" dirty="0" err="1"/>
              <a:t>vaše</a:t>
            </a:r>
            <a:r>
              <a:rPr lang="en-US" sz="2000" dirty="0"/>
              <a:t> </a:t>
            </a:r>
            <a:r>
              <a:rPr lang="en-US" sz="2000" dirty="0" err="1"/>
              <a:t>aplikacije</a:t>
            </a:r>
            <a:r>
              <a:rPr lang="en-US" sz="2000" dirty="0"/>
              <a:t> </a:t>
            </a:r>
            <a:r>
              <a:rPr lang="en-US" sz="2000" dirty="0" err="1"/>
              <a:t>koju</a:t>
            </a:r>
            <a:r>
              <a:rPr lang="en-US" sz="2000" dirty="0"/>
              <a:t> </a:t>
            </a:r>
            <a:r>
              <a:rPr lang="en-US" sz="2000" dirty="0" err="1"/>
              <a:t>kontroliše</a:t>
            </a:r>
            <a:r>
              <a:rPr lang="en-US" sz="2000" dirty="0"/>
              <a:t> </a:t>
            </a:r>
            <a:r>
              <a:rPr lang="en-US" sz="2000" dirty="0" err="1"/>
              <a:t>Kontekst</a:t>
            </a:r>
            <a:r>
              <a:rPr lang="en-US" sz="2000" dirty="0"/>
              <a:t> (</a:t>
            </a:r>
            <a:r>
              <a:rPr lang="en-US" sz="2000" dirty="0" err="1"/>
              <a:t>ključ</a:t>
            </a:r>
            <a:r>
              <a:rPr lang="en-US" sz="2000" dirty="0"/>
              <a:t> </a:t>
            </a:r>
            <a:r>
              <a:rPr lang="en-US" sz="2000" dirty="0" err="1"/>
              <a:t>vrednost</a:t>
            </a:r>
            <a:r>
              <a:rPr lang="en-US" sz="2000" dirty="0"/>
              <a:t> 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svaki</a:t>
            </a:r>
            <a:r>
              <a:rPr lang="en-US" sz="2000" dirty="0"/>
              <a:t> </a:t>
            </a:r>
            <a:r>
              <a:rPr lang="en-US" sz="2000" dirty="0" err="1"/>
              <a:t>resurs</a:t>
            </a:r>
            <a:r>
              <a:rPr lang="en-US" sz="2000" dirty="0"/>
              <a:t>).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Dependency Injection: </a:t>
            </a:r>
            <a:r>
              <a:rPr lang="en-US" sz="2000" dirty="0" err="1"/>
              <a:t>Tehnika</a:t>
            </a:r>
            <a:r>
              <a:rPr lang="en-US" sz="2000" dirty="0"/>
              <a:t> </a:t>
            </a:r>
            <a:r>
              <a:rPr lang="en-US" sz="2000" dirty="0" err="1"/>
              <a:t>koju</a:t>
            </a:r>
            <a:r>
              <a:rPr lang="en-US" sz="2000" dirty="0"/>
              <a:t> </a:t>
            </a:r>
            <a:r>
              <a:rPr lang="en-US" sz="2000" dirty="0" err="1"/>
              <a:t>koristimo</a:t>
            </a:r>
            <a:r>
              <a:rPr lang="en-US" sz="2000" dirty="0"/>
              <a:t> da </a:t>
            </a:r>
            <a:r>
              <a:rPr lang="en-US" sz="2000" dirty="0" err="1"/>
              <a:t>inicijalizaciju</a:t>
            </a:r>
            <a:r>
              <a:rPr lang="en-US" sz="2000" dirty="0"/>
              <a:t> </a:t>
            </a:r>
            <a:r>
              <a:rPr lang="en-US" sz="2000" dirty="0" err="1"/>
              <a:t>objekata</a:t>
            </a:r>
            <a:r>
              <a:rPr lang="en-US" sz="2000" dirty="0"/>
              <a:t> i </a:t>
            </a:r>
            <a:r>
              <a:rPr lang="en-US" sz="2000" dirty="0" err="1"/>
              <a:t>zavisnosti</a:t>
            </a:r>
            <a:r>
              <a:rPr lang="en-US" sz="2000" dirty="0"/>
              <a:t> </a:t>
            </a:r>
            <a:r>
              <a:rPr lang="en-US" sz="2000" dirty="0" err="1"/>
              <a:t>odvojimo</a:t>
            </a:r>
            <a:r>
              <a:rPr lang="en-US" sz="2000" dirty="0"/>
              <a:t> od </a:t>
            </a:r>
            <a:r>
              <a:rPr lang="en-US" sz="2000" dirty="0" err="1"/>
              <a:t>njihovog</a:t>
            </a:r>
            <a:r>
              <a:rPr lang="en-US" sz="2000" dirty="0"/>
              <a:t> </a:t>
            </a:r>
            <a:r>
              <a:rPr lang="en-US" sz="2000" dirty="0" err="1"/>
              <a:t>korišćenja</a:t>
            </a:r>
            <a:r>
              <a:rPr lang="en-US" sz="2000" dirty="0"/>
              <a:t> u </a:t>
            </a:r>
            <a:r>
              <a:rPr lang="en-US" sz="2000" dirty="0" err="1"/>
              <a:t>aplikaciji</a:t>
            </a:r>
            <a:r>
              <a:rPr lang="en-US" sz="2000" dirty="0"/>
              <a:t> (</a:t>
            </a:r>
            <a:r>
              <a:rPr lang="en-US" sz="2000" dirty="0" err="1"/>
              <a:t>slabo</a:t>
            </a:r>
            <a:r>
              <a:rPr lang="en-US" sz="2000" dirty="0"/>
              <a:t> </a:t>
            </a:r>
            <a:r>
              <a:rPr lang="en-US" sz="2000" dirty="0" err="1"/>
              <a:t>spregnut</a:t>
            </a:r>
            <a:r>
              <a:rPr lang="en-US" sz="2000" dirty="0"/>
              <a:t> </a:t>
            </a:r>
            <a:r>
              <a:rPr lang="en-US" sz="2000" dirty="0" err="1"/>
              <a:t>kod</a:t>
            </a:r>
            <a:r>
              <a:rPr lang="en-US" sz="2000" dirty="0"/>
              <a:t>).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Komponenta</a:t>
            </a:r>
            <a:r>
              <a:rPr lang="en-US" sz="2000" dirty="0"/>
              <a:t>: </a:t>
            </a:r>
            <a:r>
              <a:rPr lang="en-US" sz="2000" dirty="0" err="1"/>
              <a:t>Paket</a:t>
            </a:r>
            <a:r>
              <a:rPr lang="en-US" sz="2000" dirty="0"/>
              <a:t> </a:t>
            </a:r>
            <a:r>
              <a:rPr lang="en-US" sz="2000" dirty="0" err="1"/>
              <a:t>koji</a:t>
            </a:r>
            <a:r>
              <a:rPr lang="en-US" sz="2000" dirty="0"/>
              <a:t> </a:t>
            </a:r>
            <a:r>
              <a:rPr lang="en-US" sz="2000" dirty="0" err="1"/>
              <a:t>povezuje</a:t>
            </a:r>
            <a:r>
              <a:rPr lang="en-US" sz="2000" dirty="0"/>
              <a:t> </a:t>
            </a:r>
            <a:r>
              <a:rPr lang="en-US" sz="2000" dirty="0" err="1"/>
              <a:t>više</a:t>
            </a:r>
            <a:r>
              <a:rPr lang="en-US" sz="2000" dirty="0"/>
              <a:t> </a:t>
            </a:r>
            <a:r>
              <a:rPr lang="en-US" sz="2000" dirty="0" err="1"/>
              <a:t>LoopBack</a:t>
            </a:r>
            <a:r>
              <a:rPr lang="en-US" sz="2000" dirty="0"/>
              <a:t> </a:t>
            </a:r>
            <a:r>
              <a:rPr lang="en-US" sz="2000" dirty="0" err="1"/>
              <a:t>konfiguracionih</a:t>
            </a:r>
            <a:r>
              <a:rPr lang="en-US" sz="2000" dirty="0"/>
              <a:t> </a:t>
            </a:r>
            <a:r>
              <a:rPr lang="en-US" sz="2000" dirty="0" err="1"/>
              <a:t>klasa</a:t>
            </a:r>
            <a:r>
              <a:rPr lang="en-US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3680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6236" y="1429363"/>
            <a:ext cx="9772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</a:t>
            </a:r>
            <a:r>
              <a:rPr lang="en-US" dirty="0" err="1"/>
              <a:t>Apstrakcija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stanja</a:t>
            </a:r>
            <a:r>
              <a:rPr lang="en-US" dirty="0">
                <a:ea typeface="+mn-lt"/>
                <a:cs typeface="+mn-lt"/>
              </a:rPr>
              <a:t> I </a:t>
            </a:r>
            <a:r>
              <a:rPr lang="en-US" dirty="0" err="1">
                <a:ea typeface="+mn-lt"/>
                <a:cs typeface="+mn-lt"/>
              </a:rPr>
              <a:t>zavisnosti</a:t>
            </a:r>
            <a:r>
              <a:rPr lang="en-US" dirty="0">
                <a:ea typeface="+mn-lt"/>
                <a:cs typeface="+mn-lt"/>
              </a:rPr>
              <a:t> u </a:t>
            </a:r>
            <a:r>
              <a:rPr lang="en-US" dirty="0" err="1">
                <a:ea typeface="+mn-lt"/>
                <a:cs typeface="+mn-lt"/>
              </a:rPr>
              <a:t>vašoj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aplikaciji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koji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LoopBack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koristi</a:t>
            </a:r>
            <a:r>
              <a:rPr lang="en-US" dirty="0">
                <a:ea typeface="+mn-lt"/>
                <a:cs typeface="+mn-lt"/>
              </a:rPr>
              <a:t> da </a:t>
            </a:r>
            <a:r>
              <a:rPr lang="en-US" dirty="0" err="1">
                <a:ea typeface="+mn-lt"/>
                <a:cs typeface="+mn-lt"/>
              </a:rPr>
              <a:t>kontroliše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aplikaciju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smtClean="0"/>
              <a:t>•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yza</a:t>
            </a:r>
            <a:r>
              <a:rPr lang="en-US" dirty="0"/>
              <a:t> </a:t>
            </a:r>
            <a:r>
              <a:rPr lang="en-US" dirty="0" err="1"/>
              <a:t>inverziju</a:t>
            </a:r>
            <a:r>
              <a:rPr lang="en-US" dirty="0"/>
              <a:t> </a:t>
            </a:r>
            <a:r>
              <a:rPr lang="en-US" dirty="0" err="1"/>
              <a:t>kontrole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(dependency injection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9" name="Picture 5" descr="Screenshot_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807" y="2996293"/>
            <a:ext cx="3954166" cy="281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57011" y="236765"/>
            <a:ext cx="1972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Kontekst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6203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7010" y="236765"/>
            <a:ext cx="1972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Kontekst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76107" y="955222"/>
            <a:ext cx="256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Zašto</a:t>
            </a:r>
            <a:r>
              <a:rPr lang="en-US" dirty="0"/>
              <a:t> je </a:t>
            </a:r>
            <a:r>
              <a:rPr lang="en-US" dirty="0" err="1"/>
              <a:t>bitan</a:t>
            </a:r>
            <a:r>
              <a:rPr lang="en-US" dirty="0"/>
              <a:t>?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4107" y="1559379"/>
            <a:ext cx="11707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Možete</a:t>
            </a:r>
            <a:r>
              <a:rPr lang="en-US" dirty="0"/>
              <a:t> 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Kontekst</a:t>
            </a:r>
            <a:r>
              <a:rPr lang="en-US" dirty="0"/>
              <a:t> da date </a:t>
            </a:r>
            <a:r>
              <a:rPr lang="en-US" dirty="0" err="1"/>
              <a:t>LoopBack</a:t>
            </a:r>
            <a:r>
              <a:rPr lang="en-US" dirty="0"/>
              <a:t>-u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 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kojih</a:t>
            </a:r>
            <a:r>
              <a:rPr lang="en-US" dirty="0"/>
              <a:t> </a:t>
            </a:r>
            <a:r>
              <a:rPr lang="en-US" dirty="0" err="1"/>
              <a:t>možete</a:t>
            </a:r>
            <a:r>
              <a:rPr lang="en-US" dirty="0"/>
              <a:t> </a:t>
            </a:r>
            <a:r>
              <a:rPr lang="en-US" dirty="0" err="1"/>
              <a:t>lakse</a:t>
            </a:r>
            <a:r>
              <a:rPr lang="en-US" dirty="0"/>
              <a:t> </a:t>
            </a:r>
            <a:r>
              <a:rPr lang="en-US" dirty="0" err="1"/>
              <a:t>upravljati</a:t>
            </a:r>
            <a:r>
              <a:rPr lang="en-US" dirty="0"/>
              <a:t> </a:t>
            </a:r>
            <a:r>
              <a:rPr lang="en-US" dirty="0" err="1"/>
              <a:t>svojom</a:t>
            </a:r>
            <a:r>
              <a:rPr lang="en-US" dirty="0"/>
              <a:t> </a:t>
            </a:r>
            <a:r>
              <a:rPr lang="en-US" dirty="0" err="1"/>
              <a:t>aplikacijom</a:t>
            </a:r>
            <a:r>
              <a:rPr lang="en-US" dirty="0"/>
              <a:t>.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 </a:t>
            </a:r>
            <a:r>
              <a:rPr lang="en-US" dirty="0" err="1"/>
              <a:t>centralizovano</a:t>
            </a:r>
            <a:r>
              <a:rPr lang="en-US" dirty="0"/>
              <a:t> </a:t>
            </a:r>
            <a:r>
              <a:rPr lang="en-US" dirty="0" err="1"/>
              <a:t>mesto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skladištenje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LoopBack</a:t>
            </a:r>
            <a:r>
              <a:rPr lang="en-US" dirty="0"/>
              <a:t>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pomaže</a:t>
            </a:r>
            <a:r>
              <a:rPr lang="en-US" dirty="0"/>
              <a:t> da </a:t>
            </a:r>
            <a:r>
              <a:rPr lang="en-US" dirty="0" err="1"/>
              <a:t>kontrolišete</a:t>
            </a:r>
            <a:r>
              <a:rPr lang="en-US" dirty="0"/>
              <a:t> </a:t>
            </a:r>
            <a:r>
              <a:rPr lang="en-US" dirty="0" err="1"/>
              <a:t>vaše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(</a:t>
            </a:r>
            <a:r>
              <a:rPr lang="en-US" dirty="0" err="1"/>
              <a:t>kroz</a:t>
            </a:r>
            <a:r>
              <a:rPr lang="en-US" dirty="0"/>
              <a:t> Dependency Injection I </a:t>
            </a:r>
            <a:r>
              <a:rPr lang="en-US" dirty="0" err="1"/>
              <a:t>dekoratore</a:t>
            </a:r>
            <a:r>
              <a:rPr lang="en-US" dirty="0"/>
              <a:t>).</a:t>
            </a:r>
          </a:p>
          <a:p>
            <a:pPr lvl="0"/>
            <a:endParaRPr lang="en-US" dirty="0"/>
          </a:p>
        </p:txBody>
      </p:sp>
      <p:pic>
        <p:nvPicPr>
          <p:cNvPr id="2050" name="Picture 2" descr="Screenshot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371850"/>
            <a:ext cx="49053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85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399E0C1-3E75-415F-9B16-2C7B16242EEB}"/>
              </a:ext>
            </a:extLst>
          </p:cNvPr>
          <p:cNvSpPr txBox="1"/>
          <p:nvPr/>
        </p:nvSpPr>
        <p:spPr>
          <a:xfrm>
            <a:off x="4197418" y="454428"/>
            <a:ext cx="2930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LOOPBACK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364649B-C95F-4D14-A79D-B711D61C6B34}"/>
              </a:ext>
            </a:extLst>
          </p:cNvPr>
          <p:cNvSpPr txBox="1"/>
          <p:nvPr/>
        </p:nvSpPr>
        <p:spPr>
          <a:xfrm>
            <a:off x="905772" y="1347415"/>
            <a:ext cx="10274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LoopBack</a:t>
            </a:r>
            <a:r>
              <a:rPr lang="en-US" sz="2000" dirty="0"/>
              <a:t> </a:t>
            </a:r>
            <a:r>
              <a:rPr lang="sr-Latn-RS" sz="2000" dirty="0" smtClean="0"/>
              <a:t>koristi </a:t>
            </a:r>
            <a:r>
              <a:rPr lang="en-US" sz="2000" dirty="0" smtClean="0"/>
              <a:t>Express </a:t>
            </a:r>
            <a:r>
              <a:rPr lang="sr-Latn-RS" sz="2000" dirty="0" smtClean="0"/>
              <a:t>rutiranje i </a:t>
            </a:r>
            <a:r>
              <a:rPr lang="en-US" sz="2000" dirty="0" smtClean="0"/>
              <a:t>middleware </a:t>
            </a:r>
            <a:r>
              <a:rPr lang="sr-Latn-RS" sz="2000" dirty="0" smtClean="0"/>
              <a:t>za</a:t>
            </a:r>
            <a:r>
              <a:rPr lang="en-US" sz="2000" dirty="0" smtClean="0"/>
              <a:t> </a:t>
            </a:r>
            <a:r>
              <a:rPr lang="sr-Latn-RS" sz="2000" dirty="0" smtClean="0"/>
              <a:t> prenos </a:t>
            </a:r>
            <a:r>
              <a:rPr lang="sr-Latn-RS" sz="2000" dirty="0" smtClean="0"/>
              <a:t>zahteva/odgovora u slučajevima korišćenja  API-ja </a:t>
            </a:r>
            <a:r>
              <a:rPr lang="en-US" sz="2000" dirty="0" smtClean="0"/>
              <a:t>, </a:t>
            </a:r>
            <a:r>
              <a:rPr lang="sr-Latn-RS" sz="2000" dirty="0" smtClean="0"/>
              <a:t>za </a:t>
            </a:r>
            <a:r>
              <a:rPr lang="sr-Latn-RS" sz="2000" dirty="0" smtClean="0"/>
              <a:t>autentifikaciju,autorizaciju i rutiranje. Osim untrašnje obrade HTTP</a:t>
            </a:r>
            <a:r>
              <a:rPr lang="en-US" sz="2000" dirty="0" smtClean="0"/>
              <a:t>, </a:t>
            </a:r>
            <a:r>
              <a:rPr lang="en-US" sz="2000" dirty="0" err="1"/>
              <a:t>LoopBack</a:t>
            </a:r>
            <a:r>
              <a:rPr lang="en-US" sz="2000" dirty="0"/>
              <a:t> </a:t>
            </a:r>
            <a:r>
              <a:rPr lang="sr-Latn-RS" sz="2000" dirty="0" smtClean="0"/>
              <a:t>pruža integracione sadržaje kao što su modeli, izvori podataka</a:t>
            </a:r>
            <a:r>
              <a:rPr lang="en-US" sz="2000" dirty="0" smtClean="0"/>
              <a:t> </a:t>
            </a:r>
            <a:r>
              <a:rPr lang="sr-Latn-RS" sz="2000" dirty="0" smtClean="0"/>
              <a:t>i </a:t>
            </a:r>
            <a:r>
              <a:rPr lang="en-US" sz="2000" dirty="0" smtClean="0"/>
              <a:t>connector</a:t>
            </a:r>
            <a:r>
              <a:rPr lang="sr-Latn-RS" sz="2000" dirty="0" smtClean="0"/>
              <a:t>-i</a:t>
            </a:r>
            <a:r>
              <a:rPr lang="en-US" sz="2000" dirty="0" smtClean="0"/>
              <a:t> </a:t>
            </a:r>
            <a:r>
              <a:rPr lang="sr-Latn-RS" sz="2000" dirty="0" smtClean="0"/>
              <a:t>da bi omogućio </a:t>
            </a:r>
            <a:r>
              <a:rPr lang="en-US" sz="2000" dirty="0" smtClean="0"/>
              <a:t>API lo</a:t>
            </a:r>
            <a:r>
              <a:rPr lang="sr-Latn-RS" sz="2000" dirty="0" smtClean="0"/>
              <a:t>gici da interaguje sa različitim backend sistemima</a:t>
            </a:r>
            <a:r>
              <a:rPr lang="en-US" sz="2000" dirty="0" smtClean="0"/>
              <a:t>, </a:t>
            </a:r>
            <a:r>
              <a:rPr lang="sr-Latn-RS" sz="2000" dirty="0" smtClean="0"/>
              <a:t>kao sto su baze podataka, REST API, SOAP web servisi i </a:t>
            </a:r>
            <a:r>
              <a:rPr lang="en-US" sz="2000" dirty="0" smtClean="0"/>
              <a:t> </a:t>
            </a:r>
            <a:r>
              <a:rPr lang="sr-Latn-RS" sz="2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sr-Latn-RS" sz="2000" dirty="0" smtClean="0"/>
              <a:t>mikroservisi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pic>
        <p:nvPicPr>
          <p:cNvPr id="6146" name="Picture 2" descr="C:\Users\Vladeta\Desktop\Screenshot_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374" y="3480850"/>
            <a:ext cx="5798856" cy="309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444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5574" y="279978"/>
            <a:ext cx="5390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Binding-(</a:t>
            </a:r>
            <a:r>
              <a:rPr lang="en-US" sz="3200" dirty="0" err="1"/>
              <a:t>Povezivanje</a:t>
            </a:r>
            <a:r>
              <a:rPr lang="en-US" sz="3200" dirty="0" smtClean="0"/>
              <a:t>)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3721" y="1240971"/>
            <a:ext cx="11152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Binding 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apstrakciju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velike</a:t>
            </a:r>
            <a:r>
              <a:rPr lang="en-US" dirty="0">
                <a:ea typeface="+mn-lt"/>
                <a:cs typeface="+mn-lt"/>
              </a:rPr>
              <a:t> hash </a:t>
            </a:r>
            <a:r>
              <a:rPr lang="en-US" dirty="0" err="1">
                <a:ea typeface="+mn-lt"/>
                <a:cs typeface="+mn-lt"/>
              </a:rPr>
              <a:t>mape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resursa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vaše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aplikacije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koju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kontroliše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Kontekst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ključ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vrednost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za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svaki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resurs</a:t>
            </a:r>
            <a:r>
              <a:rPr lang="en-US" dirty="0" smtClean="0">
                <a:ea typeface="+mn-lt"/>
                <a:cs typeface="+mn-lt"/>
              </a:rPr>
              <a:t>).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721" y="2419351"/>
            <a:ext cx="10765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Atributi</a:t>
            </a:r>
            <a:r>
              <a:rPr lang="en-US" dirty="0"/>
              <a:t> binding-a</a:t>
            </a: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key:svaka</a:t>
            </a:r>
            <a:r>
              <a:rPr lang="en-US" dirty="0"/>
              <a:t> </a:t>
            </a:r>
            <a:r>
              <a:rPr lang="en-US" dirty="0" err="1"/>
              <a:t>stavka</a:t>
            </a:r>
            <a:r>
              <a:rPr lang="en-US" dirty="0"/>
              <a:t> u </a:t>
            </a:r>
            <a:r>
              <a:rPr lang="en-US" dirty="0" err="1"/>
              <a:t>bindingu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jedinstveni</a:t>
            </a:r>
            <a:r>
              <a:rPr lang="en-US" dirty="0"/>
              <a:t> key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scope: </a:t>
            </a:r>
            <a:r>
              <a:rPr lang="en-US" dirty="0" err="1"/>
              <a:t>Kontroliše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se </a:t>
            </a:r>
            <a:r>
              <a:rPr lang="en-US" dirty="0" err="1"/>
              <a:t>stvara</a:t>
            </a:r>
            <a:r>
              <a:rPr lang="en-US" dirty="0"/>
              <a:t> I </a:t>
            </a:r>
            <a:r>
              <a:rPr lang="en-US" dirty="0" err="1"/>
              <a:t>dodeljuje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stavke</a:t>
            </a:r>
            <a:r>
              <a:rPr lang="en-US" dirty="0"/>
              <a:t> u </a:t>
            </a:r>
            <a:r>
              <a:rPr lang="en-US" dirty="0" err="1"/>
              <a:t>bindingu</a:t>
            </a:r>
            <a:r>
              <a:rPr lang="en-US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tags: </a:t>
            </a:r>
            <a:r>
              <a:rPr lang="en-US" dirty="0" err="1"/>
              <a:t>Tagovi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/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parovi</a:t>
            </a:r>
            <a:r>
              <a:rPr lang="en-US" dirty="0"/>
              <a:t> 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anotaciju</a:t>
            </a:r>
            <a:r>
              <a:rPr lang="en-US" dirty="0"/>
              <a:t> binding-a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value: </a:t>
            </a:r>
            <a:r>
              <a:rPr lang="en-US" dirty="0" err="1"/>
              <a:t>Svaki</a:t>
            </a:r>
            <a:r>
              <a:rPr lang="en-US" dirty="0"/>
              <a:t> binding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svoju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mu </a:t>
            </a:r>
            <a:r>
              <a:rPr lang="en-US" dirty="0" err="1"/>
              <a:t>dodeljuje</a:t>
            </a:r>
            <a:r>
              <a:rPr lang="en-US" dirty="0"/>
              <a:t> </a:t>
            </a:r>
            <a:r>
              <a:rPr lang="en-US" dirty="0" err="1"/>
              <a:t>kontekst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njegovom</a:t>
            </a:r>
            <a:r>
              <a:rPr lang="en-US" dirty="0"/>
              <a:t> </a:t>
            </a:r>
            <a:r>
              <a:rPr lang="en-US" dirty="0" err="1"/>
              <a:t>generisanju</a:t>
            </a:r>
            <a:endParaRPr lang="en-US" dirty="0"/>
          </a:p>
        </p:txBody>
      </p:sp>
      <p:pic>
        <p:nvPicPr>
          <p:cNvPr id="3074" name="Picture 2" descr="Screenshot_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74" y="4212772"/>
            <a:ext cx="4291592" cy="240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478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1353" y="292388"/>
            <a:ext cx="475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Dependency </a:t>
            </a:r>
            <a:r>
              <a:rPr lang="en-US" sz="3200" dirty="0" smtClean="0"/>
              <a:t>injection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4735" y="1698171"/>
            <a:ext cx="113075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Injection je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stvaranje</a:t>
            </a:r>
            <a:r>
              <a:rPr lang="en-US" dirty="0"/>
              <a:t> </a:t>
            </a:r>
            <a:r>
              <a:rPr lang="en-US" dirty="0" err="1"/>
              <a:t>zavisnosti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je </a:t>
            </a:r>
            <a:r>
              <a:rPr lang="en-US" dirty="0" err="1"/>
              <a:t>odvojeno</a:t>
            </a:r>
            <a:r>
              <a:rPr lang="en-US" dirty="0"/>
              <a:t> od </a:t>
            </a:r>
            <a:r>
              <a:rPr lang="en-US" dirty="0" err="1"/>
              <a:t>njegovog</a:t>
            </a:r>
            <a:r>
              <a:rPr lang="en-US" dirty="0"/>
              <a:t> </a:t>
            </a:r>
            <a:r>
              <a:rPr lang="en-US" dirty="0" err="1"/>
              <a:t>korišćenja</a:t>
            </a:r>
            <a:r>
              <a:rPr lang="en-US" dirty="0"/>
              <a:t> I </a:t>
            </a:r>
            <a:r>
              <a:rPr lang="en-US" dirty="0" err="1"/>
              <a:t>ponašanja</a:t>
            </a:r>
            <a:r>
              <a:rPr lang="en-US" dirty="0"/>
              <a:t>. Da bi </a:t>
            </a:r>
            <a:r>
              <a:rPr lang="en-US" dirty="0" err="1"/>
              <a:t>kod</a:t>
            </a:r>
            <a:r>
              <a:rPr lang="en-US" dirty="0"/>
              <a:t> bio </a:t>
            </a:r>
            <a:r>
              <a:rPr lang="en-US" dirty="0" err="1"/>
              <a:t>slabo</a:t>
            </a:r>
            <a:r>
              <a:rPr lang="en-US" dirty="0"/>
              <a:t> </a:t>
            </a:r>
            <a:r>
              <a:rPr lang="en-US" dirty="0" err="1"/>
              <a:t>spregnut</a:t>
            </a:r>
            <a:r>
              <a:rPr lang="en-US" dirty="0"/>
              <a:t>.</a:t>
            </a:r>
          </a:p>
          <a:p>
            <a:r>
              <a:rPr lang="en-US" dirty="0"/>
              <a:t>Na primer : </a:t>
            </a:r>
            <a:r>
              <a:rPr lang="en-US" dirty="0" err="1"/>
              <a:t>Sekvenca</a:t>
            </a:r>
            <a:r>
              <a:rPr lang="en-US" dirty="0"/>
              <a:t> </a:t>
            </a:r>
            <a:r>
              <a:rPr lang="en-US" dirty="0" err="1"/>
              <a:t>akcije</a:t>
            </a:r>
            <a:r>
              <a:rPr lang="en-US" dirty="0"/>
              <a:t> authenticate u @loopback/authentication </a:t>
            </a:r>
            <a:r>
              <a:rPr lang="en-US" dirty="0" err="1"/>
              <a:t>podržava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strategije</a:t>
            </a:r>
            <a:r>
              <a:rPr lang="en-US" dirty="0"/>
              <a:t> </a:t>
            </a:r>
            <a:r>
              <a:rPr lang="en-US" dirty="0" err="1"/>
              <a:t>autentifikacije</a:t>
            </a:r>
            <a:r>
              <a:rPr lang="en-US" dirty="0"/>
              <a:t> (</a:t>
            </a:r>
            <a:r>
              <a:rPr lang="en-US" dirty="0" err="1"/>
              <a:t>na</a:t>
            </a:r>
            <a:r>
              <a:rPr lang="en-US" dirty="0"/>
              <a:t> primer. HTTP Basic </a:t>
            </a:r>
            <a:r>
              <a:rPr lang="en-US" dirty="0" err="1"/>
              <a:t>Auth</a:t>
            </a:r>
            <a:r>
              <a:rPr lang="en-US" dirty="0"/>
              <a:t>, OAuth2, etc.). </a:t>
            </a:r>
            <a:r>
              <a:rPr lang="en-US" dirty="0" err="1"/>
              <a:t>Umesto</a:t>
            </a:r>
            <a:r>
              <a:rPr lang="en-US" dirty="0"/>
              <a:t> hard </a:t>
            </a:r>
            <a:r>
              <a:rPr lang="en-US" dirty="0" err="1"/>
              <a:t>kodiranja</a:t>
            </a:r>
            <a:r>
              <a:rPr lang="en-US" dirty="0"/>
              <a:t> hash </a:t>
            </a:r>
            <a:r>
              <a:rPr lang="en-US" dirty="0" err="1"/>
              <a:t>mape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nalaženje</a:t>
            </a:r>
            <a:r>
              <a:rPr lang="en-US" dirty="0"/>
              <a:t> </a:t>
            </a:r>
            <a:r>
              <a:rPr lang="en-US" dirty="0" err="1"/>
              <a:t>prave</a:t>
            </a:r>
            <a:r>
              <a:rPr lang="en-US" dirty="0"/>
              <a:t> </a:t>
            </a:r>
            <a:r>
              <a:rPr lang="en-US" dirty="0" err="1"/>
              <a:t>strategije</a:t>
            </a:r>
            <a:r>
              <a:rPr lang="en-US" dirty="0"/>
              <a:t>, authenticate </a:t>
            </a:r>
            <a:r>
              <a:rPr lang="en-US" dirty="0" err="1"/>
              <a:t>akcija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dependency injection </a:t>
            </a:r>
            <a:r>
              <a:rPr lang="en-US" dirty="0" err="1"/>
              <a:t>gde</a:t>
            </a:r>
            <a:r>
              <a:rPr lang="en-US" dirty="0"/>
              <a:t> </a:t>
            </a:r>
            <a:r>
              <a:rPr lang="en-US" dirty="0" err="1"/>
              <a:t>programer</a:t>
            </a:r>
            <a:r>
              <a:rPr lang="en-US" dirty="0"/>
              <a:t> </a:t>
            </a:r>
            <a:r>
              <a:rPr lang="en-US" dirty="0" err="1"/>
              <a:t>bira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strategiju</a:t>
            </a:r>
            <a:r>
              <a:rPr lang="en-US" dirty="0"/>
              <a:t> </a:t>
            </a:r>
            <a:r>
              <a:rPr lang="en-US" dirty="0" err="1"/>
              <a:t>hoće</a:t>
            </a:r>
            <a:r>
              <a:rPr lang="en-US" dirty="0"/>
              <a:t> da </a:t>
            </a:r>
            <a:r>
              <a:rPr lang="en-US" dirty="0" err="1"/>
              <a:t>koristi</a:t>
            </a:r>
            <a:r>
              <a:rPr lang="en-US" dirty="0"/>
              <a:t>.</a:t>
            </a:r>
          </a:p>
          <a:p>
            <a:r>
              <a:rPr lang="en-US" dirty="0"/>
              <a:t>Dependency Injection </a:t>
            </a:r>
            <a:r>
              <a:rPr lang="en-US" dirty="0" err="1"/>
              <a:t>olakšava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 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buduće</a:t>
            </a:r>
            <a:r>
              <a:rPr lang="en-US" dirty="0"/>
              <a:t> </a:t>
            </a:r>
            <a:r>
              <a:rPr lang="en-US" dirty="0" err="1"/>
              <a:t>izmene,zato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zavisnosti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lako</a:t>
            </a:r>
            <a:r>
              <a:rPr lang="en-US" dirty="0"/>
              <a:t> </a:t>
            </a:r>
            <a:r>
              <a:rPr lang="en-US" dirty="0" err="1"/>
              <a:t>prepovezane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programera</a:t>
            </a:r>
            <a:r>
              <a:rPr lang="en-US" dirty="0"/>
              <a:t>.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 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čini</a:t>
            </a:r>
            <a:r>
              <a:rPr lang="en-US" dirty="0"/>
              <a:t> </a:t>
            </a:r>
            <a:r>
              <a:rPr lang="en-US" dirty="0" err="1"/>
              <a:t>lakšim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testiranje</a:t>
            </a:r>
            <a:r>
              <a:rPr lang="en-US" dirty="0"/>
              <a:t>. </a:t>
            </a:r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pogotovo</a:t>
            </a:r>
            <a:r>
              <a:rPr lang="en-US" dirty="0"/>
              <a:t> </a:t>
            </a:r>
            <a:r>
              <a:rPr lang="en-US" dirty="0" err="1"/>
              <a:t>bitno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softver</a:t>
            </a:r>
            <a:r>
              <a:rPr lang="en-US" dirty="0"/>
              <a:t> </a:t>
            </a:r>
            <a:r>
              <a:rPr lang="en-US" dirty="0" err="1"/>
              <a:t>interaguje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eksternim</a:t>
            </a:r>
            <a:r>
              <a:rPr lang="en-US" dirty="0"/>
              <a:t> </a:t>
            </a:r>
            <a:r>
              <a:rPr lang="en-US" dirty="0" err="1"/>
              <a:t>skupim</a:t>
            </a:r>
            <a:r>
              <a:rPr lang="en-US" dirty="0"/>
              <a:t> </a:t>
            </a:r>
            <a:r>
              <a:rPr lang="en-US" dirty="0" err="1"/>
              <a:t>servisima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36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2838" y="304137"/>
            <a:ext cx="2862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Komponente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85752" y="1764250"/>
            <a:ext cx="1095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Komponenteigraju</a:t>
            </a:r>
            <a:r>
              <a:rPr lang="en-US" dirty="0"/>
              <a:t> </a:t>
            </a:r>
            <a:r>
              <a:rPr lang="en-US" dirty="0" err="1"/>
              <a:t>vaznu</a:t>
            </a:r>
            <a:r>
              <a:rPr lang="en-US" dirty="0"/>
              <a:t> </a:t>
            </a:r>
            <a:r>
              <a:rPr lang="en-US" dirty="0" err="1"/>
              <a:t>ulogu</a:t>
            </a:r>
            <a:r>
              <a:rPr lang="en-US" dirty="0"/>
              <a:t> u </a:t>
            </a:r>
            <a:r>
              <a:rPr lang="en-US" dirty="0" err="1"/>
              <a:t>proširivanju</a:t>
            </a:r>
            <a:r>
              <a:rPr lang="en-US" dirty="0"/>
              <a:t> </a:t>
            </a:r>
            <a:r>
              <a:rPr lang="en-US" dirty="0" err="1"/>
              <a:t>LoopBack</a:t>
            </a:r>
            <a:r>
              <a:rPr lang="en-US" dirty="0"/>
              <a:t> 4.KOmponente </a:t>
            </a:r>
            <a:r>
              <a:rPr lang="en-US" dirty="0" err="1"/>
              <a:t>omogućavaju</a:t>
            </a:r>
            <a:r>
              <a:rPr lang="en-US" dirty="0"/>
              <a:t> da </a:t>
            </a:r>
            <a:r>
              <a:rPr lang="en-US" dirty="0" err="1"/>
              <a:t>programeri</a:t>
            </a:r>
            <a:r>
              <a:rPr lang="en-US" dirty="0"/>
              <a:t> </a:t>
            </a:r>
            <a:r>
              <a:rPr lang="en-US" dirty="0" err="1"/>
              <a:t>nezavisno</a:t>
            </a:r>
            <a:r>
              <a:rPr lang="en-US" dirty="0"/>
              <a:t> </a:t>
            </a:r>
            <a:r>
              <a:rPr lang="en-US" dirty="0" err="1"/>
              <a:t>nadograđuju</a:t>
            </a:r>
            <a:r>
              <a:rPr lang="en-US" dirty="0"/>
              <a:t> </a:t>
            </a:r>
            <a:r>
              <a:rPr lang="en-US" dirty="0" err="1"/>
              <a:t>opensource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 </a:t>
            </a:r>
            <a:r>
              <a:rPr lang="en-US" dirty="0" err="1"/>
              <a:t>LoopBack</a:t>
            </a:r>
            <a:r>
              <a:rPr lang="en-US" dirty="0"/>
              <a:t>.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51" y="2697653"/>
            <a:ext cx="10956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 </a:t>
            </a:r>
            <a:r>
              <a:rPr lang="en-US" dirty="0" err="1"/>
              <a:t>klasa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od: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controllers –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kontrolerskih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providers - </a:t>
            </a:r>
            <a:r>
              <a:rPr lang="en-US" dirty="0" err="1"/>
              <a:t>mapa</a:t>
            </a:r>
            <a:r>
              <a:rPr lang="en-US" dirty="0"/>
              <a:t> provider-a </a:t>
            </a:r>
            <a:r>
              <a:rPr lang="en-US" dirty="0" err="1"/>
              <a:t>vezanih</a:t>
            </a:r>
            <a:r>
              <a:rPr lang="en-US" dirty="0"/>
              <a:t> 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aplikacioni</a:t>
            </a:r>
            <a:r>
              <a:rPr lang="en-US" dirty="0"/>
              <a:t> </a:t>
            </a:r>
            <a:r>
              <a:rPr lang="en-US" dirty="0" err="1"/>
              <a:t>kontekst</a:t>
            </a:r>
            <a:r>
              <a:rPr lang="en-US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classes – </a:t>
            </a:r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TypeScript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vezanih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aplikacioni</a:t>
            </a:r>
            <a:r>
              <a:rPr lang="en-US" dirty="0"/>
              <a:t> </a:t>
            </a:r>
            <a:r>
              <a:rPr lang="en-US" dirty="0" err="1"/>
              <a:t>kontekst</a:t>
            </a:r>
            <a:r>
              <a:rPr lang="en-US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servers - </a:t>
            </a:r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/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parova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servere</a:t>
            </a:r>
            <a:r>
              <a:rPr lang="en-US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lifeCycleObservers</a:t>
            </a:r>
            <a:r>
              <a:rPr lang="en-US" dirty="0"/>
              <a:t> - </a:t>
            </a:r>
            <a:r>
              <a:rPr lang="en-US" dirty="0" err="1"/>
              <a:t>niz</a:t>
            </a:r>
            <a:r>
              <a:rPr lang="en-US" dirty="0"/>
              <a:t> life cycle observer-a.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bindings –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bindinga</a:t>
            </a:r>
            <a:r>
              <a:rPr lang="en-US" dirty="0"/>
              <a:t> </a:t>
            </a:r>
            <a:r>
              <a:rPr lang="en-US" dirty="0" err="1"/>
              <a:t>dodatih</a:t>
            </a:r>
            <a:r>
              <a:rPr lang="en-US" dirty="0"/>
              <a:t> u </a:t>
            </a:r>
            <a:r>
              <a:rPr lang="en-US" dirty="0" err="1"/>
              <a:t>aplikacioni</a:t>
            </a:r>
            <a:r>
              <a:rPr lang="en-US" dirty="0"/>
              <a:t> </a:t>
            </a:r>
            <a:r>
              <a:rPr lang="en-US" dirty="0" err="1"/>
              <a:t>kontekst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88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Vladeta\Desktop\Screenshot_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17" y="1883228"/>
            <a:ext cx="6611938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32838" y="304137"/>
            <a:ext cx="2862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Komponente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3213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715" y="298031"/>
            <a:ext cx="5184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Zahtev</a:t>
            </a:r>
            <a:r>
              <a:rPr lang="en-US" sz="3200" dirty="0"/>
              <a:t>/</a:t>
            </a:r>
            <a:r>
              <a:rPr lang="en-US" sz="3200" dirty="0" err="1"/>
              <a:t>Odgovor</a:t>
            </a:r>
            <a:r>
              <a:rPr lang="en-US" sz="3200" dirty="0"/>
              <a:t> </a:t>
            </a:r>
            <a:r>
              <a:rPr lang="en-US" sz="3200" dirty="0" err="1"/>
              <a:t>ciklus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5363" y="1408412"/>
            <a:ext cx="11348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Zahtev</a:t>
            </a:r>
            <a:r>
              <a:rPr lang="en-US" dirty="0"/>
              <a:t>/</a:t>
            </a:r>
            <a:r>
              <a:rPr lang="en-US" dirty="0" err="1"/>
              <a:t>Odgovor</a:t>
            </a:r>
            <a:r>
              <a:rPr lang="en-US" dirty="0"/>
              <a:t> </a:t>
            </a:r>
            <a:r>
              <a:rPr lang="en-US" dirty="0" err="1"/>
              <a:t>ciklis</a:t>
            </a:r>
            <a:r>
              <a:rPr lang="en-US" dirty="0"/>
              <a:t> </a:t>
            </a:r>
            <a:r>
              <a:rPr lang="en-US" dirty="0" err="1"/>
              <a:t>uključuje</a:t>
            </a:r>
            <a:r>
              <a:rPr lang="en-US" dirty="0"/>
              <a:t> </a:t>
            </a:r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komponenti</a:t>
            </a:r>
            <a:r>
              <a:rPr lang="en-US" dirty="0"/>
              <a:t>, </a:t>
            </a:r>
            <a:r>
              <a:rPr lang="en-US" dirty="0" err="1"/>
              <a:t>pogotovo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zahtev</a:t>
            </a:r>
            <a:r>
              <a:rPr lang="en-US" dirty="0"/>
              <a:t> </a:t>
            </a:r>
            <a:r>
              <a:rPr lang="en-US" dirty="0" err="1"/>
              <a:t>upučen</a:t>
            </a:r>
            <a:r>
              <a:rPr lang="en-US" dirty="0"/>
              <a:t> </a:t>
            </a:r>
            <a:r>
              <a:rPr lang="en-US" dirty="0" err="1"/>
              <a:t>kontroleru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interaguje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</a:p>
          <a:p>
            <a:r>
              <a:rPr lang="en-US" dirty="0" err="1"/>
              <a:t>Hendlovanje</a:t>
            </a:r>
            <a:r>
              <a:rPr lang="en-US" dirty="0"/>
              <a:t> </a:t>
            </a:r>
            <a:r>
              <a:rPr lang="en-US" dirty="0" err="1"/>
              <a:t>yahteva</a:t>
            </a:r>
            <a:r>
              <a:rPr lang="en-US" dirty="0"/>
              <a:t> </a:t>
            </a:r>
            <a:r>
              <a:rPr lang="en-US" dirty="0" err="1"/>
              <a:t>počinje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aplikacione</a:t>
            </a:r>
            <a:r>
              <a:rPr lang="en-US" dirty="0"/>
              <a:t> </a:t>
            </a:r>
            <a:r>
              <a:rPr lang="en-US" dirty="0" err="1"/>
              <a:t>Sekvence</a:t>
            </a:r>
            <a:r>
              <a:rPr lang="en-US" dirty="0"/>
              <a:t>; </a:t>
            </a:r>
            <a:r>
              <a:rPr lang="en-US" dirty="0" err="1"/>
              <a:t>Ona</a:t>
            </a:r>
            <a:r>
              <a:rPr lang="en-US" dirty="0"/>
              <a:t> je </a:t>
            </a:r>
            <a:r>
              <a:rPr lang="en-US" dirty="0" err="1"/>
              <a:t>pocetna</a:t>
            </a:r>
            <a:r>
              <a:rPr lang="en-US" dirty="0"/>
              <a:t> </a:t>
            </a:r>
            <a:r>
              <a:rPr lang="en-US" dirty="0" err="1"/>
              <a:t>tačka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 u </a:t>
            </a:r>
            <a:r>
              <a:rPr lang="en-US" dirty="0" err="1"/>
              <a:t>aplikaciji</a:t>
            </a:r>
            <a:r>
              <a:rPr lang="en-US" dirty="0"/>
              <a:t>.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zahtev</a:t>
            </a:r>
            <a:r>
              <a:rPr lang="en-US" dirty="0"/>
              <a:t> </a:t>
            </a:r>
            <a:r>
              <a:rPr lang="en-US" dirty="0" err="1"/>
              <a:t>mora</a:t>
            </a:r>
            <a:r>
              <a:rPr lang="en-US" dirty="0"/>
              <a:t> da </a:t>
            </a:r>
            <a:r>
              <a:rPr lang="en-US" dirty="0" err="1"/>
              <a:t>prođe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nju</a:t>
            </a:r>
            <a:r>
              <a:rPr lang="en-US" dirty="0"/>
              <a:t>.</a:t>
            </a:r>
          </a:p>
          <a:p>
            <a:r>
              <a:rPr lang="en-US" dirty="0" err="1"/>
              <a:t>Sekvenca</a:t>
            </a:r>
            <a:r>
              <a:rPr lang="en-US" dirty="0"/>
              <a:t> </a:t>
            </a:r>
            <a:r>
              <a:rPr lang="en-US" dirty="0" err="1"/>
              <a:t>pronalazi</a:t>
            </a:r>
            <a:r>
              <a:rPr lang="en-US" dirty="0"/>
              <a:t> </a:t>
            </a:r>
            <a:r>
              <a:rPr lang="en-US" dirty="0" err="1"/>
              <a:t>adekvatnog</a:t>
            </a:r>
            <a:r>
              <a:rPr lang="en-US" dirty="0"/>
              <a:t> handler-a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opslužuje</a:t>
            </a:r>
            <a:r>
              <a:rPr lang="en-US" dirty="0"/>
              <a:t> </a:t>
            </a:r>
            <a:r>
              <a:rPr lang="en-US" dirty="0" err="1"/>
              <a:t>zahtev</a:t>
            </a:r>
            <a:r>
              <a:rPr lang="en-US" dirty="0"/>
              <a:t> I </a:t>
            </a:r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odgovor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3074" name="Picture 2" descr="C:\Users\Vladeta\Desktop\Screenshot_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994" y="3286216"/>
            <a:ext cx="6735763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74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9246" y="298031"/>
            <a:ext cx="5084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ea typeface="+mn-lt"/>
                <a:cs typeface="+mn-lt"/>
              </a:rPr>
              <a:t>Zahtev</a:t>
            </a:r>
            <a:r>
              <a:rPr lang="en-US" sz="3200" dirty="0">
                <a:ea typeface="+mn-lt"/>
                <a:cs typeface="+mn-lt"/>
              </a:rPr>
              <a:t>/</a:t>
            </a:r>
            <a:r>
              <a:rPr lang="en-US" sz="3200" dirty="0" err="1">
                <a:ea typeface="+mn-lt"/>
                <a:cs typeface="+mn-lt"/>
              </a:rPr>
              <a:t>Odgovor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 smtClean="0">
                <a:ea typeface="+mn-lt"/>
                <a:cs typeface="+mn-lt"/>
              </a:rPr>
              <a:t>ciklus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67392" y="1289958"/>
            <a:ext cx="1134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Sekvenca</a:t>
            </a:r>
            <a:r>
              <a:rPr lang="en-US" dirty="0"/>
              <a:t> je </a:t>
            </a:r>
            <a:r>
              <a:rPr lang="en-US" dirty="0" err="1"/>
              <a:t>jednostavna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pet </a:t>
            </a:r>
            <a:r>
              <a:rPr lang="en-US" dirty="0" err="1"/>
              <a:t>ubačenih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u </a:t>
            </a:r>
            <a:r>
              <a:rPr lang="en-US" dirty="0" err="1"/>
              <a:t>knostruktoru</a:t>
            </a:r>
            <a:r>
              <a:rPr lang="en-US" dirty="0"/>
              <a:t>. </a:t>
            </a:r>
            <a:r>
              <a:rPr lang="en-US" dirty="0" err="1"/>
              <a:t>Ove</a:t>
            </a:r>
            <a:r>
              <a:rPr lang="en-US" dirty="0"/>
              <a:t> pet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izmenjene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programera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098" name="Picture 2" descr="C:\Users\Vladeta\Desktop\Screenshot_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778" y="2375679"/>
            <a:ext cx="4617583" cy="295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332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715" y="298031"/>
            <a:ext cx="5184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Zahtev</a:t>
            </a:r>
            <a:r>
              <a:rPr lang="en-US" sz="3200" dirty="0"/>
              <a:t>/</a:t>
            </a:r>
            <a:r>
              <a:rPr lang="en-US" sz="3200" dirty="0" err="1"/>
              <a:t>Odgovor</a:t>
            </a:r>
            <a:r>
              <a:rPr lang="en-US" sz="3200" dirty="0"/>
              <a:t> </a:t>
            </a:r>
            <a:r>
              <a:rPr lang="en-US" sz="3200" dirty="0" err="1"/>
              <a:t>ciklus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67391" y="1412769"/>
            <a:ext cx="113483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FindRoute</a:t>
            </a:r>
            <a:r>
              <a:rPr lang="en-US" dirty="0"/>
              <a:t> </a:t>
            </a:r>
            <a:r>
              <a:rPr lang="en-US" dirty="0" err="1"/>
              <a:t>nalazi</a:t>
            </a:r>
            <a:r>
              <a:rPr lang="en-US" dirty="0"/>
              <a:t> </a:t>
            </a:r>
            <a:r>
              <a:rPr lang="en-US" dirty="0" err="1"/>
              <a:t>adekvatni</a:t>
            </a:r>
            <a:r>
              <a:rPr lang="en-US" dirty="0"/>
              <a:t> </a:t>
            </a:r>
            <a:r>
              <a:rPr lang="en-US" dirty="0" err="1"/>
              <a:t>ControllerRoute</a:t>
            </a:r>
            <a:r>
              <a:rPr lang="en-US" dirty="0"/>
              <a:t> or </a:t>
            </a:r>
            <a:r>
              <a:rPr lang="en-US" dirty="0" err="1"/>
              <a:t>ExternalRoute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poziv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ParseParams</a:t>
            </a:r>
            <a:r>
              <a:rPr lang="en-US" dirty="0"/>
              <a:t> </a:t>
            </a:r>
            <a:r>
              <a:rPr lang="en-US" dirty="0" err="1"/>
              <a:t>parsira</a:t>
            </a:r>
            <a:r>
              <a:rPr lang="en-US" dirty="0"/>
              <a:t> </a:t>
            </a:r>
            <a:r>
              <a:rPr lang="en-US" dirty="0" err="1"/>
              <a:t>relevantne</a:t>
            </a:r>
            <a:r>
              <a:rPr lang="en-US" dirty="0"/>
              <a:t> 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 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, URL </a:t>
            </a:r>
            <a:r>
              <a:rPr lang="en-US" dirty="0" err="1"/>
              <a:t>segmenta</a:t>
            </a:r>
            <a:r>
              <a:rPr lang="en-US" dirty="0"/>
              <a:t>, and </a:t>
            </a:r>
            <a:r>
              <a:rPr lang="en-US" dirty="0" err="1"/>
              <a:t>upitnih</a:t>
            </a:r>
            <a:r>
              <a:rPr lang="en-US" dirty="0"/>
              <a:t> </a:t>
            </a:r>
            <a:r>
              <a:rPr lang="en-US" dirty="0" err="1"/>
              <a:t>parametara</a:t>
            </a:r>
            <a:r>
              <a:rPr lang="en-US" dirty="0"/>
              <a:t>. </a:t>
            </a:r>
            <a:r>
              <a:rPr lang="en-US" dirty="0" err="1"/>
              <a:t>Validira</a:t>
            </a:r>
            <a:r>
              <a:rPr lang="en-US" dirty="0"/>
              <a:t> </a:t>
            </a:r>
            <a:r>
              <a:rPr lang="en-US" dirty="0" err="1"/>
              <a:t>stavke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definisani</a:t>
            </a:r>
            <a:r>
              <a:rPr lang="en-US" dirty="0"/>
              <a:t> u </a:t>
            </a:r>
            <a:r>
              <a:rPr lang="en-US" dirty="0" err="1"/>
              <a:t>modelu</a:t>
            </a:r>
            <a:r>
              <a:rPr lang="en-US" dirty="0"/>
              <a:t>. 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zahtev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to </a:t>
            </a:r>
            <a:r>
              <a:rPr lang="en-US" dirty="0" err="1"/>
              <a:t>tipu</a:t>
            </a:r>
            <a:r>
              <a:rPr lang="en-US" dirty="0"/>
              <a:t> </a:t>
            </a:r>
            <a:r>
              <a:rPr lang="en-US" dirty="0" err="1"/>
              <a:t>modelu</a:t>
            </a:r>
            <a:r>
              <a:rPr lang="en-US" dirty="0"/>
              <a:t>, </a:t>
            </a:r>
            <a:r>
              <a:rPr lang="en-US" dirty="0" err="1"/>
              <a:t>baca</a:t>
            </a:r>
            <a:r>
              <a:rPr lang="en-US" dirty="0"/>
              <a:t> 422 </a:t>
            </a:r>
            <a:r>
              <a:rPr lang="en-US" dirty="0" err="1"/>
              <a:t>grešku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InvokeMethod</a:t>
            </a:r>
            <a:r>
              <a:rPr lang="en-US" dirty="0"/>
              <a:t> je </a:t>
            </a:r>
            <a:r>
              <a:rPr lang="en-US" dirty="0" err="1"/>
              <a:t>odgovoran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zvanje</a:t>
            </a:r>
            <a:r>
              <a:rPr lang="en-US" dirty="0"/>
              <a:t> endpoint </a:t>
            </a:r>
            <a:r>
              <a:rPr lang="en-US" dirty="0" err="1"/>
              <a:t>handlera</a:t>
            </a:r>
            <a:r>
              <a:rPr lang="en-US" dirty="0"/>
              <a:t> </a:t>
            </a:r>
            <a:r>
              <a:rPr lang="en-US" dirty="0" err="1"/>
              <a:t>koga</a:t>
            </a:r>
            <a:r>
              <a:rPr lang="en-US" dirty="0"/>
              <a:t> je </a:t>
            </a:r>
            <a:r>
              <a:rPr lang="en-US" dirty="0" err="1"/>
              <a:t>pronašao</a:t>
            </a:r>
            <a:r>
              <a:rPr lang="en-US" dirty="0"/>
              <a:t> </a:t>
            </a:r>
            <a:r>
              <a:rPr lang="en-US" dirty="0" err="1"/>
              <a:t>FIndRoute</a:t>
            </a:r>
            <a:r>
              <a:rPr lang="en-US" dirty="0"/>
              <a:t> I </a:t>
            </a:r>
            <a:r>
              <a:rPr lang="en-US" dirty="0" err="1"/>
              <a:t>parametara</a:t>
            </a:r>
            <a:r>
              <a:rPr lang="en-US" dirty="0"/>
              <a:t> </a:t>
            </a:r>
            <a:r>
              <a:rPr lang="en-US" dirty="0" err="1"/>
              <a:t>izdvojenih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PassParam</a:t>
            </a:r>
            <a:r>
              <a:rPr lang="en-US" dirty="0"/>
              <a:t>-a.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LoobBack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pronađena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FindRoute</a:t>
            </a:r>
            <a:r>
              <a:rPr lang="en-US" dirty="0"/>
              <a:t> ne </a:t>
            </a:r>
            <a:r>
              <a:rPr lang="en-US" dirty="0" err="1"/>
              <a:t>stigne</a:t>
            </a:r>
            <a:r>
              <a:rPr lang="en-US" dirty="0"/>
              <a:t> do </a:t>
            </a:r>
            <a:r>
              <a:rPr lang="en-US" dirty="0" err="1"/>
              <a:t>handlera</a:t>
            </a:r>
            <a:r>
              <a:rPr lang="en-US" dirty="0"/>
              <a:t>, </a:t>
            </a:r>
            <a:r>
              <a:rPr lang="en-US" dirty="0" err="1"/>
              <a:t>InvokeMethod</a:t>
            </a:r>
            <a:r>
              <a:rPr lang="en-US" dirty="0"/>
              <a:t> </a:t>
            </a:r>
            <a:r>
              <a:rPr lang="en-US" dirty="0" err="1"/>
              <a:t>baca</a:t>
            </a:r>
            <a:r>
              <a:rPr lang="en-US" dirty="0"/>
              <a:t> </a:t>
            </a:r>
            <a:r>
              <a:rPr lang="en-US" dirty="0" err="1"/>
              <a:t>NotFoundError</a:t>
            </a:r>
            <a:r>
              <a:rPr lang="en-US" dirty="0"/>
              <a:t> </a:t>
            </a:r>
            <a:r>
              <a:rPr lang="en-US" dirty="0" err="1"/>
              <a:t>gresku</a:t>
            </a:r>
            <a:r>
              <a:rPr lang="en-US" dirty="0"/>
              <a:t>,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salje</a:t>
            </a:r>
            <a:r>
              <a:rPr lang="en-US" dirty="0"/>
              <a:t> </a:t>
            </a:r>
            <a:r>
              <a:rPr lang="en-US" dirty="0" err="1"/>
              <a:t>klijentu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greška</a:t>
            </a:r>
            <a:r>
              <a:rPr lang="en-US" dirty="0"/>
              <a:t> 404.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Send je </a:t>
            </a:r>
            <a:r>
              <a:rPr lang="en-US" dirty="0" err="1"/>
              <a:t>odgovoran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slanje</a:t>
            </a:r>
            <a:r>
              <a:rPr lang="en-US" dirty="0"/>
              <a:t> </a:t>
            </a:r>
            <a:r>
              <a:rPr lang="en-US" dirty="0" err="1"/>
              <a:t>rezultata</a:t>
            </a:r>
            <a:r>
              <a:rPr lang="en-US" dirty="0"/>
              <a:t> </a:t>
            </a:r>
            <a:r>
              <a:rPr lang="en-US" dirty="0" err="1"/>
              <a:t>stvorenog</a:t>
            </a:r>
            <a:r>
              <a:rPr lang="en-US" dirty="0"/>
              <a:t> u </a:t>
            </a:r>
            <a:r>
              <a:rPr lang="en-US" dirty="0" err="1"/>
              <a:t>kontroleru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Reject je </a:t>
            </a:r>
            <a:r>
              <a:rPr lang="en-US" dirty="0" err="1"/>
              <a:t>odgovoran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slanje</a:t>
            </a:r>
            <a:r>
              <a:rPr lang="en-US" dirty="0"/>
              <a:t> </a:t>
            </a:r>
            <a:r>
              <a:rPr lang="en-US" dirty="0" err="1"/>
              <a:t>greške</a:t>
            </a:r>
            <a:r>
              <a:rPr lang="en-US" dirty="0"/>
              <a:t> </a:t>
            </a:r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dodje</a:t>
            </a:r>
            <a:r>
              <a:rPr lang="en-US" dirty="0"/>
              <a:t> do </a:t>
            </a:r>
            <a:r>
              <a:rPr lang="en-US" dirty="0" err="1"/>
              <a:t>iste</a:t>
            </a:r>
            <a:r>
              <a:rPr lang="en-US" dirty="0"/>
              <a:t> u </a:t>
            </a:r>
            <a:r>
              <a:rPr lang="en-US" dirty="0" err="1"/>
              <a:t>izvršavanju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handlera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19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3868" y="295973"/>
            <a:ext cx="4835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Scenariji</a:t>
            </a:r>
            <a:r>
              <a:rPr lang="en-US" sz="3200" dirty="0"/>
              <a:t> </a:t>
            </a:r>
            <a:r>
              <a:rPr lang="en-US" sz="3200" dirty="0" err="1"/>
              <a:t>Korišćenja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5364" y="1918607"/>
            <a:ext cx="10050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puno</a:t>
            </a:r>
            <a:r>
              <a:rPr lang="en-US" dirty="0"/>
              <a:t> </a:t>
            </a:r>
            <a:r>
              <a:rPr lang="en-US" dirty="0" err="1"/>
              <a:t>slučajeva</a:t>
            </a:r>
            <a:r>
              <a:rPr lang="en-US" dirty="0"/>
              <a:t> </a:t>
            </a:r>
            <a:r>
              <a:rPr lang="en-US" dirty="0" err="1"/>
              <a:t>korišćenja</a:t>
            </a:r>
            <a:r>
              <a:rPr lang="en-US" dirty="0"/>
              <a:t> </a:t>
            </a:r>
            <a:r>
              <a:rPr lang="en-US" dirty="0" err="1"/>
              <a:t>LoopBack</a:t>
            </a:r>
            <a:r>
              <a:rPr lang="en-US" dirty="0"/>
              <a:t>-a, </a:t>
            </a:r>
            <a:r>
              <a:rPr lang="en-US" dirty="0" err="1"/>
              <a:t>uključujući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bazama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integrisanjem</a:t>
            </a:r>
            <a:r>
              <a:rPr lang="en-US" dirty="0"/>
              <a:t> </a:t>
            </a:r>
            <a:r>
              <a:rPr lang="en-US" dirty="0" err="1"/>
              <a:t>legacz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, I </a:t>
            </a:r>
            <a:r>
              <a:rPr lang="en-US" dirty="0" err="1"/>
              <a:t>kontaktu</a:t>
            </a:r>
            <a:r>
              <a:rPr lang="en-US" dirty="0"/>
              <a:t> </a:t>
            </a:r>
            <a:r>
              <a:rPr lang="en-US" dirty="0" err="1"/>
              <a:t>stranih</a:t>
            </a:r>
            <a:r>
              <a:rPr lang="en-US" dirty="0"/>
              <a:t> API-</a:t>
            </a:r>
            <a:r>
              <a:rPr lang="en-US" dirty="0" err="1"/>
              <a:t>ja</a:t>
            </a:r>
            <a:r>
              <a:rPr lang="en-US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/>
              <a:t>stavranje</a:t>
            </a:r>
            <a:r>
              <a:rPr lang="en-US" dirty="0"/>
              <a:t> API-</a:t>
            </a:r>
            <a:r>
              <a:rPr lang="en-US" dirty="0" err="1"/>
              <a:t>ja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bazama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/>
              <a:t>Poziv</a:t>
            </a:r>
            <a:r>
              <a:rPr lang="en-US" dirty="0"/>
              <a:t>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servisa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/>
              <a:t>Integracija</a:t>
            </a:r>
            <a:r>
              <a:rPr lang="en-US" dirty="0"/>
              <a:t> </a:t>
            </a:r>
            <a:r>
              <a:rPr lang="en-US" dirty="0" err="1"/>
              <a:t>infrastruktura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/>
              <a:t>Služba</a:t>
            </a:r>
            <a:r>
              <a:rPr lang="en-US" dirty="0"/>
              <a:t> </a:t>
            </a:r>
            <a:r>
              <a:rPr lang="en-US" dirty="0" err="1"/>
              <a:t>statičkih</a:t>
            </a:r>
            <a:r>
              <a:rPr lang="en-US" dirty="0"/>
              <a:t> </a:t>
            </a:r>
            <a:r>
              <a:rPr lang="en-US" dirty="0" err="1"/>
              <a:t>fajlova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upload/download </a:t>
            </a:r>
            <a:r>
              <a:rPr lang="en-US" dirty="0" err="1"/>
              <a:t>fajlova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Deploy-</a:t>
            </a:r>
            <a:r>
              <a:rPr lang="en-US" dirty="0" err="1"/>
              <a:t>ovanje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B08392D-AD89-49D2-A07C-43D5D3085B53}"/>
              </a:ext>
            </a:extLst>
          </p:cNvPr>
          <p:cNvSpPr txBox="1"/>
          <p:nvPr/>
        </p:nvSpPr>
        <p:spPr>
          <a:xfrm>
            <a:off x="4336211" y="431321"/>
            <a:ext cx="3519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LOOPBACK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7829D09-D632-4C28-AD3A-FE1F385C69B6}"/>
              </a:ext>
            </a:extLst>
          </p:cNvPr>
          <p:cNvSpPr txBox="1"/>
          <p:nvPr/>
        </p:nvSpPr>
        <p:spPr>
          <a:xfrm>
            <a:off x="649856" y="1268083"/>
            <a:ext cx="11542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Dijagram</a:t>
            </a:r>
            <a:r>
              <a:rPr lang="en-US" sz="2000" dirty="0" smtClean="0"/>
              <a:t> </a:t>
            </a:r>
            <a:r>
              <a:rPr lang="en-US" sz="2000" dirty="0" err="1" smtClean="0"/>
              <a:t>ispod</a:t>
            </a:r>
            <a:r>
              <a:rPr lang="en-US" sz="2000" dirty="0" smtClean="0"/>
              <a:t> </a:t>
            </a:r>
            <a:r>
              <a:rPr lang="en-US" sz="2000" dirty="0" err="1" smtClean="0"/>
              <a:t>demonstrira</a:t>
            </a:r>
            <a:r>
              <a:rPr lang="en-US" sz="2000" dirty="0" smtClean="0"/>
              <a:t> </a:t>
            </a:r>
            <a:r>
              <a:rPr lang="en-US" sz="2000" dirty="0" err="1" smtClean="0"/>
              <a:t>kako</a:t>
            </a:r>
            <a:r>
              <a:rPr lang="en-US" sz="2000" dirty="0" smtClean="0"/>
              <a:t> </a:t>
            </a:r>
            <a:r>
              <a:rPr lang="en-US" sz="2000" dirty="0" err="1" smtClean="0"/>
              <a:t>LoopBack</a:t>
            </a:r>
            <a:r>
              <a:rPr lang="en-US" sz="2000" dirty="0" smtClean="0"/>
              <a:t> </a:t>
            </a:r>
            <a:r>
              <a:rPr lang="en-US" sz="2000" dirty="0" err="1" smtClean="0"/>
              <a:t>slu</a:t>
            </a:r>
            <a:r>
              <a:rPr lang="sr-Latn-RS" sz="2000" dirty="0" smtClean="0"/>
              <a:t>ži kao composition bridge između dolaznih zahteva i odlaznih integracija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D5645B6-5F4F-4BA4-99D1-7649F68E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39" y="2147545"/>
            <a:ext cx="8320268" cy="3216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9B2E640-5402-4DE8-8A72-D3C1BCFE9FC6}"/>
              </a:ext>
            </a:extLst>
          </p:cNvPr>
          <p:cNvSpPr txBox="1"/>
          <p:nvPr/>
        </p:nvSpPr>
        <p:spPr>
          <a:xfrm>
            <a:off x="560716" y="5710687"/>
            <a:ext cx="1120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Takođe pokazuje kako su različite osobe zainteresovane za razneličite mogućnosti LoopBack-a.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7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73CE7D9-CA6E-4FF9-AA68-3CADD05FD557}"/>
              </a:ext>
            </a:extLst>
          </p:cNvPr>
          <p:cNvSpPr txBox="1"/>
          <p:nvPr/>
        </p:nvSpPr>
        <p:spPr>
          <a:xfrm>
            <a:off x="4243630" y="219974"/>
            <a:ext cx="342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Ključni koncepti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1C7506E-4889-4E68-A73F-858E6FBCC7E1}"/>
              </a:ext>
            </a:extLst>
          </p:cNvPr>
          <p:cNvSpPr/>
          <p:nvPr/>
        </p:nvSpPr>
        <p:spPr>
          <a:xfrm>
            <a:off x="891396" y="1311216"/>
            <a:ext cx="10127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Helvetica Neue"/>
              </a:rPr>
              <a:t>LoopBack</a:t>
            </a:r>
            <a:r>
              <a:rPr lang="en-US" dirty="0">
                <a:latin typeface="Helvetica Neue"/>
              </a:rPr>
              <a:t> 4 </a:t>
            </a:r>
            <a:r>
              <a:rPr lang="en-US" dirty="0" err="1" smtClean="0">
                <a:latin typeface="Helvetica Neue"/>
              </a:rPr>
              <a:t>defini</a:t>
            </a:r>
            <a:r>
              <a:rPr lang="sr-Latn-RS" dirty="0" smtClean="0">
                <a:latin typeface="Helvetica Neue"/>
              </a:rPr>
              <a:t>še</a:t>
            </a:r>
            <a:r>
              <a:rPr lang="en-US" dirty="0" smtClean="0">
                <a:latin typeface="Helvetica Neue"/>
              </a:rPr>
              <a:t> </a:t>
            </a:r>
            <a:r>
              <a:rPr lang="sr-Latn-RS" dirty="0" smtClean="0">
                <a:latin typeface="Helvetica Neue"/>
              </a:rPr>
              <a:t>neke ključne gradivne</a:t>
            </a:r>
            <a:r>
              <a:rPr lang="en-US" dirty="0" smtClean="0">
                <a:latin typeface="Helvetica Neue"/>
              </a:rPr>
              <a:t> </a:t>
            </a:r>
            <a:r>
              <a:rPr lang="sr-Latn-RS" dirty="0" smtClean="0">
                <a:latin typeface="Helvetica Neue"/>
              </a:rPr>
              <a:t>blokove</a:t>
            </a:r>
            <a:r>
              <a:rPr lang="en-US" dirty="0" smtClean="0">
                <a:latin typeface="Helvetica Neue"/>
              </a:rPr>
              <a:t> </a:t>
            </a:r>
            <a:r>
              <a:rPr lang="sr-Latn-RS" dirty="0" smtClean="0">
                <a:latin typeface="Helvetica Neue"/>
              </a:rPr>
              <a:t>za</a:t>
            </a:r>
            <a:r>
              <a:rPr lang="en-US" dirty="0" smtClean="0">
                <a:latin typeface="Helvetica Neue"/>
              </a:rPr>
              <a:t> </a:t>
            </a:r>
            <a:r>
              <a:rPr lang="sr-Latn-RS" dirty="0" smtClean="0">
                <a:latin typeface="Helvetica Neue"/>
              </a:rPr>
              <a:t>predstavljanje</a:t>
            </a:r>
            <a:r>
              <a:rPr lang="en-US" dirty="0" smtClean="0">
                <a:latin typeface="Helvetica Neue"/>
              </a:rPr>
              <a:t> </a:t>
            </a:r>
            <a:r>
              <a:rPr lang="sr-Latn-RS" dirty="0" smtClean="0">
                <a:latin typeface="Helvetica Neue"/>
              </a:rPr>
              <a:t>različitih poslova u</a:t>
            </a:r>
            <a:r>
              <a:rPr lang="en-US" dirty="0" smtClean="0">
                <a:latin typeface="Helvetica Neue"/>
              </a:rPr>
              <a:t> API</a:t>
            </a:r>
            <a:r>
              <a:rPr lang="sr-Latn-RS" dirty="0" smtClean="0">
                <a:latin typeface="Helvetica Neue"/>
              </a:rPr>
              <a:t>-ju</a:t>
            </a:r>
            <a:r>
              <a:rPr lang="en-US" dirty="0" smtClean="0">
                <a:latin typeface="Helvetica Neue"/>
              </a:rPr>
              <a:t> </a:t>
            </a:r>
            <a:r>
              <a:rPr lang="sr-Latn-RS" dirty="0" smtClean="0">
                <a:latin typeface="Helvetica Neue"/>
              </a:rPr>
              <a:t>i</a:t>
            </a:r>
            <a:r>
              <a:rPr lang="en-US" dirty="0" smtClean="0">
                <a:latin typeface="Helvetica Neue"/>
              </a:rPr>
              <a:t>/</a:t>
            </a:r>
            <a:r>
              <a:rPr lang="sr-Latn-RS" dirty="0" smtClean="0">
                <a:latin typeface="Helvetica Neue"/>
              </a:rPr>
              <a:t>ili</a:t>
            </a:r>
            <a:r>
              <a:rPr lang="en-US" dirty="0" smtClean="0">
                <a:latin typeface="Helvetica Neue"/>
              </a:rPr>
              <a:t> </a:t>
            </a:r>
            <a:r>
              <a:rPr lang="sr-Latn-RS" dirty="0" smtClean="0">
                <a:latin typeface="Helvetica Neue"/>
              </a:rPr>
              <a:t>Mikroservisnoj</a:t>
            </a:r>
            <a:r>
              <a:rPr lang="en-US" dirty="0" smtClean="0">
                <a:latin typeface="Helvetica Neue"/>
              </a:rPr>
              <a:t> </a:t>
            </a:r>
            <a:r>
              <a:rPr lang="sr-Latn-RS" dirty="0" smtClean="0">
                <a:latin typeface="Helvetica Neue"/>
              </a:rPr>
              <a:t>aplikaciji</a:t>
            </a:r>
            <a:r>
              <a:rPr lang="en-US" dirty="0" smtClean="0">
                <a:latin typeface="Helvetica Neue"/>
              </a:rPr>
              <a:t>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D1D9F1E-30D0-4481-BB9C-887A1A3D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512" y="2374110"/>
            <a:ext cx="7568976" cy="36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1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E9715B6-955A-48A8-A2AB-21D2B0C09731}"/>
              </a:ext>
            </a:extLst>
          </p:cNvPr>
          <p:cNvSpPr txBox="1"/>
          <p:nvPr/>
        </p:nvSpPr>
        <p:spPr>
          <a:xfrm>
            <a:off x="4431101" y="224287"/>
            <a:ext cx="3414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Ključni koncepti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0EAC64A-E567-49F4-8494-04918B9B055E}"/>
              </a:ext>
            </a:extLst>
          </p:cNvPr>
          <p:cNvSpPr txBox="1"/>
          <p:nvPr/>
        </p:nvSpPr>
        <p:spPr>
          <a:xfrm>
            <a:off x="3344199" y="1665512"/>
            <a:ext cx="176559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-</a:t>
            </a:r>
            <a:r>
              <a:rPr lang="en-US" sz="2000" dirty="0" err="1"/>
              <a:t>Aplication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dirty="0"/>
              <a:t>-Server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-Controller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-Interceptors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-Route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-Sequence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8875" y="1673678"/>
            <a:ext cx="18212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-Model</a:t>
            </a:r>
          </a:p>
          <a:p>
            <a:pPr>
              <a:spcAft>
                <a:spcPts val="600"/>
              </a:spcAft>
            </a:pPr>
            <a:r>
              <a:rPr lang="en-US" dirty="0"/>
              <a:t>-</a:t>
            </a:r>
            <a:r>
              <a:rPr lang="en-US" dirty="0" err="1"/>
              <a:t>DataSource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-Repository</a:t>
            </a:r>
          </a:p>
          <a:p>
            <a:pPr>
              <a:spcAft>
                <a:spcPts val="600"/>
              </a:spcAft>
            </a:pPr>
            <a:r>
              <a:rPr lang="en-US" dirty="0"/>
              <a:t>-Relation</a:t>
            </a:r>
          </a:p>
          <a:p>
            <a:pPr>
              <a:spcAft>
                <a:spcPts val="600"/>
              </a:spcAft>
            </a:pPr>
            <a:r>
              <a:rPr lang="en-US" dirty="0"/>
              <a:t>-</a:t>
            </a:r>
            <a:r>
              <a:rPr lang="en-US" sz="2000" dirty="0"/>
              <a:t>Decorator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5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B473CDB-5F46-4C28-8388-CAEBAC4904BF}"/>
              </a:ext>
            </a:extLst>
          </p:cNvPr>
          <p:cNvSpPr/>
          <p:nvPr/>
        </p:nvSpPr>
        <p:spPr>
          <a:xfrm>
            <a:off x="4704345" y="545811"/>
            <a:ext cx="3136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Application</a:t>
            </a:r>
            <a:endParaRPr lang="en-US" sz="3200" b="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F36CC165-3335-4D59-B6A0-0FE308D8B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860" y="1775694"/>
            <a:ext cx="10250906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LoopBack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4,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Application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</a:t>
            </a:r>
            <a:r>
              <a:rPr lang="sr-Latn-RS" altLang="en-US" sz="2000" dirty="0" smtClean="0">
                <a:latin typeface="+mj-lt"/>
              </a:rPr>
              <a:t>klasa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sr-Latn-R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je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sr-Latn-R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centralna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sr-Latn-R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klasa</a:t>
            </a:r>
            <a:r>
              <a:rPr kumimoji="0" lang="sr-Latn-RS" altLang="en-US" sz="2000" b="0" i="0" u="none" strike="noStrike" cap="none" normalizeH="0" dirty="0" smtClean="0">
                <a:ln>
                  <a:noFill/>
                </a:ln>
                <a:effectLst/>
                <a:latin typeface="+mj-lt"/>
              </a:rPr>
              <a:t> za podešavanje svih modula komponenti, kontrolera, servera i veza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. Application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</a:t>
            </a:r>
            <a:r>
              <a:rPr kumimoji="0" lang="sr-Latn-R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klasa proširuje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Context </a:t>
            </a:r>
            <a:r>
              <a:rPr lang="sr-Latn-RS" altLang="en-US" sz="2000" dirty="0" smtClean="0">
                <a:latin typeface="+mj-lt"/>
              </a:rPr>
              <a:t>i obezbeđuje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sr-Latn-R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kontrole</a:t>
            </a:r>
            <a:r>
              <a:rPr kumimoji="0" lang="sr-Latn-RS" altLang="en-US" sz="2000" b="0" i="0" u="none" strike="noStrike" cap="none" normalizeH="0" dirty="0" smtClean="0">
                <a:ln>
                  <a:noFill/>
                </a:ln>
                <a:effectLst/>
                <a:latin typeface="+mj-lt"/>
              </a:rPr>
              <a:t> za svoje pokretanje i zaustavljanje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sr-Latn-R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i za</a:t>
            </a:r>
            <a:r>
              <a:rPr kumimoji="0" lang="sr-Latn-RS" altLang="en-US" sz="2000" b="0" i="0" u="none" strike="noStrike" cap="none" normalizeH="0" dirty="0" smtClean="0">
                <a:ln>
                  <a:noFill/>
                </a:ln>
                <a:effectLst/>
                <a:latin typeface="+mj-lt"/>
              </a:rPr>
              <a:t> pokretanje i zaustavljanje povezanih servera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17AC19A-D7FE-464B-BFDC-4D2CA5458810}"/>
              </a:ext>
            </a:extLst>
          </p:cNvPr>
          <p:cNvSpPr txBox="1"/>
          <p:nvPr/>
        </p:nvSpPr>
        <p:spPr>
          <a:xfrm>
            <a:off x="930440" y="3429000"/>
            <a:ext cx="106840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sr-Latn-RS" sz="2000" dirty="0" smtClean="0"/>
              <a:t>U slučaju da napravite svoju </a:t>
            </a:r>
            <a:r>
              <a:rPr lang="en-US" sz="2000" dirty="0" smtClean="0"/>
              <a:t>application </a:t>
            </a:r>
            <a:r>
              <a:rPr lang="sr-Latn-RS" sz="2000" dirty="0" smtClean="0"/>
              <a:t>klasu</a:t>
            </a:r>
            <a:r>
              <a:rPr lang="en-US" sz="2000" dirty="0" smtClean="0"/>
              <a:t>, </a:t>
            </a:r>
            <a:r>
              <a:rPr lang="sr-Latn-RS" sz="2000" dirty="0" smtClean="0"/>
              <a:t>možete izvesti  nekoliko dodatnih koraka u podešavanju</a:t>
            </a:r>
            <a:r>
              <a:rPr lang="en-US" sz="2000" dirty="0" smtClean="0"/>
              <a:t>:</a:t>
            </a:r>
            <a:endParaRPr lang="en-US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/>
              <a:t>Prebaciti konfiguraciju u konstrktor osnovne klase</a:t>
            </a:r>
            <a:endParaRPr lang="en-US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/>
              <a:t>Izvesti asinhrono pokretanje funkcija pre pokretanja aplikacije</a:t>
            </a:r>
            <a:endParaRPr lang="en-US" sz="20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sz="2000" dirty="0" smtClean="0"/>
              <a:t>Izvršiti čišćenje funkcija kada se aplikacija zaustavi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05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7F744A5-428C-4781-9393-5D713F5F7DD7}"/>
              </a:ext>
            </a:extLst>
          </p:cNvPr>
          <p:cNvSpPr txBox="1"/>
          <p:nvPr/>
        </p:nvSpPr>
        <p:spPr>
          <a:xfrm>
            <a:off x="5287879" y="577516"/>
            <a:ext cx="1616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038A791-866E-4FD2-B58C-93B543CBEF73}"/>
              </a:ext>
            </a:extLst>
          </p:cNvPr>
          <p:cNvSpPr txBox="1"/>
          <p:nvPr/>
        </p:nvSpPr>
        <p:spPr>
          <a:xfrm>
            <a:off x="497306" y="2358189"/>
            <a:ext cx="114701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Interfejs </a:t>
            </a:r>
            <a:r>
              <a:rPr lang="en-US" sz="2000" dirty="0" smtClean="0"/>
              <a:t>Server</a:t>
            </a:r>
            <a:r>
              <a:rPr lang="sr-Latn-RS" sz="2000" dirty="0" smtClean="0"/>
              <a:t>-a</a:t>
            </a:r>
            <a:r>
              <a:rPr lang="en-US" sz="2000" dirty="0"/>
              <a:t> </a:t>
            </a:r>
            <a:r>
              <a:rPr lang="sr-Latn-RS" sz="2000" dirty="0" smtClean="0"/>
              <a:t>definiše minimalne yahtevanje funkcije (start i stop)i</a:t>
            </a:r>
            <a:r>
              <a:rPr lang="en-US" sz="2000" dirty="0" smtClean="0"/>
              <a:t> ‘</a:t>
            </a:r>
            <a:r>
              <a:rPr lang="sr-Latn-RS" sz="2000" dirty="0" smtClean="0"/>
              <a:t>slušanje</a:t>
            </a:r>
            <a:r>
              <a:rPr lang="en-US" sz="2000" dirty="0" smtClean="0"/>
              <a:t>’ </a:t>
            </a:r>
            <a:r>
              <a:rPr lang="sr-Latn-RS" sz="2000" dirty="0" smtClean="0"/>
              <a:t>svojstava koje treba implementirati u LoopBack aplikaciji</a:t>
            </a:r>
            <a:r>
              <a:rPr lang="en-US" sz="2000" dirty="0" smtClean="0"/>
              <a:t>. Server</a:t>
            </a:r>
            <a:r>
              <a:rPr lang="sr-Latn-RS" sz="2000" dirty="0" smtClean="0"/>
              <a:t>i</a:t>
            </a:r>
            <a:r>
              <a:rPr lang="en-US" sz="2000" dirty="0" smtClean="0"/>
              <a:t> </a:t>
            </a:r>
            <a:r>
              <a:rPr lang="sr-Latn-RS" sz="2000" dirty="0" smtClean="0"/>
              <a:t>u</a:t>
            </a:r>
            <a:r>
              <a:rPr lang="en-US" sz="2000" dirty="0" smtClean="0"/>
              <a:t> </a:t>
            </a:r>
            <a:r>
              <a:rPr lang="en-US" sz="2000" dirty="0" err="1"/>
              <a:t>LoopBack</a:t>
            </a:r>
            <a:r>
              <a:rPr lang="en-US" sz="2000" dirty="0"/>
              <a:t> 4 </a:t>
            </a:r>
            <a:r>
              <a:rPr lang="sr-Latn-RS" sz="2000" dirty="0" smtClean="0"/>
              <a:t>se koriste za implementaciju unutrašnjeg prenosa i/ili protokola kao što su</a:t>
            </a:r>
            <a:r>
              <a:rPr lang="en-US" sz="2000" dirty="0" smtClean="0"/>
              <a:t> </a:t>
            </a:r>
            <a:r>
              <a:rPr lang="en-US" sz="2000" dirty="0"/>
              <a:t>REST </a:t>
            </a:r>
            <a:r>
              <a:rPr lang="sr-Latn-RS" sz="2000" dirty="0" smtClean="0"/>
              <a:t>preko</a:t>
            </a:r>
            <a:r>
              <a:rPr lang="en-US" sz="2000" dirty="0" smtClean="0"/>
              <a:t> http</a:t>
            </a:r>
            <a:r>
              <a:rPr lang="sr-Latn-RS" sz="2000" dirty="0" smtClean="0"/>
              <a:t>-a</a:t>
            </a:r>
            <a:r>
              <a:rPr lang="en-US" sz="2000" dirty="0" smtClean="0"/>
              <a:t>, </a:t>
            </a:r>
            <a:r>
              <a:rPr lang="en-US" sz="2000" dirty="0" err="1"/>
              <a:t>gRPC</a:t>
            </a:r>
            <a:r>
              <a:rPr lang="en-US" sz="2000" dirty="0"/>
              <a:t> </a:t>
            </a:r>
            <a:r>
              <a:rPr lang="sr-Latn-RS" sz="2000" dirty="0" smtClean="0"/>
              <a:t>preko</a:t>
            </a:r>
            <a:r>
              <a:rPr lang="en-US" sz="2000" dirty="0" smtClean="0"/>
              <a:t> </a:t>
            </a:r>
            <a:r>
              <a:rPr lang="en-US" sz="2000" dirty="0"/>
              <a:t>http2, </a:t>
            </a:r>
            <a:r>
              <a:rPr lang="en-US" sz="2000" dirty="0" err="1"/>
              <a:t>graphQL</a:t>
            </a:r>
            <a:r>
              <a:rPr lang="en-US" sz="2000" dirty="0"/>
              <a:t> </a:t>
            </a:r>
            <a:r>
              <a:rPr lang="sr-Latn-RS" sz="2000" dirty="0" smtClean="0"/>
              <a:t>preko</a:t>
            </a:r>
            <a:r>
              <a:rPr lang="en-US" sz="2000" dirty="0" smtClean="0"/>
              <a:t> https, </a:t>
            </a:r>
            <a:r>
              <a:rPr lang="sr-Latn-RS" sz="2000" dirty="0" smtClean="0"/>
              <a:t>itd</a:t>
            </a:r>
            <a:r>
              <a:rPr lang="en-US" sz="2000" dirty="0" smtClean="0"/>
              <a:t>. </a:t>
            </a:r>
            <a:r>
              <a:rPr lang="sr-Latn-RS" sz="2000" dirty="0" smtClean="0"/>
              <a:t>Oni</a:t>
            </a:r>
            <a:r>
              <a:rPr lang="en-US" sz="2000" dirty="0" smtClean="0"/>
              <a:t> </a:t>
            </a:r>
            <a:r>
              <a:rPr lang="sr-Latn-RS" sz="2000" dirty="0" smtClean="0"/>
              <a:t>osluškuju zahteve na određenom portu, obrađuju ih, i vraćaju odgovarajući odgovor</a:t>
            </a:r>
            <a:r>
              <a:rPr lang="en-US" sz="2000" dirty="0" smtClean="0"/>
              <a:t>. </a:t>
            </a:r>
            <a:r>
              <a:rPr lang="sr-Latn-RS" sz="2000" dirty="0" smtClean="0"/>
              <a:t>Jedna</a:t>
            </a:r>
            <a:r>
              <a:rPr lang="en-US" sz="2000" dirty="0" smtClean="0"/>
              <a:t> </a:t>
            </a:r>
            <a:r>
              <a:rPr lang="sr-Latn-RS" sz="2000" dirty="0" smtClean="0"/>
              <a:t>aplikacija može da ima više server instanci koje slušaju na različitim portovima i rade sa ražličitim protokolima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371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326C54F-F0BA-409F-A55F-36DD49204C86}"/>
              </a:ext>
            </a:extLst>
          </p:cNvPr>
          <p:cNvSpPr txBox="1"/>
          <p:nvPr/>
        </p:nvSpPr>
        <p:spPr>
          <a:xfrm>
            <a:off x="4915401" y="481263"/>
            <a:ext cx="2361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Controllers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373EAC7F-588D-4D0B-87A3-126C84C87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74" y="2187077"/>
            <a:ext cx="10459452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Controller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</a:t>
            </a:r>
            <a:r>
              <a:rPr kumimoji="0" lang="sr-Latn-R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je klasa koja implementira operacije</a:t>
            </a:r>
            <a:r>
              <a:rPr kumimoji="0" lang="sr-Latn-RS" altLang="en-US" sz="2000" b="0" i="0" u="none" strike="noStrike" cap="none" normalizeH="0" dirty="0" smtClean="0">
                <a:ln>
                  <a:noFill/>
                </a:ln>
                <a:effectLst/>
                <a:latin typeface="+mj-lt"/>
              </a:rPr>
              <a:t> definisane API-jem aplikacije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.</a:t>
            </a:r>
            <a:r>
              <a:rPr kumimoji="0" lang="sr-Latn-R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On implementira poslovnu logiku aplikacije i ponaša se kao most između</a:t>
            </a:r>
            <a:r>
              <a:rPr kumimoji="0" lang="sr-Latn-RS" altLang="en-US" sz="2000" b="0" i="0" u="none" strike="noStrike" cap="none" normalizeH="0" dirty="0" smtClean="0">
                <a:ln>
                  <a:noFill/>
                </a:ln>
                <a:effectLst/>
                <a:latin typeface="+mj-lt"/>
              </a:rPr>
              <a:t> HTTP/REST API-ja i domenskih modela ili modela baze podataka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.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Decorations </a:t>
            </a:r>
            <a:r>
              <a:rPr kumimoji="0" lang="sr-Latn-R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su dodati Control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</a:t>
            </a:r>
            <a:r>
              <a:rPr lang="sr-Latn-RS" altLang="en-US" sz="2000" dirty="0" smtClean="0">
                <a:latin typeface="+mj-lt"/>
              </a:rPr>
              <a:t>klasi i njihovi članovi povezuju operacije API-ja aplikacije sa odgovarajućim operacijama Controller-a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. Controller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</a:t>
            </a:r>
            <a:r>
              <a:rPr lang="sr-Latn-RS" altLang="en-US" sz="2000" dirty="0" smtClean="0">
                <a:latin typeface="+mj-lt"/>
              </a:rPr>
              <a:t>izvršava</a:t>
            </a:r>
            <a:r>
              <a:rPr kumimoji="0" lang="sr-Latn-R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samo obrađene ulazne</a:t>
            </a:r>
            <a:r>
              <a:rPr kumimoji="0" lang="sr-Latn-RS" altLang="en-US" sz="2000" b="0" i="0" u="none" strike="noStrike" cap="none" normalizeH="0" dirty="0" smtClean="0">
                <a:ln>
                  <a:noFill/>
                </a:ln>
                <a:effectLst/>
                <a:latin typeface="+mj-lt"/>
              </a:rPr>
              <a:t> zahteve i apstrakcije backend servisa ili baza podataka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29788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1310</TotalTime>
  <Words>994</Words>
  <Application>Microsoft Office PowerPoint</Application>
  <PresentationFormat>Custom</PresentationFormat>
  <Paragraphs>168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Slice</vt:lpstr>
      <vt:lpstr>LoopBack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LoopBack 4</dc:title>
  <dc:creator>Windows User</dc:creator>
  <cp:lastModifiedBy>Windows User</cp:lastModifiedBy>
  <cp:revision>67</cp:revision>
  <dcterms:created xsi:type="dcterms:W3CDTF">2020-04-04T16:27:41Z</dcterms:created>
  <dcterms:modified xsi:type="dcterms:W3CDTF">2020-04-29T19:15:34Z</dcterms:modified>
</cp:coreProperties>
</file>