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9b0d6b44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9b0d6b44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9b0d6b44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9b0d6b44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9b0d6b44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9b0d6b44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9b0d6b44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9b0d6b44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9f16088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9f16088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9fc766f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9fc766f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9fc766f3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9fc766f3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9fc766f3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9fc766f3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9f1608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9f1608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9b0d6b4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9b0d6b4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9b0d6b4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9b0d6b4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9b0d6b4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9b0d6b4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9b0d6b44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9b0d6b44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9b0d6b4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9b0d6b4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9b0d6b4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9b0d6b4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b0d6b4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b0d6b4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b0d6b4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b0d6b4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Tutor za šahovska otvaranja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23412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sr" sz="1230"/>
              <a:t>Marko Kuvizić SV/38-2021</a:t>
            </a:r>
            <a:endParaRPr sz="123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71275"/>
            <a:ext cx="23412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sr" sz="1200"/>
              <a:t>Milica Mišić SV/62-2021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800" y="2282100"/>
            <a:ext cx="2861399" cy="28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900" y="186125"/>
            <a:ext cx="160499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444" y="186125"/>
            <a:ext cx="160499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2874350" y="2200025"/>
            <a:ext cx="345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>
            <a:off x="5158675" y="2528750"/>
            <a:ext cx="14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2519" y="219850"/>
            <a:ext cx="160499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1209400" y="3626875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2019275" y="3626875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2019275" y="2793050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209400" y="2793050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209400" y="2035100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2041875" y="2035100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2041875" y="1209725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209400" y="1209725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36750" y="4185900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1522000" y="4185900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932625" y="186125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-</a:t>
            </a: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1732650" y="186125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-0.1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3614913" y="363428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4424788" y="363428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4424788" y="2800463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614913" y="2042513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447388" y="2042513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4447388" y="121713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614913" y="121713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3194913" y="2571738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-</a:t>
            </a: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004788" y="4193313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-</a:t>
            </a: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3338138" y="193538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4138163" y="193538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3614913" y="438378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7136638" y="363428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7946513" y="363428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946513" y="2800463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7136638" y="2042513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7969113" y="2042513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969113" y="121713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7136638" y="1217138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6716638" y="2571738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-</a:t>
            </a: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7449238" y="4193313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6859863" y="193538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7659888" y="193538"/>
            <a:ext cx="73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7007989" y="4383800"/>
            <a:ext cx="65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50" y="1669650"/>
            <a:ext cx="19335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450" y="1674388"/>
            <a:ext cx="19431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950" y="1674400"/>
            <a:ext cx="19431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2952788" y="2385900"/>
            <a:ext cx="345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29" name="Google Shape;229;p23"/>
          <p:cNvCxnSpPr/>
          <p:nvPr/>
        </p:nvCxnSpPr>
        <p:spPr>
          <a:xfrm>
            <a:off x="5762500" y="2520325"/>
            <a:ext cx="7335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3"/>
          <p:cNvSpPr txBox="1"/>
          <p:nvPr/>
        </p:nvSpPr>
        <p:spPr>
          <a:xfrm>
            <a:off x="1032400" y="1967000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993975" y="2920150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31500" y="2634250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393075" y="1669650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-</a:t>
            </a: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4537200" y="1669650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-</a:t>
            </a: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7681325" y="1669650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-0.2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6493275" y="2634250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0.1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7051525" y="1967000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8021550" y="2920150"/>
            <a:ext cx="3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dk1"/>
                </a:solidFill>
              </a:rPr>
              <a:t>0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ctrTitle"/>
          </p:nvPr>
        </p:nvSpPr>
        <p:spPr>
          <a:xfrm>
            <a:off x="311700" y="0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Obrada podataka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534100" y="1334225"/>
            <a:ext cx="2382000" cy="10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Lista partija šaha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957250" y="1334225"/>
            <a:ext cx="2382000" cy="10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Lista prikladnih partija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387725" y="3332600"/>
            <a:ext cx="2382000" cy="10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Lista Poteza u PGN notaciji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3381000" y="3332600"/>
            <a:ext cx="2382000" cy="10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Lista Enkodiranih pozicija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6374275" y="3332600"/>
            <a:ext cx="2382000" cy="104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Lista razlika</a:t>
            </a:r>
            <a:endParaRPr/>
          </a:p>
        </p:txBody>
      </p:sp>
      <p:cxnSp>
        <p:nvCxnSpPr>
          <p:cNvPr id="249" name="Google Shape;249;p24"/>
          <p:cNvCxnSpPr>
            <a:stCxn id="244" idx="3"/>
            <a:endCxn id="245" idx="1"/>
          </p:cNvCxnSpPr>
          <p:nvPr/>
        </p:nvCxnSpPr>
        <p:spPr>
          <a:xfrm>
            <a:off x="3916100" y="1856825"/>
            <a:ext cx="10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4"/>
          <p:cNvCxnSpPr>
            <a:stCxn id="245" idx="2"/>
          </p:cNvCxnSpPr>
          <p:nvPr/>
        </p:nvCxnSpPr>
        <p:spPr>
          <a:xfrm flipH="1">
            <a:off x="1399250" y="2379425"/>
            <a:ext cx="4749000" cy="9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4"/>
          <p:cNvCxnSpPr>
            <a:stCxn id="246" idx="3"/>
            <a:endCxn id="247" idx="1"/>
          </p:cNvCxnSpPr>
          <p:nvPr/>
        </p:nvCxnSpPr>
        <p:spPr>
          <a:xfrm>
            <a:off x="2769725" y="3855200"/>
            <a:ext cx="6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4"/>
          <p:cNvCxnSpPr>
            <a:stCxn id="247" idx="3"/>
            <a:endCxn id="248" idx="1"/>
          </p:cNvCxnSpPr>
          <p:nvPr/>
        </p:nvCxnSpPr>
        <p:spPr>
          <a:xfrm>
            <a:off x="5763000" y="3855200"/>
            <a:ext cx="6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ctrTitle"/>
          </p:nvPr>
        </p:nvSpPr>
        <p:spPr>
          <a:xfrm>
            <a:off x="311700" y="0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Rezultati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492325" y="1484875"/>
            <a:ext cx="694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Ograničenje: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	Što je veći broj poteza, to je manja preciznost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92325" y="2434175"/>
            <a:ext cx="694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Problem</a:t>
            </a:r>
            <a:r>
              <a:rPr lang="sr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Korišćene standardne vrednosti šahovskih figura pri enkodiranju. One utiču na model. Simptom je da “voli” da pomera vrednije figure.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ctrTitle"/>
          </p:nvPr>
        </p:nvSpPr>
        <p:spPr>
          <a:xfrm>
            <a:off x="311700" y="295000"/>
            <a:ext cx="8520600" cy="10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Klasifikacija otvaranja</a:t>
            </a:r>
            <a:endParaRPr/>
          </a:p>
        </p:txBody>
      </p:sp>
      <p:sp>
        <p:nvSpPr>
          <p:cNvPr id="265" name="Google Shape;265;p26"/>
          <p:cNvSpPr txBox="1"/>
          <p:nvPr>
            <p:ph idx="1" type="subTitle"/>
          </p:nvPr>
        </p:nvSpPr>
        <p:spPr>
          <a:xfrm>
            <a:off x="311700" y="1484850"/>
            <a:ext cx="85206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rgbClr val="000000"/>
                </a:solidFill>
              </a:rPr>
              <a:t>U obzir uzimamo samo otvaranja koja su veoma zastupljena u skupu. Otvaranja koja su slabo igrana i partije u kojima su igrana izostavljamo iz trening skupa.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rgbClr val="000000"/>
                </a:solidFill>
              </a:rPr>
              <a:t>Uzimamo jednak broj partija svakog otvaranja kako bi skup bio balansiran.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rgbClr val="000000"/>
                </a:solidFill>
              </a:rPr>
              <a:t>Treniramo sa 70% skupa.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rgbClr val="000000"/>
                </a:solidFill>
              </a:rPr>
              <a:t>Validiramo sa 30% skupa.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311700" y="330725"/>
            <a:ext cx="8520600" cy="4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Primeri modela (chess_model.pth)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partija: 27000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100">
                <a:solidFill>
                  <a:schemeClr val="dk1"/>
                </a:solidFill>
              </a:rPr>
              <a:t>Zastupljenost otvaranja u igrama: 300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100">
                <a:solidFill>
                  <a:schemeClr val="dk1"/>
                </a:solidFill>
              </a:rPr>
              <a:t>Broj otvaranja: 90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100">
                <a:solidFill>
                  <a:schemeClr val="dk1"/>
                </a:solidFill>
              </a:rPr>
              <a:t>Broj partija za treniranje: 18900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100">
                <a:solidFill>
                  <a:schemeClr val="dk1"/>
                </a:solidFill>
              </a:rPr>
              <a:t>Broj partija za validaciju: 8100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100">
                <a:solidFill>
                  <a:schemeClr val="dk1"/>
                </a:solidFill>
              </a:rPr>
              <a:t>Validation Accuracy: 0.4840, Validation Loss: 1.6750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idx="1" type="subTitle"/>
          </p:nvPr>
        </p:nvSpPr>
        <p:spPr>
          <a:xfrm>
            <a:off x="311700" y="330725"/>
            <a:ext cx="8520600" cy="4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Primeri modela (chess_model2.pth)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partija: 21600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Zastupljenost otvaranja u igrama: 600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otvaranja: 36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partija za treniranje: 15120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partija za validaciju: 6480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Validation Accuracy: 0.5718, Validation Loss: </a:t>
            </a:r>
            <a:r>
              <a:rPr lang="sr" sz="2100">
                <a:solidFill>
                  <a:schemeClr val="dk1"/>
                </a:solidFill>
              </a:rPr>
              <a:t>1.2673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idx="1" type="subTitle"/>
          </p:nvPr>
        </p:nvSpPr>
        <p:spPr>
          <a:xfrm>
            <a:off x="311700" y="330725"/>
            <a:ext cx="8520600" cy="4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Primeri modela (chess_model3.pth)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partija: </a:t>
            </a:r>
            <a:r>
              <a:rPr lang="sr" sz="2100">
                <a:solidFill>
                  <a:schemeClr val="dk1"/>
                </a:solidFill>
              </a:rPr>
              <a:t>8400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Zastupljenost otvaranja u igrama: 600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otvaranja: </a:t>
            </a:r>
            <a:r>
              <a:rPr lang="sr" sz="2100">
                <a:solidFill>
                  <a:schemeClr val="dk1"/>
                </a:solidFill>
              </a:rPr>
              <a:t>14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partija za treniranje: </a:t>
            </a:r>
            <a:r>
              <a:rPr lang="sr" sz="2100">
                <a:solidFill>
                  <a:schemeClr val="dk1"/>
                </a:solidFill>
              </a:rPr>
              <a:t>5880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Broj partija za validaciju: </a:t>
            </a:r>
            <a:r>
              <a:rPr lang="sr" sz="2100">
                <a:solidFill>
                  <a:schemeClr val="dk1"/>
                </a:solidFill>
              </a:rPr>
              <a:t>2520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Validation Accuracy: </a:t>
            </a:r>
            <a:r>
              <a:rPr lang="sr" sz="2100">
                <a:solidFill>
                  <a:schemeClr val="dk1"/>
                </a:solidFill>
              </a:rPr>
              <a:t>0.6718</a:t>
            </a:r>
            <a:r>
              <a:rPr lang="sr" sz="2100">
                <a:solidFill>
                  <a:schemeClr val="dk1"/>
                </a:solidFill>
              </a:rPr>
              <a:t>, Validation Loss: </a:t>
            </a:r>
            <a:r>
              <a:rPr lang="sr" sz="2100">
                <a:solidFill>
                  <a:schemeClr val="dk1"/>
                </a:solidFill>
              </a:rPr>
              <a:t>0.9395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ctrTitle"/>
          </p:nvPr>
        </p:nvSpPr>
        <p:spPr>
          <a:xfrm>
            <a:off x="311700" y="393875"/>
            <a:ext cx="89985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Klasifikacija otvaranja - Rezultati</a:t>
            </a:r>
            <a:endParaRPr/>
          </a:p>
        </p:txBody>
      </p:sp>
      <p:sp>
        <p:nvSpPr>
          <p:cNvPr id="286" name="Google Shape;286;p30"/>
          <p:cNvSpPr txBox="1"/>
          <p:nvPr>
            <p:ph idx="1" type="subTitle"/>
          </p:nvPr>
        </p:nvSpPr>
        <p:spPr>
          <a:xfrm>
            <a:off x="311700" y="1661800"/>
            <a:ext cx="85206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chemeClr val="dk1"/>
                </a:solidFill>
              </a:rPr>
              <a:t>Ograničenje: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chemeClr val="dk1"/>
                </a:solidFill>
              </a:rPr>
              <a:t>Kako se povećava broj otvaranja sve je manje precizan. Morali smo da biramo između preciznosti i broja otvaranja koje podržava naš program.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chemeClr val="dk1"/>
                </a:solidFill>
              </a:rPr>
              <a:t>Odlučili smo se za model koji podržava 14 otvaranja i nudi preciznost od 67,2%, jer se ova najpopularnija otvaranja koriste u 90% partija.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69975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Problem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597500" y="1707100"/>
            <a:ext cx="5949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arenR"/>
            </a:pPr>
            <a:r>
              <a:rPr lang="sr" sz="2100">
                <a:solidFill>
                  <a:schemeClr val="dk1"/>
                </a:solidFill>
              </a:rPr>
              <a:t>Generisati dobre poteze u datoj poziciji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97500" y="2845175"/>
            <a:ext cx="5949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2)	Klasifikovati poziciju po otvaranjima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69975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Generisanje poteza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375" y="1426275"/>
            <a:ext cx="3594375" cy="35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99725" y="2075850"/>
            <a:ext cx="429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Obično problem za komplikovanije algoritme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99725" y="32480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Zahteva neki nivo pretrage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69975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Otvaranja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446025" y="1843900"/>
            <a:ext cx="429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Ako se ograničimo na otvaranja, problem postaje lakši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446025" y="2930300"/>
            <a:ext cx="451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Izbegavamo pretragu u dubinu, oslanjamo se na šablone i jednostavnije ideje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0" y="118225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Šahovska otvaranja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87" y="1234075"/>
            <a:ext cx="3604624" cy="36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0" y="0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Set Podataka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337625" y="945600"/>
            <a:ext cx="638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[Event "Rated Blitz game"]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[Site "https://lichess.org/pjIgfKFJ"]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[White "BlackBranca"]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[Black "HardwellOfKing"]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[Result "1-0"]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[UTCDate "2015.12.31"]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[UTCTime "23:01:53"]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[WhiteElo "1817"]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[BlackElo "1445"]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[WhiteRatingDiff "+9"]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[BlackRatingDiff "-11"]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[ECO "B32"]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[Opening "Sicilian Defense: Franco-Sicilian Variation"]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[TimeControl "180+2"]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[Termination "Normal"]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chemeClr val="dk1"/>
                </a:solidFill>
              </a:rPr>
              <a:t>1. e4 d5 2. Qf3 dxe4 3. Qxe4 Nf6 4. Qe5 e6 5. Bb5+ Bd7 6. Bxd7+ Qxd7 7. c4 Nc6 8. Qb5 O-O-O 9. d4 a6 10. Qb3 Nxd4 11. Qc3 Ne4 12. Qe3 Nc2+ 13. Ke2 Qd1# 0-1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0" y="0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Pristup 1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075525" y="982100"/>
            <a:ext cx="292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Dve neuronske mreže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25" y="1490000"/>
            <a:ext cx="5158155" cy="33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0" y="0"/>
            <a:ext cx="8520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Pristup 2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637150" y="967325"/>
            <a:ext cx="168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Enkodiranje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92325" y="1602875"/>
            <a:ext cx="50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Predstaviti šahovsku tablu kao jednodimenzionalni vektor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92325" y="2606163"/>
            <a:ext cx="515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Koristiti float vrednosti iz skupa (-1, 1) kao jedinstvene predstave figura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92325" y="3609475"/>
            <a:ext cx="5153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dk1"/>
                </a:solidFill>
              </a:rPr>
              <a:t>Figure igrača koji je na potezu imaju pozitivne vrednosti, figure protivnika imaju negativne.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602" y="1625413"/>
            <a:ext cx="2792798" cy="27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150" y="555975"/>
            <a:ext cx="3959050" cy="39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965875" y="305010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443150" y="305010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341300" y="305010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818575" y="305010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716725" y="305010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194000" y="305010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652175" y="338880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99925" y="338880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551450" y="338880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929550" y="338880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392050" y="338880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847175" y="338880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392050" y="382915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0.8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929550" y="3798425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024125" y="3798425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656200" y="3798425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965875" y="260060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443150" y="260060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443150" y="212772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965875" y="212772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965875" y="16782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443150" y="16548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891200" y="16548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891200" y="212772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339250" y="212772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368925" y="16782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816525" y="16548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816525" y="212772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266950" y="212772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264125" y="16782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711725" y="16782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717375" y="212772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717375" y="2588913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194000" y="2571738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194650" y="2127713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189900" y="1654838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929550" y="291045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574825" y="2910450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368925" y="34904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816525" y="3490450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816525" y="397247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891200" y="397247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443150" y="397247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189900" y="3972475"/>
            <a:ext cx="31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551450" y="243208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929550" y="243208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dk1"/>
                </a:solidFill>
              </a:rPr>
              <a:t>0.4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551450" y="6093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 -</a:t>
            </a:r>
            <a:r>
              <a:rPr lang="sr" sz="1000">
                <a:solidFill>
                  <a:schemeClr val="lt1"/>
                </a:solidFill>
              </a:rPr>
              <a:t>0.4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929550" y="6093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 -</a:t>
            </a:r>
            <a:r>
              <a:rPr lang="sr" sz="1000">
                <a:solidFill>
                  <a:schemeClr val="lt1"/>
                </a:solidFill>
              </a:rPr>
              <a:t>0.4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392050" y="6093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</a:t>
            </a:r>
            <a:r>
              <a:rPr lang="sr" sz="1000">
                <a:solidFill>
                  <a:schemeClr val="lt1"/>
                </a:solidFill>
              </a:rPr>
              <a:t>0.3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847175" y="6093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-0.5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656200" y="6093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-0.5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124175" y="6093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656200" y="10597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124175" y="10597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574825" y="1065763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024125" y="1065763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493450" y="1065763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929550" y="1065763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412075" y="1065763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862725" y="1065763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-0.1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026863" y="6093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 -0.9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4471750" y="609338"/>
            <a:ext cx="7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000">
                <a:solidFill>
                  <a:schemeClr val="lt1"/>
                </a:solidFill>
              </a:rPr>
              <a:t> -0.8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