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58" r:id="rId3"/>
    <p:sldId id="257" r:id="rId4"/>
    <p:sldId id="259" r:id="rId5"/>
    <p:sldId id="261" r:id="rId6"/>
    <p:sldId id="272" r:id="rId7"/>
    <p:sldId id="273" r:id="rId8"/>
    <p:sldId id="260" r:id="rId9"/>
    <p:sldId id="263" r:id="rId10"/>
    <p:sldId id="271" r:id="rId11"/>
    <p:sldId id="264" r:id="rId12"/>
    <p:sldId id="265" r:id="rId13"/>
    <p:sldId id="267" r:id="rId14"/>
    <p:sldId id="268" r:id="rId15"/>
    <p:sldId id="274" r:id="rId1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03E4-442D-F611-D7A1-ADBAE6037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09884-67A7-75D3-C491-2ABDE726A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EC94B-1772-D98C-5134-47FD72CA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97A7-3B5A-4032-94D7-70030450BC02}" type="datetimeFigureOut">
              <a:rPr lang="hr-HR" smtClean="0"/>
              <a:t>26.1.2025.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E8C48-E4D9-8664-59B4-EC7AF009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03104-BC8D-6347-A16C-1DF546BB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22FD-A7A1-499B-A603-ABBE95421A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0994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02FD-D458-A058-6339-DF543ED1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8513F-09B3-280A-1F86-74AA0267B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B080A-EB38-331D-2704-90B3BFAA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97A7-3B5A-4032-94D7-70030450BC02}" type="datetimeFigureOut">
              <a:rPr lang="hr-HR" smtClean="0"/>
              <a:t>26.1.2025.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EE035-F4F8-23C0-0DD9-71C814AA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0FA1D-6577-432B-6C3B-1ED38554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22FD-A7A1-499B-A603-ABBE95421A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7996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73086-0EE7-FA0A-5C8A-21E773344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0B18E-3D97-5B26-B2E5-F63F59BAE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EE564-EDD5-22B2-881B-144CB42B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97A7-3B5A-4032-94D7-70030450BC02}" type="datetimeFigureOut">
              <a:rPr lang="hr-HR" smtClean="0"/>
              <a:t>26.1.2025.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202B3-B16F-F32B-395D-CF9B147A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18EE3-019E-03F5-653C-633923BD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22FD-A7A1-499B-A603-ABBE95421A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2764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1504-0016-BA07-330B-453EEFB3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30F1C-6F06-662A-96B1-8BDC5A660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509F1-4524-6E6F-0029-F08B0B79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97A7-3B5A-4032-94D7-70030450BC02}" type="datetimeFigureOut">
              <a:rPr lang="hr-HR" smtClean="0"/>
              <a:t>26.1.2025.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4ADD9-26B9-30E1-E7C0-54725733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F6B8A-793D-A4BF-91E7-6081AFFF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22FD-A7A1-499B-A603-ABBE95421A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9257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A550-AF5E-DF3E-4739-3D7EEB0A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0CB55-93C6-B13E-377E-C5FA5C9CF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F5844-DDFA-59EF-C94A-1F18C600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97A7-3B5A-4032-94D7-70030450BC02}" type="datetimeFigureOut">
              <a:rPr lang="hr-HR" smtClean="0"/>
              <a:t>26.1.2025.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5EA48-611A-597D-4E73-8FBF2F56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A5672-5C3A-3291-2F52-4F6DD4CE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22FD-A7A1-499B-A603-ABBE95421A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0396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2F94-1409-281D-A42F-BD3BB8EA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30E01-041B-344E-F6E3-E2B4A4968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D1703-3447-A6CD-7CCB-EF8C6EABB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9B612-A85F-C56F-21B2-0B053022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97A7-3B5A-4032-94D7-70030450BC02}" type="datetimeFigureOut">
              <a:rPr lang="hr-HR" smtClean="0"/>
              <a:t>26.1.2025.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854CF-89AE-E040-ACCE-318712A5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3056C-252B-3785-FAC9-EBCD7DAB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22FD-A7A1-499B-A603-ABBE95421A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1046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E763-AB58-83D6-D68F-DBCAD7D78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FE91E-B1BF-4A62-8B95-C376A9596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B413F-458E-5606-CAB3-D25F7CAB1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85521-2977-A96C-3FD9-0090CCB15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C9AF1-8DF3-2C5D-3F03-7E17955F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D6A6E-5904-91AF-C82D-50F30F0B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97A7-3B5A-4032-94D7-70030450BC02}" type="datetimeFigureOut">
              <a:rPr lang="hr-HR" smtClean="0"/>
              <a:t>26.1.2025.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5B970-F5F2-3873-0FD8-334C8261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A463D-28EF-16C4-91BC-DC726D1C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22FD-A7A1-499B-A603-ABBE95421A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2638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1CBD-86BC-3A5D-7F3B-E15E5ACD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1DAFE4-9EF7-456C-837E-2294B8EB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97A7-3B5A-4032-94D7-70030450BC02}" type="datetimeFigureOut">
              <a:rPr lang="hr-HR" smtClean="0"/>
              <a:t>26.1.2025.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A57C8-2227-6566-B310-D714864D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D93F2-7A07-A97A-996B-DD28689F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22FD-A7A1-499B-A603-ABBE95421A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8513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4ADD0-9E27-4DFA-2432-1CCDC616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97A7-3B5A-4032-94D7-70030450BC02}" type="datetimeFigureOut">
              <a:rPr lang="hr-HR" smtClean="0"/>
              <a:t>26.1.2025.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291A6-2BE4-DC8B-6C61-29A93F61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E1926-DD56-4A19-CE4A-FCCEF30A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22FD-A7A1-499B-A603-ABBE95421A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2384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404F-A9E3-AE63-EC94-C2221333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2E9A0-3307-AA7B-CA91-083BDD74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138DE-A2C4-C7A1-24FC-6EA482E7D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4BF64-EE49-0ADB-7055-7AB35F91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97A7-3B5A-4032-94D7-70030450BC02}" type="datetimeFigureOut">
              <a:rPr lang="hr-HR" smtClean="0"/>
              <a:t>26.1.2025.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9BD87-1CA3-5D2D-C025-AF268FFE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54F20-CE77-0C3B-B3D4-86697700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22FD-A7A1-499B-A603-ABBE95421A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9110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805D-3CB8-BDEB-0851-538081AA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93200-A113-4E56-697E-9791B72C8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DBBAF-EE7C-386D-87AA-1BB2D92B9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96856-0468-2B49-70D7-FB18CD78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97A7-3B5A-4032-94D7-70030450BC02}" type="datetimeFigureOut">
              <a:rPr lang="hr-HR" smtClean="0"/>
              <a:t>26.1.2025.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58DB3-D618-4E9A-5F7E-5BA45059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6A385-7745-871B-E215-185786BFC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22FD-A7A1-499B-A603-ABBE95421A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1839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FFC05A-A0E8-E33D-C2BA-F1537978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E87A5-399B-35DF-0E86-36D491DE4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7089D-56D8-4848-681C-7F95A9E73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1E97A7-3B5A-4032-94D7-70030450BC02}" type="datetimeFigureOut">
              <a:rPr lang="hr-HR" smtClean="0"/>
              <a:t>26.1.2025.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C3D2D-CF9A-DA44-79B4-F1CC08479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EC805-5AC5-97E3-4BC2-0FF440204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2B22FD-A7A1-499B-A603-ABBE95421A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92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53F2-CB96-9576-FF49-CF9A11C6D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Unlucky 😬 - Projekt Za Prirodne Katastrofe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0EDB2-E045-C5B9-250C-1542B1DFA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7720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1FA0-ECA7-F56A-3F2D-85AFA183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hr-HR" sz="5200" i="1" dirty="0"/>
              <a:t>Dijagram Komponenata i Dijagram Razmještaja</a:t>
            </a:r>
            <a:endParaRPr lang="en-US" sz="5200" i="1" dirty="0"/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06AB765B-3A35-B3AE-4554-B2AB9E91C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53" y="2957665"/>
            <a:ext cx="5671823" cy="3346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34B6EC-6AD1-47B4-7C7B-7EC2DCF3C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2505" y="3101689"/>
            <a:ext cx="5828261" cy="305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05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E88C-90BB-4A35-6D4B-70E68615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noProof="0" dirty="0"/>
              <a:t>Korišteni Alati i Thenologije</a:t>
            </a:r>
            <a:endParaRPr lang="hr-H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7E9EB-10BE-EC42-DFC4-1F23EE655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787"/>
            <a:ext cx="10515600" cy="5214026"/>
          </a:xfrm>
        </p:spPr>
        <p:txBody>
          <a:bodyPr/>
          <a:lstStyle/>
          <a:p>
            <a:r>
              <a:rPr lang="hr-HR" dirty="0"/>
              <a:t>Programski jezici: TypeScript (verzija 5.x), Java (verzija 21), HTML5</a:t>
            </a:r>
          </a:p>
          <a:p>
            <a:r>
              <a:rPr lang="hr-HR" dirty="0"/>
              <a:t>Radni okviri i biblioteke: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r-HR" dirty="0"/>
              <a:t>Backend: Spring Boot (verzija 3.3.5), Spring Data JPA, Spring Security, JWT (io.jsonwebtoken 0.12.5), </a:t>
            </a:r>
            <a:r>
              <a:rPr lang="nl-NL" dirty="0"/>
              <a:t>Google API Client (verzija 2.7.0)</a:t>
            </a:r>
            <a:r>
              <a:rPr lang="hr-HR" dirty="0"/>
              <a:t>, Spring Starter Mail (verzija 3.4.1), Swagger (springdoc-openapi-starter-webmvc-ui 2.3.0), Lombok (verzija 1.18.34)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r-HR" dirty="0"/>
              <a:t>Frontend: Next.js (verzija 14.2.15), Tailwind CSS (verzija 3.4.1), ShadCN UI, Radix UI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r-HR" dirty="0"/>
              <a:t>Baza podataka: PostgreSQL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r-HR" dirty="0"/>
              <a:t>Razvojni alati: IntelliJ IDEA, Visual Studio Code, Postman, Maven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r-HR" dirty="0"/>
              <a:t>Alati za ispitivanje: </a:t>
            </a:r>
            <a:r>
              <a:rPr lang="de-DE" dirty="0"/>
              <a:t>Git (verzija 2.45.1.windows.1)</a:t>
            </a:r>
            <a:r>
              <a:rPr lang="hr-HR" dirty="0"/>
              <a:t>, GitHub, JEST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r-HR" dirty="0"/>
              <a:t>Alati za razmještaj: Coolify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r-HR" dirty="0"/>
              <a:t>Cloud platforma: Hetzner</a:t>
            </a:r>
          </a:p>
        </p:txBody>
      </p:sp>
    </p:spTree>
    <p:extLst>
      <p:ext uri="{BB962C8B-B14F-4D97-AF65-F5344CB8AC3E}">
        <p14:creationId xmlns:p14="http://schemas.microsoft.com/office/powerpoint/2010/main" val="2408802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9D00-A278-288D-8959-1A7F9B7D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/>
              <a:t>Ispitivanje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54BB4-DD01-F9F7-958E-553EBB731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i="1" dirty="0"/>
              <a:t>Testiranje je izvedeno u JEST-u</a:t>
            </a:r>
          </a:p>
          <a:p>
            <a:r>
              <a:rPr lang="hr-HR" i="1" dirty="0"/>
              <a:t>AppUserTest: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/>
              <a:t>Test : Kreiranje organizacije od strane nepotvrđenog korisnika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Test : Zabrana pristupa korisniku (ban) na aplikaciji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Test : Registracija korisnika u aplikaciju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/>
              <a:t>Test : Pridruživanje korisnika organizaciji u slučaju da je već pripadnik druge organizacije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/>
              <a:t>Test : Objavljivanje nesreće unutar granica Hrvatske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/>
              <a:t>Test : Objavljivanje nesreće izvan granica Hrvatske</a:t>
            </a:r>
          </a:p>
          <a:p>
            <a:pPr marL="514350" indent="-514350">
              <a:buFont typeface="+mj-lt"/>
              <a:buAutoNum type="arabicPeriod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53540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07BC-25F6-E614-0809-EF62AAF8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/>
              <a:t>Organizacija Rada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A08AA-4C9F-E0DB-F544-E09C4A45D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Model procesa (najsličniji): inkrementalni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r-HR" dirty="0"/>
              <a:t>zahtjevi uvijek evoluiraju i prate razvoj projekta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r-HR" dirty="0"/>
              <a:t>zahtjevi korisnika se svrstavaju u prioritetne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r-HR" dirty="0"/>
              <a:t>funkcionalnost se ostvaruje u u ranim fazama</a:t>
            </a:r>
          </a:p>
          <a:p>
            <a:r>
              <a:rPr lang="hr-HR" dirty="0"/>
              <a:t>Vrijeme utrošeno u izradu projekta: 228h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r-HR" dirty="0"/>
              <a:t>Frontend: 40h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r-HR" dirty="0"/>
              <a:t>Backend: 70h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r-HR" dirty="0"/>
              <a:t>Dokumentacija: 80h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r-HR" dirty="0"/>
              <a:t>Deployment: 7h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r-HR" dirty="0"/>
              <a:t>Razno: 31h</a:t>
            </a:r>
          </a:p>
        </p:txBody>
      </p:sp>
    </p:spTree>
    <p:extLst>
      <p:ext uri="{BB962C8B-B14F-4D97-AF65-F5344CB8AC3E}">
        <p14:creationId xmlns:p14="http://schemas.microsoft.com/office/powerpoint/2010/main" val="819744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89F1-C49F-96FD-FBE9-79CCCD07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A38B4-87B6-CC2C-AE60-3F252422F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/>
          <a:lstStyle/>
          <a:p>
            <a:r>
              <a:rPr lang="hr-HR" dirty="0"/>
              <a:t>Prvi ciklus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r-HR" dirty="0"/>
              <a:t>Problem odluke pristupa projektu, tim podijeljen na 3 dijela: frontend(dizajn stranice, poveziavnje s backendom, dio funkcionalnosti prijavljivanja), backend(dizajn stranice, baza podataka i povezvanje, autentifikacija, dokumentacija)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r-HR" dirty="0"/>
              <a:t>Najveći problem predstavilo je uspješno implementiranje autentifikacije, no uz dodatni angažman i dogovor tima, obavljen je uspješno i na vrijeme</a:t>
            </a:r>
          </a:p>
          <a:p>
            <a:r>
              <a:rPr lang="hr-HR" dirty="0"/>
              <a:t>Drugi ciklus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r-HR" dirty="0"/>
              <a:t>Rješavanje novonastalih bugova i nedostataka te dodavanje novih funkcionalnosti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r-HR" dirty="0"/>
              <a:t>Dovršavanje dokumnetacije te se pobrinuti da svi dijelovi aplikacije rade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r-HR" dirty="0"/>
              <a:t>Steklo se znanje i iskustvo rada na projektu kao dio većeg tima</a:t>
            </a:r>
          </a:p>
        </p:txBody>
      </p:sp>
    </p:spTree>
    <p:extLst>
      <p:ext uri="{BB962C8B-B14F-4D97-AF65-F5344CB8AC3E}">
        <p14:creationId xmlns:p14="http://schemas.microsoft.com/office/powerpoint/2010/main" val="495109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70B1-07A9-CD5C-D486-AE1B9A6A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/>
              <a:t>Sudjelovali u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4A0DC-0F67-F8E4-A8D1-264E3BA96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Marko Pekas (Project Manager) (</a:t>
            </a:r>
            <a:r>
              <a:rPr lang="hr-HR" b="0" i="0" dirty="0">
                <a:effectLst/>
                <a:latin typeface="gg sans"/>
              </a:rPr>
              <a:t>marko.pekas@fer.unizg.hr</a:t>
            </a:r>
            <a:r>
              <a:rPr lang="hr-HR" dirty="0"/>
              <a:t>)</a:t>
            </a:r>
          </a:p>
          <a:p>
            <a:r>
              <a:rPr lang="hr-HR" dirty="0"/>
              <a:t>Nino Salai (</a:t>
            </a:r>
            <a:r>
              <a:rPr lang="hr-HR" b="0" i="0" dirty="0">
                <a:effectLst/>
                <a:latin typeface="gg sans"/>
              </a:rPr>
              <a:t>nino.salai@fer.unizg.hr</a:t>
            </a:r>
            <a:r>
              <a:rPr lang="hr-HR" dirty="0"/>
              <a:t>)</a:t>
            </a:r>
          </a:p>
          <a:p>
            <a:r>
              <a:rPr lang="hr-HR" dirty="0"/>
              <a:t>Dominik Karuc (</a:t>
            </a:r>
            <a:r>
              <a:rPr lang="hr-HR" b="0" i="0" dirty="0">
                <a:effectLst/>
                <a:latin typeface="gg sans"/>
              </a:rPr>
              <a:t>dominik.karuc@fer.unizg.hr</a:t>
            </a:r>
            <a:r>
              <a:rPr lang="hr-HR" dirty="0"/>
              <a:t>)</a:t>
            </a:r>
          </a:p>
          <a:p>
            <a:r>
              <a:rPr lang="hr-HR" dirty="0"/>
              <a:t>Fran </a:t>
            </a:r>
            <a:r>
              <a:rPr lang="hr-HR"/>
              <a:t>Rajčević (</a:t>
            </a:r>
            <a:r>
              <a:rPr lang="hr-HR" b="0" i="0">
                <a:effectLst/>
                <a:latin typeface="gg sans"/>
              </a:rPr>
              <a:t>fran.rajcevic@fer.unizg.hr</a:t>
            </a:r>
            <a:r>
              <a:rPr lang="hr-HR"/>
              <a:t>)</a:t>
            </a:r>
            <a:endParaRPr lang="hr-HR" dirty="0"/>
          </a:p>
          <a:p>
            <a:r>
              <a:rPr lang="hr-HR" dirty="0"/>
              <a:t>Vanja Gretić (</a:t>
            </a:r>
            <a:r>
              <a:rPr lang="hr-HR" b="0" i="0" dirty="0">
                <a:effectLst/>
                <a:latin typeface="gg sans"/>
              </a:rPr>
              <a:t>vanja.gretic@fer.unizg.hr</a:t>
            </a:r>
            <a:r>
              <a:rPr lang="hr-HR" dirty="0"/>
              <a:t>)</a:t>
            </a:r>
          </a:p>
          <a:p>
            <a:r>
              <a:rPr lang="hr-HR" dirty="0"/>
              <a:t>David Kresović (</a:t>
            </a:r>
            <a:r>
              <a:rPr lang="hr-HR" b="0" i="0" dirty="0">
                <a:effectLst/>
                <a:latin typeface="gg sans"/>
              </a:rPr>
              <a:t>david.kresovic@fer.unizg.hr</a:t>
            </a:r>
            <a:r>
              <a:rPr lang="hr-HR" dirty="0"/>
              <a:t>)</a:t>
            </a:r>
          </a:p>
          <a:p>
            <a:r>
              <a:rPr lang="hr-HR" dirty="0"/>
              <a:t>Vito Zorić (</a:t>
            </a:r>
            <a:r>
              <a:rPr lang="hr-HR" b="0" i="0" dirty="0">
                <a:effectLst/>
                <a:latin typeface="gg sans"/>
              </a:rPr>
              <a:t>vito.zoric@fer.unizg.hr</a:t>
            </a:r>
            <a:r>
              <a:rPr lang="hr-H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97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1643-1BA7-DD2B-0CD5-D94D1BD7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i="1"/>
              <a:t>Što Aplikacija Rješava?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7860E-5155-E269-3D12-04212227B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hr-HR" sz="2200"/>
              <a:t>Web aplikacije koja će korisnicima omogućiti pojednostavljeni pregled nesreća i nepogoda kao i poboljšanu koordinaciju i komunikaciju između građana, vlasti i humanitarnih organizacija u kriznim situacijama</a:t>
            </a:r>
          </a:p>
          <a:p>
            <a:r>
              <a:rPr lang="hr-HR" sz="2200"/>
              <a:t>Glavna motivacija bila nam je optimizirati i olakšati reakciju hitnih službi u slučaju nesreća i vremenskih nepogoda kojih je danas zbog klimatskih promjena sve više</a:t>
            </a:r>
          </a:p>
          <a:p>
            <a:r>
              <a:rPr lang="hr-HR" sz="2200"/>
              <a:t>Slična rješenja: NERV Disaster Prevention</a:t>
            </a:r>
          </a:p>
          <a:p>
            <a:r>
              <a:rPr lang="hr-HR" sz="2200"/>
              <a:t>Razlika: naša aplikacija omogućava samim korisnicima da prijave nesreću dok se NERV oslanja isključivo na službene ustanove</a:t>
            </a:r>
          </a:p>
        </p:txBody>
      </p:sp>
    </p:spTree>
    <p:extLst>
      <p:ext uri="{BB962C8B-B14F-4D97-AF65-F5344CB8AC3E}">
        <p14:creationId xmlns:p14="http://schemas.microsoft.com/office/powerpoint/2010/main" val="40026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C4CF-BA84-2DFD-2606-03468F46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599440"/>
            <a:ext cx="8960659" cy="8646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Glavni</a:t>
            </a:r>
            <a:r>
              <a:rPr lang="en-US" sz="4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Funkcionalni</a:t>
            </a:r>
            <a:r>
              <a:rPr lang="en-US" sz="4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Zahtjevi</a:t>
            </a:r>
            <a:endParaRPr lang="en-US" sz="48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D1914-BF11-6941-19FC-63A50E54CC22}"/>
              </a:ext>
            </a:extLst>
          </p:cNvPr>
          <p:cNvSpPr txBox="1"/>
          <p:nvPr/>
        </p:nvSpPr>
        <p:spPr>
          <a:xfrm>
            <a:off x="477980" y="2307332"/>
            <a:ext cx="5618019" cy="3773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Sustav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omogućava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korisniku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stvori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novi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račun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unosom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valjanog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korisničkog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imena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lozinke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email-a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Sustav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omogućava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prijavu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sustav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pomoću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korisničkog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imena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lozinke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ili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preko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Google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računa</a:t>
            </a: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Sustav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omogućava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korištenje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sustava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anonimno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bez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registracije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za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pregled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nesreća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sigurnosnih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smjernica</a:t>
            </a: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Sustav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omogućava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korisniku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vidi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sve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potvrđene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nesreće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svojoj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blizini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pregled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detaljne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informacije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nesreći</a:t>
            </a: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Sustav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omogućava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pristup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uputama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sigurnosnim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smjernicama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unutar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aplikacije</a:t>
            </a: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Sustav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omogućava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prijavu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nesreće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putem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aplikacije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dodatne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informacije</a:t>
            </a: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252C6-E792-250D-0B09-D4877DEE9409}"/>
              </a:ext>
            </a:extLst>
          </p:cNvPr>
          <p:cNvSpPr txBox="1"/>
          <p:nvPr/>
        </p:nvSpPr>
        <p:spPr>
          <a:xfrm>
            <a:off x="6096000" y="2281426"/>
            <a:ext cx="609600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1600" dirty="0"/>
              <a:t>Sustav šalje notifikacije o novonastalim nesrećama u blizini putem e-maila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1600" dirty="0"/>
              <a:t>Sustav šalje notifikacije o završenim nesrećama u blizini putem e-maila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1600" dirty="0"/>
              <a:t>Hitna Služba ima povlašten pristup i mogućnosti</a:t>
            </a:r>
            <a:endParaRPr lang="hr-HR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1600" dirty="0"/>
              <a:t>Sustav administratoru omogućava uklanjanje korisnika, dodjeljivanje uloga i odobravanje prijedloga za unaprjeđenje sustava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1600" dirty="0"/>
              <a:t>Sustav omogućava korisniku da bude dio organizacije uz dopuštenje od strane organizacije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1600" dirty="0"/>
              <a:t>Korisnik ima pregled povijesti svojih prijava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r-HR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r-HR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r-HR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r-HR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r-HR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r-HR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r-HR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r-HR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265975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090A-C7CB-9D4A-4DCA-57616AF1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i="1"/>
              <a:t>Ostali Zahtjevi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04308-3515-F1F8-9D72-DBA83427D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hr-HR" sz="2000" dirty="0"/>
              <a:t>Aplikacija mora biti dostupna većinu vremena kroz godinu</a:t>
            </a:r>
          </a:p>
          <a:p>
            <a:r>
              <a:rPr lang="hr-HR" sz="2000" dirty="0"/>
              <a:t>Aplikacija mora biti dostupna svim korisnicima, primarno u Hrvatskoj pa i u cijelom svijetu</a:t>
            </a:r>
          </a:p>
          <a:p>
            <a:r>
              <a:rPr lang="hr-HR" sz="2000" dirty="0"/>
              <a:t>Aplikacija mora brzo ažurirati prijave nesreća, unutar 10 sekundi od prijave</a:t>
            </a:r>
          </a:p>
          <a:p>
            <a:r>
              <a:rPr lang="hr-HR" sz="2000" dirty="0"/>
              <a:t>Aplikacija mora podržati istovremeno velik broj korisnika</a:t>
            </a:r>
          </a:p>
          <a:p>
            <a:r>
              <a:rPr lang="hr-HR" sz="2000" dirty="0"/>
              <a:t>Aplikacija mora grupirati dojave po mjestu nesreće i kategoriji radi preglednosti</a:t>
            </a:r>
          </a:p>
          <a:p>
            <a:r>
              <a:rPr lang="pl-PL" sz="2000" dirty="0"/>
              <a:t>Web sučelje mora biti pregledno i jednostavno za korištenje</a:t>
            </a:r>
          </a:p>
          <a:p>
            <a:r>
              <a:rPr lang="hr-HR" sz="2000" dirty="0"/>
              <a:t>Web sučelje mora biti responzivno na svim uređajima, uključujući stolna računala, tablete i mobilne telefone</a:t>
            </a:r>
          </a:p>
          <a:p>
            <a:r>
              <a:rPr lang="hr-HR" sz="2000" dirty="0"/>
              <a:t>Sustav treba biti oblikovan tako da omogućuje jednostavno održavanje</a:t>
            </a:r>
          </a:p>
          <a:p>
            <a:r>
              <a:rPr lang="hr-HR" sz="2000" dirty="0"/>
              <a:t>Sustav treba imati dovoljnu dokumentaciju</a:t>
            </a:r>
          </a:p>
        </p:txBody>
      </p:sp>
    </p:spTree>
    <p:extLst>
      <p:ext uri="{BB962C8B-B14F-4D97-AF65-F5344CB8AC3E}">
        <p14:creationId xmlns:p14="http://schemas.microsoft.com/office/powerpoint/2010/main" val="94215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C2F0-8B6A-7ACA-E364-A648E530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i="1"/>
              <a:t>Arhitektura Sustava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AEBA-23EB-9790-CF41-CFF0E6C6A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hr-HR" sz="2000" dirty="0"/>
              <a:t>Stil arhitekture: klijent razvijen u Reactu za dinamičko korisničko sučelje, dok je backend u Spring Bootu odgovoran za poslovnu logiku i sigurnost te korištenje OAuth2 i JWT protokola dodaje sloj sigurnosti, omogućujući kontrolirani pristup resursima</a:t>
            </a:r>
          </a:p>
          <a:p>
            <a:r>
              <a:rPr lang="hr-HR" sz="2000" dirty="0"/>
              <a:t>Podsustavi: Klijent (React), Backend API (Spring Boot), Autentifikacijski servis (OAuth2 i JWT), Notifikacijski podsustav (Firebase Cloud Messaging (FCM) ili SMTP serveri)</a:t>
            </a:r>
          </a:p>
          <a:p>
            <a:r>
              <a:rPr lang="hr-HR" sz="2000" dirty="0"/>
              <a:t>Mrežni protokoli: klijent-backend komunikacija putem HTTPS protokola, REST API povezuje frontend i backend, OAuth2 i JWT osiguravaju da samo autorizirani korisnici imaju pristup (OAuth2 upravlja inicijalnom autorizacijom, JWT autentifikacijom prilikom svakog zahtjeva)</a:t>
            </a:r>
          </a:p>
          <a:p>
            <a:r>
              <a:rPr lang="hr-HR" sz="2000" dirty="0"/>
              <a:t>Arhitektura je odabrana na temelju visoke kohezije, niske povezanosti, skalabilnosti i sigurnosti.</a:t>
            </a:r>
          </a:p>
          <a:p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52058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D584-7D0E-5D1D-8D2F-A1C84CF4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i="1"/>
              <a:t>Arhitektura Sustava</a:t>
            </a:r>
            <a:endParaRPr lang="hr-HR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1B665-81CE-B186-6C48-3BFC292A1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hr-HR" sz="2200" dirty="0"/>
              <a:t>Organizacija arhitekture: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r-HR" sz="1800" dirty="0"/>
              <a:t>Frontend (React): Klijent u Reactu omogućuje korisnicima rad s aplikacijom i uključuje JWT token u sve zahtjeve prema backendu. Služi kao interaktivno sučelje koje je sigurno povezano s backendom.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r-HR" sz="1800" dirty="0"/>
              <a:t>Backend (Spring Boot): Spring Boot backend obrađuje poslovnu logiku, autentifikaciju, autorizaciju, pohranu podataka i komunikaciju s bazom podataka. Koristi JWT za provjeru svakog zahtjeva koji stiže s frontenda.</a:t>
            </a:r>
          </a:p>
          <a:p>
            <a:r>
              <a:rPr lang="hr-HR" sz="2200" dirty="0"/>
              <a:t>MVC arhitektura: backend koristi Model-View-Controller (MVC) arhitekturu koja odvaja podatkovni model (PostgreSQL baza podataka), poslovnu logiku (Controller u Spring Bootu) i prikaz koji klijent koristi za prikaz podataka korisnicima.</a:t>
            </a:r>
          </a:p>
          <a:p>
            <a:r>
              <a:rPr lang="hr-HR" sz="2200" dirty="0"/>
              <a:t>Opis baze: AppUser, Role, City, Instruction, Contact, Organisation, Location, Shelter, Report, Photo, Email token, Organisation members, Organisation pending members, Users cities, Users roles</a:t>
            </a:r>
            <a:endParaRPr lang="hr-HR" sz="2200" b="1" dirty="0"/>
          </a:p>
        </p:txBody>
      </p:sp>
    </p:spTree>
    <p:extLst>
      <p:ext uri="{BB962C8B-B14F-4D97-AF65-F5344CB8AC3E}">
        <p14:creationId xmlns:p14="http://schemas.microsoft.com/office/powerpoint/2010/main" val="244366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1732-AB04-2566-1D7E-79E798A2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14855"/>
            <a:ext cx="9144000" cy="7867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i="1" dirty="0" err="1"/>
              <a:t>Relacijski</a:t>
            </a:r>
            <a:r>
              <a:rPr lang="hr-HR" sz="3600" i="1" dirty="0"/>
              <a:t> </a:t>
            </a:r>
            <a:r>
              <a:rPr lang="en-US" sz="3600" i="1" dirty="0" err="1"/>
              <a:t>Dijagram</a:t>
            </a:r>
            <a:r>
              <a:rPr lang="en-US" sz="3600" i="1" dirty="0"/>
              <a:t> </a:t>
            </a:r>
            <a:r>
              <a:rPr lang="en-US" sz="3600" i="1" dirty="0" err="1"/>
              <a:t>i</a:t>
            </a:r>
            <a:r>
              <a:rPr lang="hr-HR" sz="3600" i="1" dirty="0"/>
              <a:t> </a:t>
            </a:r>
            <a:r>
              <a:rPr lang="en-US" sz="3600" i="1" dirty="0" err="1"/>
              <a:t>Dijagram</a:t>
            </a:r>
            <a:r>
              <a:rPr lang="hr-HR" sz="3600" i="1" dirty="0"/>
              <a:t> </a:t>
            </a:r>
            <a:r>
              <a:rPr lang="en-US" sz="3600" i="1" dirty="0"/>
              <a:t>Baze </a:t>
            </a:r>
            <a:r>
              <a:rPr lang="en-US" sz="3600" i="1" dirty="0" err="1"/>
              <a:t>Podataka</a:t>
            </a:r>
            <a:r>
              <a:rPr lang="en-US" sz="3600" i="1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460F04-9460-2199-7EBA-5937380EA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154" y="1475096"/>
            <a:ext cx="5114501" cy="2518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C7CE26-4947-2EF2-4B64-1E44F5BEC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225444" y="1615744"/>
            <a:ext cx="5114501" cy="223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7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E5BB-F517-1682-8A01-964CB8BF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Glavni</a:t>
            </a:r>
            <a:r>
              <a:rPr lang="en-US" sz="4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</a:t>
            </a:r>
            <a:r>
              <a:rPr lang="hr-HR" sz="4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ML</a:t>
            </a:r>
            <a:r>
              <a:rPr lang="en-US" sz="4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Dijagram</a:t>
            </a:r>
            <a:r>
              <a:rPr lang="en-US" sz="4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Obrazaca</a:t>
            </a:r>
            <a:r>
              <a:rPr lang="en-US" sz="4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Uporabe</a:t>
            </a:r>
            <a:endParaRPr lang="en-US" sz="48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D4C50FBD-FE5C-8A88-6080-2BB8E9D5E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657618"/>
            <a:ext cx="6846363" cy="539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7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0C2C-62C6-A4BC-A96C-D5A49C53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Glavni </a:t>
            </a:r>
            <a:r>
              <a:rPr lang="en-US" sz="2600" i="1" kern="1200" noProof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Dijagram Razreda</a:t>
            </a:r>
            <a:endParaRPr lang="en-US" sz="2600" i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DB6B62-AA8F-C308-470D-62D354B83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032514" y="-21014"/>
            <a:ext cx="7184125" cy="688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7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1521</TotalTime>
  <Words>1055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Courier New</vt:lpstr>
      <vt:lpstr>gg sans</vt:lpstr>
      <vt:lpstr>Office Theme</vt:lpstr>
      <vt:lpstr>Unlucky 😬 - Projekt Za Prirodne Katastrofe</vt:lpstr>
      <vt:lpstr>Što Aplikacija Rješava?</vt:lpstr>
      <vt:lpstr>Glavni Funkcionalni Zahtjevi</vt:lpstr>
      <vt:lpstr>Ostali Zahtjevi</vt:lpstr>
      <vt:lpstr>Arhitektura Sustava</vt:lpstr>
      <vt:lpstr>Arhitektura Sustava</vt:lpstr>
      <vt:lpstr>Relacijski Dijagram i Dijagram Baze Podataka </vt:lpstr>
      <vt:lpstr>Glavni UML Dijagram Obrazaca Uporabe</vt:lpstr>
      <vt:lpstr>Glavni UML Dijagram Razreda</vt:lpstr>
      <vt:lpstr>Dijagram Komponenata i Dijagram Razmještaja</vt:lpstr>
      <vt:lpstr>Korišteni Alati i Thenologije</vt:lpstr>
      <vt:lpstr>Ispitivanje</vt:lpstr>
      <vt:lpstr>Organizacija Rada</vt:lpstr>
      <vt:lpstr>Zaključak</vt:lpstr>
      <vt:lpstr>Sudjelovali u projektu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Vito Zorić</dc:creator>
  <cp:lastModifiedBy>Vito Zorić</cp:lastModifiedBy>
  <cp:revision>24</cp:revision>
  <dcterms:created xsi:type="dcterms:W3CDTF">2025-01-19T21:35:15Z</dcterms:created>
  <dcterms:modified xsi:type="dcterms:W3CDTF">2025-01-26T23:03:35Z</dcterms:modified>
</cp:coreProperties>
</file>