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81" r:id="rId2"/>
    <p:sldId id="256" r:id="rId3"/>
    <p:sldId id="257" r:id="rId4"/>
    <p:sldId id="258" r:id="rId5"/>
    <p:sldId id="259" r:id="rId6"/>
    <p:sldId id="260" r:id="rId7"/>
    <p:sldId id="266" r:id="rId8"/>
    <p:sldId id="262" r:id="rId9"/>
    <p:sldId id="285" r:id="rId10"/>
    <p:sldId id="268" r:id="rId11"/>
    <p:sldId id="269" r:id="rId12"/>
    <p:sldId id="264" r:id="rId13"/>
    <p:sldId id="270" r:id="rId14"/>
    <p:sldId id="271" r:id="rId15"/>
    <p:sldId id="272" r:id="rId16"/>
    <p:sldId id="265" r:id="rId17"/>
    <p:sldId id="273" r:id="rId18"/>
    <p:sldId id="274" r:id="rId19"/>
    <p:sldId id="275" r:id="rId20"/>
    <p:sldId id="276" r:id="rId21"/>
    <p:sldId id="277" r:id="rId22"/>
    <p:sldId id="283" r:id="rId23"/>
    <p:sldId id="284" r:id="rId24"/>
    <p:sldId id="278" r:id="rId25"/>
    <p:sldId id="279" r:id="rId26"/>
    <p:sldId id="280" r:id="rId27"/>
    <p:sldId id="282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r-HR"/>
              <a:t>Kliknite da biste uredili stil podnaslova matrice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0390B-8996-4211-A3D7-3E15738D98C2}" type="datetimeFigureOut">
              <a:rPr lang="hr-HR" smtClean="0"/>
              <a:t>2.3.2022.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9A929-8F6E-4433-A655-25C387B7FD9B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567549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ska slika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r-HR"/>
              <a:t>Kliknite ikonu da biste dodali  sliku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0390B-8996-4211-A3D7-3E15738D98C2}" type="datetimeFigureOut">
              <a:rPr lang="hr-HR" smtClean="0"/>
              <a:t>2.3.2022.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9A929-8F6E-4433-A655-25C387B7FD9B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212334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slov i 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0390B-8996-4211-A3D7-3E15738D98C2}" type="datetimeFigureOut">
              <a:rPr lang="hr-HR" smtClean="0"/>
              <a:t>2.3.2022.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9A929-8F6E-4433-A655-25C387B7FD9B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4378514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hr-HR"/>
              <a:t>Kliknite da biste uredili matrice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0390B-8996-4211-A3D7-3E15738D98C2}" type="datetimeFigureOut">
              <a:rPr lang="hr-HR" smtClean="0"/>
              <a:t>2.3.2022.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9A929-8F6E-4433-A655-25C387B7FD9B}" type="slidenum">
              <a:rPr lang="hr-HR" smtClean="0"/>
              <a:t>‹#›</a:t>
            </a:fld>
            <a:endParaRPr lang="hr-HR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707379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ica s nazi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0390B-8996-4211-A3D7-3E15738D98C2}" type="datetimeFigureOut">
              <a:rPr lang="hr-HR" smtClean="0"/>
              <a:t>2.3.2022.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9A929-8F6E-4433-A655-25C387B7FD9B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7285976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tupc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0390B-8996-4211-A3D7-3E15738D98C2}" type="datetimeFigureOut">
              <a:rPr lang="hr-HR" smtClean="0"/>
              <a:t>2.3.2022.</a:t>
            </a:fld>
            <a:endParaRPr lang="hr-H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9A929-8F6E-4433-A655-25C387B7FD9B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0042339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tupca sa slika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r-HR"/>
              <a:t>Kliknite ikonu da biste dodali  sliku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r-HR"/>
              <a:t>Kliknite ikonu da biste dodali  sliku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r-HR"/>
              <a:t>Kliknite ikonu da biste dodali  sliku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0390B-8996-4211-A3D7-3E15738D98C2}" type="datetimeFigureOut">
              <a:rPr lang="hr-HR" smtClean="0"/>
              <a:t>2.3.2022.</a:t>
            </a:fld>
            <a:endParaRPr lang="hr-H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9A929-8F6E-4433-A655-25C387B7FD9B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1563137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 okomit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0390B-8996-4211-A3D7-3E15738D98C2}" type="datetimeFigureOut">
              <a:rPr lang="hr-HR" smtClean="0"/>
              <a:t>2.3.2022.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9A929-8F6E-4433-A655-25C387B7FD9B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7594312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Okomiti naslov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0390B-8996-4211-A3D7-3E15738D98C2}" type="datetimeFigureOut">
              <a:rPr lang="hr-HR" smtClean="0"/>
              <a:t>2.3.2022.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9A929-8F6E-4433-A655-25C387B7FD9B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649781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0390B-8996-4211-A3D7-3E15738D98C2}" type="datetimeFigureOut">
              <a:rPr lang="hr-HR" smtClean="0"/>
              <a:t>2.3.2022.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9A929-8F6E-4433-A655-25C387B7FD9B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954669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aglavlje sekci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0390B-8996-4211-A3D7-3E15738D98C2}" type="datetimeFigureOut">
              <a:rPr lang="hr-HR" smtClean="0"/>
              <a:t>2.3.2022.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9A929-8F6E-4433-A655-25C387B7FD9B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613341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sadrž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0390B-8996-4211-A3D7-3E15738D98C2}" type="datetimeFigureOut">
              <a:rPr lang="hr-HR" smtClean="0"/>
              <a:t>2.3.2022.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9A929-8F6E-4433-A655-25C387B7FD9B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946458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Usporedb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0390B-8996-4211-A3D7-3E15738D98C2}" type="datetimeFigureOut">
              <a:rPr lang="hr-HR" smtClean="0"/>
              <a:t>2.3.2022.</a:t>
            </a:fld>
            <a:endParaRPr lang="hr-H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9A929-8F6E-4433-A655-25C387B7FD9B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028093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0390B-8996-4211-A3D7-3E15738D98C2}" type="datetimeFigureOut">
              <a:rPr lang="hr-HR" smtClean="0"/>
              <a:t>2.3.2022.</a:t>
            </a:fld>
            <a:endParaRPr lang="hr-H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9A929-8F6E-4433-A655-25C387B7FD9B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631653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0390B-8996-4211-A3D7-3E15738D98C2}" type="datetimeFigureOut">
              <a:rPr lang="hr-HR" smtClean="0"/>
              <a:t>2.3.2022.</a:t>
            </a:fld>
            <a:endParaRPr lang="hr-H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9A929-8F6E-4433-A655-25C387B7FD9B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546875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Sadržaj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0390B-8996-4211-A3D7-3E15738D98C2}" type="datetimeFigureOut">
              <a:rPr lang="hr-HR" smtClean="0"/>
              <a:t>2.3.2022.</a:t>
            </a:fld>
            <a:endParaRPr lang="hr-H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9A929-8F6E-4433-A655-25C387B7FD9B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841360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Slika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r-HR"/>
              <a:t>Kliknite ikonu da biste dodali  sliku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0390B-8996-4211-A3D7-3E15738D98C2}" type="datetimeFigureOut">
              <a:rPr lang="hr-HR" smtClean="0"/>
              <a:t>2.3.2022.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9A929-8F6E-4433-A655-25C387B7FD9B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936805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AA0390B-8996-4211-A3D7-3E15738D98C2}" type="datetimeFigureOut">
              <a:rPr lang="hr-HR" smtClean="0"/>
              <a:t>2.3.2022.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29A929-8F6E-4433-A655-25C387B7FD9B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228674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jp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D219125-1E45-4699-ACD4-231247872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/>
              <a:t>Calorie</a:t>
            </a:r>
            <a:r>
              <a:rPr lang="hr-HR" dirty="0"/>
              <a:t> </a:t>
            </a:r>
            <a:r>
              <a:rPr lang="hr-HR" dirty="0" err="1"/>
              <a:t>Counter</a:t>
            </a:r>
            <a:r>
              <a:rPr lang="hr-HR" dirty="0"/>
              <a:t> App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1AA878E-54A6-4B7A-A3C7-EA18CCFB2A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2756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6DBF86C-7D70-4BA6-8FF4-2D87335C5F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7326"/>
            <a:ext cx="9144000" cy="1272790"/>
          </a:xfrm>
        </p:spPr>
        <p:txBody>
          <a:bodyPr/>
          <a:lstStyle/>
          <a:p>
            <a:pPr algn="ctr"/>
            <a:r>
              <a:rPr lang="hr-HR" dirty="0"/>
              <a:t>CRUD Use Case</a:t>
            </a:r>
          </a:p>
        </p:txBody>
      </p:sp>
      <p:pic>
        <p:nvPicPr>
          <p:cNvPr id="9" name="Slika 8">
            <a:extLst>
              <a:ext uri="{FF2B5EF4-FFF2-40B4-BE49-F238E27FC236}">
                <a16:creationId xmlns:a16="http://schemas.microsoft.com/office/drawing/2014/main" xmlns="" id="{FA03DD6D-817B-4C7E-8A0C-2D3949FB98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3388" y="2119084"/>
            <a:ext cx="8945223" cy="3267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461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6DBF86C-7D70-4BA6-8FF4-2D87335C5F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08043"/>
            <a:ext cx="9144000" cy="1246157"/>
          </a:xfrm>
        </p:spPr>
        <p:txBody>
          <a:bodyPr>
            <a:normAutofit fontScale="90000"/>
          </a:bodyPr>
          <a:lstStyle/>
          <a:p>
            <a:r>
              <a:rPr lang="hr-HR" dirty="0"/>
              <a:t>CRUD UML AD dijagram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2614203-D48D-4930-9C3C-D0132F0A15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429000"/>
            <a:ext cx="4572000" cy="3327648"/>
          </a:xfrm>
        </p:spPr>
        <p:txBody>
          <a:bodyPr>
            <a:normAutofit/>
          </a:bodyPr>
          <a:lstStyle/>
          <a:p>
            <a:pPr marL="342900" indent="-342900" algn="l">
              <a:buFontTx/>
              <a:buChar char="-"/>
            </a:pPr>
            <a:r>
              <a:rPr lang="hr-HR" dirty="0">
                <a:solidFill>
                  <a:schemeClr val="tx1"/>
                </a:solidFill>
              </a:rPr>
              <a:t>DA: </a:t>
            </a:r>
          </a:p>
          <a:p>
            <a:pPr marL="800100" lvl="1" indent="-342900" algn="l">
              <a:buFontTx/>
              <a:buChar char="-"/>
            </a:pPr>
            <a:r>
              <a:rPr lang="hr-HR" dirty="0"/>
              <a:t>Kreiranje novih podataka</a:t>
            </a:r>
          </a:p>
          <a:p>
            <a:pPr marL="800100" lvl="1" indent="-342900" algn="l">
              <a:buFontTx/>
              <a:buChar char="-"/>
            </a:pPr>
            <a:r>
              <a:rPr lang="hr-HR" dirty="0"/>
              <a:t>Upravljanje postojećim podacima u aplikaciji (ažuriranje i brisanje)</a:t>
            </a:r>
          </a:p>
          <a:p>
            <a:pPr marL="800100" lvl="1" indent="-342900" algn="l">
              <a:buFontTx/>
              <a:buChar char="-"/>
            </a:pPr>
            <a:r>
              <a:rPr lang="hr-HR" dirty="0"/>
              <a:t>Pohrana podataka u bazu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xmlns="" id="{B13FA9AC-A432-4077-AF5F-760F031E9B7B}"/>
              </a:ext>
            </a:extLst>
          </p:cNvPr>
          <p:cNvSpPr txBox="1">
            <a:spLocks/>
          </p:cNvSpPr>
          <p:nvPr/>
        </p:nvSpPr>
        <p:spPr>
          <a:xfrm>
            <a:off x="6541363" y="3499652"/>
            <a:ext cx="4419600" cy="31863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Tx/>
              <a:buChar char="-"/>
            </a:pPr>
            <a:r>
              <a:rPr lang="hr-HR" dirty="0"/>
              <a:t>NE:</a:t>
            </a:r>
          </a:p>
          <a:p>
            <a:pPr marL="800100" lvl="1" indent="-342900" algn="l">
              <a:buFontTx/>
              <a:buChar char="-"/>
            </a:pPr>
            <a:r>
              <a:rPr lang="hr-HR" dirty="0" smtClean="0"/>
              <a:t>Izbacivanje poruke o greški</a:t>
            </a:r>
          </a:p>
          <a:p>
            <a:pPr marL="800100" lvl="1" indent="-342900" algn="l">
              <a:buFontTx/>
              <a:buChar char="-"/>
            </a:pPr>
            <a:r>
              <a:rPr lang="hr-HR" dirty="0" smtClean="0"/>
              <a:t>Ponovno zahtijevanje unosa podataka</a:t>
            </a:r>
            <a:endParaRPr lang="hr-HR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xmlns="" id="{1F053FD7-5A52-46C2-926E-7A4D691257D4}"/>
              </a:ext>
            </a:extLst>
          </p:cNvPr>
          <p:cNvSpPr txBox="1">
            <a:spLocks/>
          </p:cNvSpPr>
          <p:nvPr/>
        </p:nvSpPr>
        <p:spPr>
          <a:xfrm>
            <a:off x="1524000" y="2279264"/>
            <a:ext cx="9144000" cy="86236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Tx/>
              <a:buChar char="-"/>
            </a:pPr>
            <a:r>
              <a:rPr lang="hr-HR" dirty="0"/>
              <a:t>Izvršavanje CRUD operacija nad proizvodima</a:t>
            </a:r>
          </a:p>
          <a:p>
            <a:pPr marL="342900" indent="-342900" algn="l">
              <a:buFontTx/>
              <a:buChar char="-"/>
            </a:pPr>
            <a:r>
              <a:rPr lang="hr-HR" dirty="0"/>
              <a:t>Provjera </a:t>
            </a:r>
            <a:r>
              <a:rPr lang="hr-HR" dirty="0" smtClean="0"/>
              <a:t>jesu li podaci za proizvod ispravni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1209152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ka 2">
            <a:extLst>
              <a:ext uri="{FF2B5EF4-FFF2-40B4-BE49-F238E27FC236}">
                <a16:creationId xmlns:a16="http://schemas.microsoft.com/office/drawing/2014/main" xmlns="" id="{7C340C81-E70B-4961-B1D0-2B133EA024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0901" y="847726"/>
            <a:ext cx="5743574" cy="4943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0024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2614203-D48D-4930-9C3C-D0132F0A15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1037" y="672407"/>
            <a:ext cx="9144000" cy="748020"/>
          </a:xfrm>
        </p:spPr>
        <p:txBody>
          <a:bodyPr>
            <a:normAutofit/>
          </a:bodyPr>
          <a:lstStyle/>
          <a:p>
            <a:pPr marL="342900" indent="-342900" algn="l">
              <a:buFontTx/>
              <a:buChar char="-"/>
            </a:pPr>
            <a:r>
              <a:rPr lang="hr-HR" dirty="0">
                <a:solidFill>
                  <a:schemeClr val="tx1"/>
                </a:solidFill>
              </a:rPr>
              <a:t>CRUD Use Case dijagrama u aplikaciji</a:t>
            </a:r>
          </a:p>
          <a:p>
            <a:pPr marL="342900" indent="-342900" algn="l">
              <a:buFontTx/>
              <a:buChar char="-"/>
            </a:pPr>
            <a:endParaRPr lang="hr-HR" dirty="0"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9972" y="1321886"/>
            <a:ext cx="2552534" cy="538083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830" y="1321886"/>
            <a:ext cx="2552534" cy="538083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9115" y="1321886"/>
            <a:ext cx="2552534" cy="5380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6857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6DBF86C-7D70-4BA6-8FF4-2D87335C5F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42315"/>
            <a:ext cx="9144000" cy="1272790"/>
          </a:xfrm>
        </p:spPr>
        <p:txBody>
          <a:bodyPr/>
          <a:lstStyle/>
          <a:p>
            <a:pPr algn="ctr"/>
            <a:r>
              <a:rPr lang="hr-HR" dirty="0"/>
              <a:t>Search i dnevnik ishrane Use Case</a:t>
            </a:r>
          </a:p>
        </p:txBody>
      </p:sp>
      <p:pic>
        <p:nvPicPr>
          <p:cNvPr id="9" name="Slika 8">
            <a:extLst>
              <a:ext uri="{FF2B5EF4-FFF2-40B4-BE49-F238E27FC236}">
                <a16:creationId xmlns:a16="http://schemas.microsoft.com/office/drawing/2014/main" xmlns="" id="{8077BC7C-7477-4329-9A35-BC12DAAC45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6789" y="2271431"/>
            <a:ext cx="5163271" cy="402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0378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6DBF86C-7D70-4BA6-8FF4-2D87335C5F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4475" y="1789143"/>
            <a:ext cx="9144000" cy="1246157"/>
          </a:xfrm>
        </p:spPr>
        <p:txBody>
          <a:bodyPr>
            <a:normAutofit fontScale="90000"/>
          </a:bodyPr>
          <a:lstStyle/>
          <a:p>
            <a:r>
              <a:rPr lang="hr-HR" dirty="0"/>
              <a:t>Search i dnevnik ishrane UML AD dijagram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xmlns="" id="{1F053FD7-5A52-46C2-926E-7A4D691257D4}"/>
              </a:ext>
            </a:extLst>
          </p:cNvPr>
          <p:cNvSpPr txBox="1">
            <a:spLocks/>
          </p:cNvSpPr>
          <p:nvPr/>
        </p:nvSpPr>
        <p:spPr>
          <a:xfrm>
            <a:off x="1524000" y="3259168"/>
            <a:ext cx="9144000" cy="22260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Tx/>
              <a:buChar char="-"/>
            </a:pPr>
            <a:r>
              <a:rPr lang="hr-HR" dirty="0"/>
              <a:t>Unos termina za pretragu</a:t>
            </a:r>
          </a:p>
          <a:p>
            <a:pPr marL="342900" indent="-342900" algn="l">
              <a:buFontTx/>
              <a:buChar char="-"/>
            </a:pPr>
            <a:r>
              <a:rPr lang="hr-HR" dirty="0"/>
              <a:t>Prikaz proizvoda koji odgovaraju terminu pretrage</a:t>
            </a:r>
          </a:p>
          <a:p>
            <a:pPr marL="342900" indent="-342900" algn="l">
              <a:buFontTx/>
              <a:buChar char="-"/>
            </a:pPr>
            <a:r>
              <a:rPr lang="hr-HR" dirty="0"/>
              <a:t>Korisnik kreira svoj osobni dnevnik ishrane</a:t>
            </a:r>
          </a:p>
          <a:p>
            <a:pPr marL="342900" indent="-342900" algn="l">
              <a:buFontTx/>
              <a:buChar char="-"/>
            </a:pPr>
            <a:r>
              <a:rPr lang="hr-HR" dirty="0"/>
              <a:t>Unošenje proizvoda u svoj dnevnik ishrane; manualno ili putem </a:t>
            </a:r>
            <a:r>
              <a:rPr lang="hr-HR" dirty="0" smtClean="0"/>
              <a:t>barkoda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5792485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ka 2">
            <a:extLst>
              <a:ext uri="{FF2B5EF4-FFF2-40B4-BE49-F238E27FC236}">
                <a16:creationId xmlns:a16="http://schemas.microsoft.com/office/drawing/2014/main" xmlns="" id="{3C44B24D-42B2-4639-B4FD-FA0BE9BC13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4675" y="757237"/>
            <a:ext cx="6581775" cy="534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8840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2614203-D48D-4930-9C3C-D0132F0A15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1037" y="672407"/>
            <a:ext cx="9144000" cy="748020"/>
          </a:xfrm>
        </p:spPr>
        <p:txBody>
          <a:bodyPr/>
          <a:lstStyle/>
          <a:p>
            <a:pPr marL="342900" indent="-342900" algn="l">
              <a:buFontTx/>
              <a:buChar char="-"/>
            </a:pPr>
            <a:r>
              <a:rPr lang="hr-HR" dirty="0">
                <a:solidFill>
                  <a:schemeClr val="tx1"/>
                </a:solidFill>
              </a:rPr>
              <a:t>Search Use Case dijagrama u aplikaciji, te korisnikov osobni dnevnik ishrane</a:t>
            </a:r>
          </a:p>
          <a:p>
            <a:pPr marL="342900" indent="-342900" algn="l">
              <a:buFontTx/>
              <a:buChar char="-"/>
            </a:pPr>
            <a:endParaRPr lang="hr-HR" dirty="0"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9216" y="1420427"/>
            <a:ext cx="2504399" cy="527936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7705" y="1420427"/>
            <a:ext cx="2504399" cy="527936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0727" y="1420427"/>
            <a:ext cx="2504399" cy="5279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0502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6DBF86C-7D70-4BA6-8FF4-2D87335C5F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6825" y="876686"/>
            <a:ext cx="9144000" cy="1272790"/>
          </a:xfrm>
        </p:spPr>
        <p:txBody>
          <a:bodyPr/>
          <a:lstStyle/>
          <a:p>
            <a:pPr algn="ctr"/>
            <a:r>
              <a:rPr lang="hr-HR" dirty="0"/>
              <a:t>Evidencija napretka Use Case</a:t>
            </a:r>
          </a:p>
        </p:txBody>
      </p:sp>
      <p:pic>
        <p:nvPicPr>
          <p:cNvPr id="7" name="Slika 6">
            <a:extLst>
              <a:ext uri="{FF2B5EF4-FFF2-40B4-BE49-F238E27FC236}">
                <a16:creationId xmlns:a16="http://schemas.microsoft.com/office/drawing/2014/main" xmlns="" id="{B0F055A1-509E-4D3A-9FCB-C4AB855C18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7790" y="2647950"/>
            <a:ext cx="5256825" cy="2655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7149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6DBF86C-7D70-4BA6-8FF4-2D87335C5F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8300" y="1292131"/>
            <a:ext cx="9144000" cy="1246157"/>
          </a:xfrm>
        </p:spPr>
        <p:txBody>
          <a:bodyPr>
            <a:normAutofit fontScale="90000"/>
          </a:bodyPr>
          <a:lstStyle/>
          <a:p>
            <a:r>
              <a:rPr lang="hr-HR" dirty="0"/>
              <a:t>Evidencija napretka UML AD dijagram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xmlns="" id="{1F053FD7-5A52-46C2-926E-7A4D691257D4}"/>
              </a:ext>
            </a:extLst>
          </p:cNvPr>
          <p:cNvSpPr txBox="1">
            <a:spLocks/>
          </p:cNvSpPr>
          <p:nvPr/>
        </p:nvSpPr>
        <p:spPr>
          <a:xfrm>
            <a:off x="1766472" y="3429000"/>
            <a:ext cx="9144000" cy="19908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Tx/>
              <a:buChar char="-"/>
            </a:pPr>
            <a:r>
              <a:rPr lang="hr-HR" dirty="0"/>
              <a:t>Evidencija o dnevnom unosu kalorija</a:t>
            </a:r>
          </a:p>
          <a:p>
            <a:pPr marL="342900" indent="-342900" algn="l">
              <a:buFontTx/>
              <a:buChar char="-"/>
            </a:pPr>
            <a:r>
              <a:rPr lang="hr-HR" dirty="0"/>
              <a:t>Evidencija o unosu </a:t>
            </a:r>
            <a:r>
              <a:rPr lang="hr-HR" dirty="0" err="1"/>
              <a:t>makronutrijenata</a:t>
            </a:r>
            <a:r>
              <a:rPr lang="hr-HR" dirty="0"/>
              <a:t> i </a:t>
            </a:r>
            <a:r>
              <a:rPr lang="hr-HR" dirty="0" err="1"/>
              <a:t>mikronutrijenata</a:t>
            </a:r>
            <a:r>
              <a:rPr lang="hr-HR" dirty="0"/>
              <a:t> </a:t>
            </a:r>
          </a:p>
          <a:p>
            <a:pPr marL="342900" indent="-342900" algn="l">
              <a:buFontTx/>
              <a:buChar char="-"/>
            </a:pPr>
            <a:r>
              <a:rPr lang="hr-HR" dirty="0"/>
              <a:t>Grafički prikaz napretka</a:t>
            </a:r>
          </a:p>
        </p:txBody>
      </p:sp>
    </p:spTree>
    <p:extLst>
      <p:ext uri="{BB962C8B-B14F-4D97-AF65-F5344CB8AC3E}">
        <p14:creationId xmlns:p14="http://schemas.microsoft.com/office/powerpoint/2010/main" val="3365753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6DBF86C-7D70-4BA6-8FF4-2D87335C5F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41714"/>
            <a:ext cx="9144000" cy="1272790"/>
          </a:xfrm>
        </p:spPr>
        <p:txBody>
          <a:bodyPr/>
          <a:lstStyle/>
          <a:p>
            <a:pPr algn="ctr"/>
            <a:r>
              <a:rPr lang="hr-HR" dirty="0"/>
              <a:t>Login Use Case</a:t>
            </a:r>
          </a:p>
        </p:txBody>
      </p:sp>
      <p:pic>
        <p:nvPicPr>
          <p:cNvPr id="4" name="Slika 3">
            <a:extLst>
              <a:ext uri="{FF2B5EF4-FFF2-40B4-BE49-F238E27FC236}">
                <a16:creationId xmlns:a16="http://schemas.microsoft.com/office/drawing/2014/main" xmlns="" id="{08E33D45-B9C1-4BD2-96C6-F7D872575B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8720" y="1706560"/>
            <a:ext cx="7747738" cy="5036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0664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ka 2">
            <a:extLst>
              <a:ext uri="{FF2B5EF4-FFF2-40B4-BE49-F238E27FC236}">
                <a16:creationId xmlns:a16="http://schemas.microsoft.com/office/drawing/2014/main" xmlns="" id="{AA39320B-07BD-4728-ABDD-94B7347FA9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3762" y="1476375"/>
            <a:ext cx="5114925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8920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2614203-D48D-4930-9C3C-D0132F0A15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1037" y="672407"/>
            <a:ext cx="9144000" cy="748020"/>
          </a:xfrm>
        </p:spPr>
        <p:txBody>
          <a:bodyPr/>
          <a:lstStyle/>
          <a:p>
            <a:pPr marL="342900" indent="-342900" algn="l">
              <a:buFontTx/>
              <a:buChar char="-"/>
            </a:pPr>
            <a:r>
              <a:rPr lang="hr-HR" dirty="0" smtClean="0">
                <a:solidFill>
                  <a:schemeClr val="tx1"/>
                </a:solidFill>
              </a:rPr>
              <a:t>Evidencija NAPRETKA </a:t>
            </a:r>
            <a:r>
              <a:rPr lang="hr-HR" dirty="0">
                <a:solidFill>
                  <a:schemeClr val="tx1"/>
                </a:solidFill>
              </a:rPr>
              <a:t>Use Case </a:t>
            </a:r>
            <a:r>
              <a:rPr lang="hr-HR" dirty="0" smtClean="0">
                <a:solidFill>
                  <a:schemeClr val="tx1"/>
                </a:solidFill>
              </a:rPr>
              <a:t>dijagram </a:t>
            </a:r>
            <a:r>
              <a:rPr lang="hr-HR" dirty="0">
                <a:solidFill>
                  <a:schemeClr val="tx1"/>
                </a:solidFill>
              </a:rPr>
              <a:t>u aplikaciji</a:t>
            </a:r>
          </a:p>
          <a:p>
            <a:pPr marL="342900" indent="-342900" algn="l">
              <a:buFontTx/>
              <a:buChar char="-"/>
            </a:pPr>
            <a:endParaRPr lang="hr-HR" dirty="0"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4696" y="1213392"/>
            <a:ext cx="2579449" cy="5437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0531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xmlns="" id="{20E547A1-C851-4C5F-B97D-B8D675C5C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r-BA" sz="2800" dirty="0"/>
              <a:t>Dijagram klasa</a:t>
            </a:r>
            <a:endParaRPr lang="en-US" sz="2800" dirty="0"/>
          </a:p>
        </p:txBody>
      </p:sp>
      <p:pic>
        <p:nvPicPr>
          <p:cNvPr id="5" name="Rezervirano mjesto sadržaja 4">
            <a:extLst>
              <a:ext uri="{FF2B5EF4-FFF2-40B4-BE49-F238E27FC236}">
                <a16:creationId xmlns:a16="http://schemas.microsoft.com/office/drawing/2014/main" xmlns="" id="{DCF958A1-1B7A-414D-8A98-26FDA54D3D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1152983"/>
            <a:ext cx="10144125" cy="5572125"/>
          </a:xfrm>
        </p:spPr>
      </p:pic>
    </p:spTree>
    <p:extLst>
      <p:ext uri="{BB962C8B-B14F-4D97-AF65-F5344CB8AC3E}">
        <p14:creationId xmlns:p14="http://schemas.microsoft.com/office/powerpoint/2010/main" val="15465778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8D49FF4-39FF-4207-8202-FA451BABD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r-BA" sz="2800" dirty="0"/>
              <a:t>Dijagram rasporeda</a:t>
            </a:r>
            <a:endParaRPr lang="en-US" sz="2800" dirty="0"/>
          </a:p>
        </p:txBody>
      </p:sp>
      <p:pic>
        <p:nvPicPr>
          <p:cNvPr id="11" name="Rezervirano mjesto sadržaja 10">
            <a:extLst>
              <a:ext uri="{FF2B5EF4-FFF2-40B4-BE49-F238E27FC236}">
                <a16:creationId xmlns:a16="http://schemas.microsoft.com/office/drawing/2014/main" xmlns="" id="{88AAB6E6-8CC5-4CE9-BEC1-EDE7C4CE8E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50" y="1152983"/>
            <a:ext cx="11772900" cy="5418810"/>
          </a:xfrm>
        </p:spPr>
      </p:pic>
    </p:spTree>
    <p:extLst>
      <p:ext uri="{BB962C8B-B14F-4D97-AF65-F5344CB8AC3E}">
        <p14:creationId xmlns:p14="http://schemas.microsoft.com/office/powerpoint/2010/main" val="42305536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6DBF86C-7D70-4BA6-8FF4-2D87335C5F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08042"/>
            <a:ext cx="9670742" cy="696975"/>
          </a:xfrm>
        </p:spPr>
        <p:txBody>
          <a:bodyPr>
            <a:normAutofit/>
          </a:bodyPr>
          <a:lstStyle/>
          <a:p>
            <a:r>
              <a:rPr lang="hr-HR" sz="3600" dirty="0"/>
              <a:t>Tehnologije korištene na projektu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xmlns="" id="{1F053FD7-5A52-46C2-926E-7A4D691257D4}"/>
              </a:ext>
            </a:extLst>
          </p:cNvPr>
          <p:cNvSpPr txBox="1">
            <a:spLocks/>
          </p:cNvSpPr>
          <p:nvPr/>
        </p:nvSpPr>
        <p:spPr>
          <a:xfrm>
            <a:off x="858176" y="1815406"/>
            <a:ext cx="4734756" cy="44322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Tx/>
              <a:buChar char="-"/>
            </a:pPr>
            <a:r>
              <a:rPr lang="hr-HR" dirty="0" smtClean="0"/>
              <a:t>Flutter</a:t>
            </a:r>
          </a:p>
          <a:p>
            <a:pPr marL="342900" indent="-342900" algn="l">
              <a:buFontTx/>
              <a:buChar char="-"/>
            </a:pPr>
            <a:r>
              <a:rPr lang="hr-HR" dirty="0" smtClean="0"/>
              <a:t>MySQL</a:t>
            </a:r>
            <a:endParaRPr lang="hr-HR" dirty="0"/>
          </a:p>
          <a:p>
            <a:pPr marL="342900" indent="-342900" algn="l">
              <a:buFontTx/>
              <a:buChar char="-"/>
            </a:pPr>
            <a:r>
              <a:rPr lang="hr-HR" dirty="0" smtClean="0"/>
              <a:t>Express(NodeJS)</a:t>
            </a:r>
          </a:p>
          <a:p>
            <a:pPr marL="342900" indent="-342900" algn="l">
              <a:buFontTx/>
              <a:buChar char="-"/>
            </a:pPr>
            <a:r>
              <a:rPr lang="hr-HR" dirty="0" smtClean="0"/>
              <a:t>Heroku</a:t>
            </a:r>
            <a:endParaRPr lang="hr-HR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xmlns="" id="{336801C0-7CCE-4CC2-B536-18C505628062}"/>
              </a:ext>
            </a:extLst>
          </p:cNvPr>
          <p:cNvSpPr txBox="1">
            <a:spLocks/>
          </p:cNvSpPr>
          <p:nvPr/>
        </p:nvSpPr>
        <p:spPr>
          <a:xfrm>
            <a:off x="5592932" y="1815405"/>
            <a:ext cx="4734756" cy="44322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Tx/>
              <a:buChar char="-"/>
            </a:pPr>
            <a:r>
              <a:rPr lang="hr-HR" dirty="0" err="1"/>
              <a:t>Material</a:t>
            </a:r>
            <a:r>
              <a:rPr lang="hr-HR" dirty="0"/>
              <a:t> UI</a:t>
            </a:r>
          </a:p>
          <a:p>
            <a:pPr marL="342900" indent="-342900" algn="l">
              <a:buFontTx/>
              <a:buChar char="-"/>
            </a:pPr>
            <a:r>
              <a:rPr lang="hr-HR" dirty="0" err="1"/>
              <a:t>git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4589942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6DBF86C-7D70-4BA6-8FF4-2D87335C5F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08042"/>
            <a:ext cx="9670742" cy="696975"/>
          </a:xfrm>
        </p:spPr>
        <p:txBody>
          <a:bodyPr>
            <a:normAutofit/>
          </a:bodyPr>
          <a:lstStyle/>
          <a:p>
            <a:r>
              <a:rPr lang="hr-HR" sz="3600" dirty="0"/>
              <a:t>ALATI korišteni na projektu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xmlns="" id="{1F053FD7-5A52-46C2-926E-7A4D691257D4}"/>
              </a:ext>
            </a:extLst>
          </p:cNvPr>
          <p:cNvSpPr txBox="1">
            <a:spLocks/>
          </p:cNvSpPr>
          <p:nvPr/>
        </p:nvSpPr>
        <p:spPr>
          <a:xfrm>
            <a:off x="858176" y="1817703"/>
            <a:ext cx="9144000" cy="44322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Tx/>
              <a:buChar char="-"/>
            </a:pPr>
            <a:r>
              <a:rPr lang="hr-HR" dirty="0" err="1"/>
              <a:t>Visual</a:t>
            </a:r>
            <a:r>
              <a:rPr lang="hr-HR" dirty="0"/>
              <a:t> Studio </a:t>
            </a:r>
            <a:r>
              <a:rPr lang="hr-HR" dirty="0" err="1"/>
              <a:t>Code</a:t>
            </a:r>
            <a:endParaRPr lang="hr-HR" dirty="0"/>
          </a:p>
          <a:p>
            <a:pPr marL="342900" indent="-342900" algn="l">
              <a:buFontTx/>
              <a:buChar char="-"/>
            </a:pPr>
            <a:r>
              <a:rPr lang="hr-HR" dirty="0" smtClean="0"/>
              <a:t>Android Studio</a:t>
            </a:r>
          </a:p>
          <a:p>
            <a:pPr marL="342900" indent="-342900" algn="l">
              <a:buFontTx/>
              <a:buChar char="-"/>
            </a:pPr>
            <a:r>
              <a:rPr lang="hr-HR" dirty="0" smtClean="0"/>
              <a:t>MySQL Workbench</a:t>
            </a:r>
          </a:p>
          <a:p>
            <a:pPr marL="342900" indent="-342900" algn="l">
              <a:buFontTx/>
              <a:buChar char="-"/>
            </a:pPr>
            <a:r>
              <a:rPr lang="hr-HR" dirty="0" smtClean="0"/>
              <a:t>Postman</a:t>
            </a:r>
            <a:endParaRPr lang="hr-HR" dirty="0"/>
          </a:p>
          <a:p>
            <a:pPr marL="342900" indent="-342900" algn="l">
              <a:buFontTx/>
              <a:buChar char="-"/>
            </a:pPr>
            <a:r>
              <a:rPr lang="hr-HR" dirty="0"/>
              <a:t>Google</a:t>
            </a:r>
          </a:p>
          <a:p>
            <a:pPr marL="342900" indent="-342900" algn="l">
              <a:buFontTx/>
              <a:buChar char="-"/>
            </a:pPr>
            <a:r>
              <a:rPr lang="hr-HR" dirty="0" err="1"/>
              <a:t>Github</a:t>
            </a:r>
            <a:endParaRPr lang="hr-HR" dirty="0"/>
          </a:p>
          <a:p>
            <a:pPr marL="342900" indent="-342900" algn="l">
              <a:buFontTx/>
              <a:buChar char="-"/>
            </a:pPr>
            <a:r>
              <a:rPr lang="hr-HR" dirty="0" err="1"/>
              <a:t>git</a:t>
            </a:r>
            <a:r>
              <a:rPr lang="hr-HR" dirty="0"/>
              <a:t> </a:t>
            </a:r>
            <a:r>
              <a:rPr lang="hr-HR" dirty="0" err="1"/>
              <a:t>bash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3848871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6DBF86C-7D70-4BA6-8FF4-2D87335C5F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08042"/>
            <a:ext cx="9670742" cy="696975"/>
          </a:xfrm>
        </p:spPr>
        <p:txBody>
          <a:bodyPr>
            <a:normAutofit/>
          </a:bodyPr>
          <a:lstStyle/>
          <a:p>
            <a:r>
              <a:rPr lang="hr-HR" sz="3600" dirty="0"/>
              <a:t>Preporuke za </a:t>
            </a:r>
            <a:r>
              <a:rPr lang="hr-HR" sz="3600" dirty="0" err="1"/>
              <a:t>daljni</a:t>
            </a:r>
            <a:r>
              <a:rPr lang="hr-HR" sz="3600" dirty="0"/>
              <a:t> razvoj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xmlns="" id="{1F053FD7-5A52-46C2-926E-7A4D691257D4}"/>
              </a:ext>
            </a:extLst>
          </p:cNvPr>
          <p:cNvSpPr txBox="1">
            <a:spLocks/>
          </p:cNvSpPr>
          <p:nvPr/>
        </p:nvSpPr>
        <p:spPr>
          <a:xfrm>
            <a:off x="858176" y="1817703"/>
            <a:ext cx="9144000" cy="44322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Tx/>
              <a:buChar char="-"/>
            </a:pPr>
            <a:r>
              <a:rPr lang="hr-HR" dirty="0" smtClean="0"/>
              <a:t>Uvođenje sučelja za tehničku podršku i komunikaciju sa administratorima i developerima</a:t>
            </a:r>
            <a:endParaRPr lang="hr-HR" dirty="0"/>
          </a:p>
          <a:p>
            <a:pPr marL="342900" indent="-342900" algn="l">
              <a:buFontTx/>
              <a:buChar char="-"/>
            </a:pPr>
            <a:r>
              <a:rPr lang="hr-HR" dirty="0"/>
              <a:t>Sustav notifikacija</a:t>
            </a:r>
          </a:p>
          <a:p>
            <a:pPr marL="342900" indent="-342900" algn="l">
              <a:buFontTx/>
              <a:buChar char="-"/>
            </a:pPr>
            <a:r>
              <a:rPr lang="hr-HR" dirty="0"/>
              <a:t>Poboljšati </a:t>
            </a:r>
            <a:r>
              <a:rPr lang="hr-HR" dirty="0" smtClean="0"/>
              <a:t>dizajn</a:t>
            </a:r>
          </a:p>
          <a:p>
            <a:pPr marL="342900" indent="-342900" algn="l">
              <a:buFontTx/>
              <a:buChar char="-"/>
            </a:pPr>
            <a:r>
              <a:rPr lang="hr-HR" dirty="0" smtClean="0"/>
              <a:t>Proširiti mogućnosti za unos osobnih podataka i specijaliziranih usluga (za osobe sa određenim zdrastvenim statusom i slično)</a:t>
            </a:r>
            <a:endParaRPr lang="hr-HR" dirty="0"/>
          </a:p>
          <a:p>
            <a:pPr marL="342900" indent="-342900" algn="l">
              <a:buFontTx/>
              <a:buChar char="-"/>
            </a:pP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4768756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6F0FB4-815A-49BB-BDEE-4B04FD7B0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BA" dirty="0"/>
              <a:t>Autori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B7E43C5-2F1D-430A-AE5C-DE6E7E5EAE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BA" dirty="0"/>
              <a:t>Marko </a:t>
            </a:r>
            <a:r>
              <a:rPr lang="hr-BA" dirty="0" err="1"/>
              <a:t>Rezić</a:t>
            </a:r>
            <a:r>
              <a:rPr lang="hr-BA" dirty="0"/>
              <a:t> 590/RM</a:t>
            </a:r>
          </a:p>
          <a:p>
            <a:r>
              <a:rPr lang="hr-BA" dirty="0"/>
              <a:t>Hrvoje Zovko 571/RM</a:t>
            </a:r>
          </a:p>
          <a:p>
            <a:r>
              <a:rPr lang="hr-BA" dirty="0"/>
              <a:t>Marin Zovko 578/RM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383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">
              <a:schemeClr val="tx2"/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6DBF86C-7D70-4BA6-8FF4-2D87335C5F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08043"/>
            <a:ext cx="9144000" cy="1246157"/>
          </a:xfrm>
        </p:spPr>
        <p:txBody>
          <a:bodyPr>
            <a:normAutofit fontScale="90000"/>
          </a:bodyPr>
          <a:lstStyle/>
          <a:p>
            <a:r>
              <a:rPr lang="hr-HR" dirty="0"/>
              <a:t>Login UML AD dijagram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2614203-D48D-4930-9C3C-D0132F0A15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070980"/>
            <a:ext cx="4805779" cy="3327648"/>
          </a:xfrm>
        </p:spPr>
        <p:txBody>
          <a:bodyPr>
            <a:normAutofit/>
          </a:bodyPr>
          <a:lstStyle/>
          <a:p>
            <a:pPr marL="342900" indent="-342900" algn="l">
              <a:buFontTx/>
              <a:buChar char="-"/>
            </a:pPr>
            <a:r>
              <a:rPr lang="hr-HR" sz="2400" dirty="0">
                <a:solidFill>
                  <a:schemeClr val="tx1"/>
                </a:solidFill>
              </a:rPr>
              <a:t>DA: </a:t>
            </a:r>
          </a:p>
          <a:p>
            <a:pPr marL="800100" lvl="1" indent="-342900" algn="l">
              <a:lnSpc>
                <a:spcPct val="100000"/>
              </a:lnSpc>
              <a:buFontTx/>
              <a:buChar char="-"/>
            </a:pPr>
            <a:r>
              <a:rPr lang="hr-HR" sz="2000" dirty="0"/>
              <a:t>Unos login podataka</a:t>
            </a:r>
          </a:p>
          <a:p>
            <a:pPr marL="800100" lvl="1" indent="-342900" algn="l">
              <a:lnSpc>
                <a:spcPct val="100000"/>
              </a:lnSpc>
              <a:buFontTx/>
              <a:buChar char="-"/>
            </a:pPr>
            <a:r>
              <a:rPr lang="hr-HR" sz="2000" dirty="0"/>
              <a:t>Slanje i provjera unesenih podataka</a:t>
            </a:r>
          </a:p>
          <a:p>
            <a:pPr marL="800100" lvl="1" indent="-342900" algn="l">
              <a:lnSpc>
                <a:spcPct val="100000"/>
              </a:lnSpc>
              <a:buFontTx/>
              <a:buChar char="-"/>
            </a:pPr>
            <a:r>
              <a:rPr lang="hr-HR" sz="2000" dirty="0"/>
              <a:t>Ukoliko su podaci ispravni, uspješna prijava</a:t>
            </a:r>
          </a:p>
          <a:p>
            <a:pPr marL="800100" lvl="1" indent="-342900" algn="l">
              <a:lnSpc>
                <a:spcPct val="100000"/>
              </a:lnSpc>
              <a:buFontTx/>
              <a:buChar char="-"/>
            </a:pPr>
            <a:r>
              <a:rPr lang="hr-HR" sz="2000" dirty="0"/>
              <a:t>Ukoliko nisu, ponovni unos podataka</a:t>
            </a:r>
          </a:p>
          <a:p>
            <a:pPr lvl="1" algn="l"/>
            <a:endParaRPr lang="hr-HR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xmlns="" id="{B13FA9AC-A432-4077-AF5F-760F031E9B7B}"/>
              </a:ext>
            </a:extLst>
          </p:cNvPr>
          <p:cNvSpPr txBox="1">
            <a:spLocks/>
          </p:cNvSpPr>
          <p:nvPr/>
        </p:nvSpPr>
        <p:spPr>
          <a:xfrm>
            <a:off x="6541363" y="3141632"/>
            <a:ext cx="4419600" cy="31863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Tx/>
              <a:buChar char="-"/>
            </a:pPr>
            <a:r>
              <a:rPr lang="hr-HR" dirty="0"/>
              <a:t>NE:</a:t>
            </a:r>
          </a:p>
          <a:p>
            <a:pPr marL="800100" lvl="1" indent="-342900" algn="l">
              <a:buFontTx/>
              <a:buChar char="-"/>
            </a:pPr>
            <a:r>
              <a:rPr lang="hr-HR" dirty="0" smtClean="0"/>
              <a:t>Unos korisničkih podataka</a:t>
            </a:r>
          </a:p>
          <a:p>
            <a:pPr marL="800100" lvl="1" indent="-342900" algn="l">
              <a:buFontTx/>
              <a:buChar char="-"/>
            </a:pPr>
            <a:r>
              <a:rPr lang="hr-HR" dirty="0" smtClean="0"/>
              <a:t>Izrada </a:t>
            </a:r>
            <a:r>
              <a:rPr lang="hr-HR" dirty="0"/>
              <a:t>korisničkog </a:t>
            </a:r>
            <a:r>
              <a:rPr lang="hr-HR" dirty="0" smtClean="0"/>
              <a:t>računa</a:t>
            </a:r>
          </a:p>
          <a:p>
            <a:pPr lvl="1" algn="l"/>
            <a:endParaRPr lang="hr-HR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xmlns="" id="{1F053FD7-5A52-46C2-926E-7A4D691257D4}"/>
              </a:ext>
            </a:extLst>
          </p:cNvPr>
          <p:cNvSpPr txBox="1">
            <a:spLocks/>
          </p:cNvSpPr>
          <p:nvPr/>
        </p:nvSpPr>
        <p:spPr>
          <a:xfrm>
            <a:off x="1524000" y="2279265"/>
            <a:ext cx="9144000" cy="4373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Tx/>
              <a:buChar char="-"/>
            </a:pPr>
            <a:r>
              <a:rPr lang="hr-HR" dirty="0"/>
              <a:t>Provjera da li je korisnik registriran</a:t>
            </a:r>
          </a:p>
        </p:txBody>
      </p:sp>
    </p:spTree>
    <p:extLst>
      <p:ext uri="{BB962C8B-B14F-4D97-AF65-F5344CB8AC3E}">
        <p14:creationId xmlns:p14="http://schemas.microsoft.com/office/powerpoint/2010/main" val="1491959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ka 2">
            <a:extLst>
              <a:ext uri="{FF2B5EF4-FFF2-40B4-BE49-F238E27FC236}">
                <a16:creationId xmlns:a16="http://schemas.microsoft.com/office/drawing/2014/main" xmlns="" id="{A0706EAB-E00B-4CAA-82E7-4B7ABEB39B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4075" y="544359"/>
            <a:ext cx="8248650" cy="6157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208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2614203-D48D-4930-9C3C-D0132F0A15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1037" y="672407"/>
            <a:ext cx="9144000" cy="748020"/>
          </a:xfrm>
        </p:spPr>
        <p:txBody>
          <a:bodyPr/>
          <a:lstStyle/>
          <a:p>
            <a:pPr marL="342900" indent="-342900" algn="l">
              <a:buFontTx/>
              <a:buChar char="-"/>
            </a:pPr>
            <a:r>
              <a:rPr lang="hr-HR" sz="2400" dirty="0">
                <a:solidFill>
                  <a:schemeClr val="tx1"/>
                </a:solidFill>
              </a:rPr>
              <a:t>Login Use </a:t>
            </a:r>
            <a:r>
              <a:rPr lang="hr-HR" sz="2400" dirty="0" err="1">
                <a:solidFill>
                  <a:schemeClr val="tx1"/>
                </a:solidFill>
              </a:rPr>
              <a:t>Case</a:t>
            </a:r>
            <a:r>
              <a:rPr lang="hr-HR" sz="2400" dirty="0">
                <a:solidFill>
                  <a:schemeClr val="tx1"/>
                </a:solidFill>
              </a:rPr>
              <a:t> dijagram u aplikaciji</a:t>
            </a:r>
          </a:p>
          <a:p>
            <a:pPr marL="342900" indent="-342900" algn="l">
              <a:buFontTx/>
              <a:buChar char="-"/>
            </a:pPr>
            <a:endParaRPr lang="hr-HR" dirty="0"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977" y="1420427"/>
            <a:ext cx="2661838" cy="520614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2652" y="1420427"/>
            <a:ext cx="2641299" cy="5206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0460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6DBF86C-7D70-4BA6-8FF4-2D87335C5F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8250" y="877895"/>
            <a:ext cx="9144000" cy="979826"/>
          </a:xfrm>
        </p:spPr>
        <p:txBody>
          <a:bodyPr>
            <a:normAutofit fontScale="90000"/>
          </a:bodyPr>
          <a:lstStyle/>
          <a:p>
            <a:pPr algn="ctr"/>
            <a:r>
              <a:rPr lang="hr-HR" sz="4800" dirty="0"/>
              <a:t>Nadgledanje podataka u bazi Use Case</a:t>
            </a:r>
          </a:p>
        </p:txBody>
      </p:sp>
      <p:pic>
        <p:nvPicPr>
          <p:cNvPr id="4" name="Slika 3">
            <a:extLst>
              <a:ext uri="{FF2B5EF4-FFF2-40B4-BE49-F238E27FC236}">
                <a16:creationId xmlns:a16="http://schemas.microsoft.com/office/drawing/2014/main" xmlns="" id="{B2846EBC-C3B6-4F1B-85AF-0CD1182019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9731" y="1857721"/>
            <a:ext cx="3776969" cy="4874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5313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6DBF86C-7D70-4BA6-8FF4-2D87335C5F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95425" y="1144425"/>
            <a:ext cx="9144000" cy="1246157"/>
          </a:xfrm>
        </p:spPr>
        <p:txBody>
          <a:bodyPr>
            <a:noAutofit/>
          </a:bodyPr>
          <a:lstStyle/>
          <a:p>
            <a:pPr algn="ctr"/>
            <a:r>
              <a:rPr lang="hr-HR" sz="4800" dirty="0"/>
              <a:t>Nadgledanje podataka u bazi</a:t>
            </a:r>
            <a:br>
              <a:rPr lang="hr-HR" sz="4800" dirty="0"/>
            </a:br>
            <a:r>
              <a:rPr lang="hr-HR" sz="4800" dirty="0"/>
              <a:t>UML AD dijagram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2614203-D48D-4930-9C3C-D0132F0A15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429000"/>
            <a:ext cx="4572000" cy="3327648"/>
          </a:xfrm>
        </p:spPr>
        <p:txBody>
          <a:bodyPr>
            <a:normAutofit/>
          </a:bodyPr>
          <a:lstStyle/>
          <a:p>
            <a:pPr marL="342900" indent="-342900" algn="l">
              <a:buFontTx/>
              <a:buChar char="-"/>
            </a:pPr>
            <a:r>
              <a:rPr lang="hr-HR" sz="2400" dirty="0">
                <a:solidFill>
                  <a:schemeClr val="tx1"/>
                </a:solidFill>
              </a:rPr>
              <a:t>DA: </a:t>
            </a:r>
          </a:p>
          <a:p>
            <a:pPr marL="800100" lvl="1" indent="-342900" algn="l">
              <a:buFontTx/>
              <a:buChar char="-"/>
            </a:pPr>
            <a:r>
              <a:rPr lang="hr-HR" dirty="0" smtClean="0"/>
              <a:t>(Od)blokiranje korisnika</a:t>
            </a:r>
            <a:endParaRPr lang="hr-HR" dirty="0"/>
          </a:p>
          <a:p>
            <a:pPr marL="800100" lvl="1" indent="-342900" algn="l">
              <a:buFontTx/>
              <a:buChar char="-"/>
            </a:pPr>
            <a:r>
              <a:rPr lang="hr-HR" dirty="0" smtClean="0"/>
              <a:t>Promoviranje na moderatora</a:t>
            </a:r>
            <a:endParaRPr lang="hr-HR" dirty="0" smtClean="0"/>
          </a:p>
          <a:p>
            <a:pPr marL="800100" lvl="1" indent="-342900" algn="l">
              <a:buFontTx/>
              <a:buChar char="-"/>
            </a:pPr>
            <a:r>
              <a:rPr lang="hr-HR" dirty="0" smtClean="0"/>
              <a:t>Demoviranje na korisnika (prethodno moderator)</a:t>
            </a:r>
            <a:endParaRPr lang="hr-HR" dirty="0"/>
          </a:p>
          <a:p>
            <a:pPr lvl="1" algn="l"/>
            <a:endParaRPr lang="hr-HR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xmlns="" id="{B13FA9AC-A432-4077-AF5F-760F031E9B7B}"/>
              </a:ext>
            </a:extLst>
          </p:cNvPr>
          <p:cNvSpPr txBox="1">
            <a:spLocks/>
          </p:cNvSpPr>
          <p:nvPr/>
        </p:nvSpPr>
        <p:spPr>
          <a:xfrm>
            <a:off x="6523608" y="3547044"/>
            <a:ext cx="4419600" cy="31863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Tx/>
              <a:buChar char="-"/>
            </a:pPr>
            <a:r>
              <a:rPr lang="hr-HR" dirty="0"/>
              <a:t>NE:</a:t>
            </a:r>
          </a:p>
          <a:p>
            <a:pPr marL="800100" lvl="1" indent="-342900" algn="l">
              <a:buFontTx/>
              <a:buChar char="-"/>
            </a:pPr>
            <a:r>
              <a:rPr lang="hr-HR" dirty="0"/>
              <a:t>Direktno upravljanje privatnim korisničkim podacima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xmlns="" id="{1F053FD7-5A52-46C2-926E-7A4D691257D4}"/>
              </a:ext>
            </a:extLst>
          </p:cNvPr>
          <p:cNvSpPr txBox="1">
            <a:spLocks/>
          </p:cNvSpPr>
          <p:nvPr/>
        </p:nvSpPr>
        <p:spPr>
          <a:xfrm>
            <a:off x="1524000" y="2632118"/>
            <a:ext cx="9144000" cy="4373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Tx/>
              <a:buChar char="-"/>
            </a:pPr>
            <a:r>
              <a:rPr lang="hr-HR" dirty="0"/>
              <a:t>Nadgledanje svih registriranih korisnika u bazi podataka</a:t>
            </a:r>
          </a:p>
        </p:txBody>
      </p:sp>
    </p:spTree>
    <p:extLst>
      <p:ext uri="{BB962C8B-B14F-4D97-AF65-F5344CB8AC3E}">
        <p14:creationId xmlns:p14="http://schemas.microsoft.com/office/powerpoint/2010/main" val="38207567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ka 2">
            <a:extLst>
              <a:ext uri="{FF2B5EF4-FFF2-40B4-BE49-F238E27FC236}">
                <a16:creationId xmlns:a16="http://schemas.microsoft.com/office/drawing/2014/main" xmlns="" id="{57F2D43B-4E80-4D2E-9C4E-5244515F81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1" y="1481137"/>
            <a:ext cx="6096000" cy="4100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3148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2614203-D48D-4930-9C3C-D0132F0A15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1037" y="672407"/>
            <a:ext cx="9144000" cy="748020"/>
          </a:xfrm>
        </p:spPr>
        <p:txBody>
          <a:bodyPr>
            <a:normAutofit/>
          </a:bodyPr>
          <a:lstStyle/>
          <a:p>
            <a:pPr marL="342900" indent="-342900" algn="l">
              <a:buFontTx/>
              <a:buChar char="-"/>
            </a:pPr>
            <a:r>
              <a:rPr lang="hr-HR" dirty="0" smtClean="0">
                <a:solidFill>
                  <a:schemeClr val="tx1"/>
                </a:solidFill>
              </a:rPr>
              <a:t>NADGLEDANJE PODATAKA U BAZI </a:t>
            </a:r>
            <a:r>
              <a:rPr lang="hr-HR" dirty="0">
                <a:solidFill>
                  <a:schemeClr val="tx1"/>
                </a:solidFill>
              </a:rPr>
              <a:t>Use Case </a:t>
            </a:r>
            <a:r>
              <a:rPr lang="hr-HR" dirty="0" smtClean="0">
                <a:solidFill>
                  <a:schemeClr val="tx1"/>
                </a:solidFill>
              </a:rPr>
              <a:t>dijagram </a:t>
            </a:r>
            <a:r>
              <a:rPr lang="hr-HR" dirty="0">
                <a:solidFill>
                  <a:schemeClr val="tx1"/>
                </a:solidFill>
              </a:rPr>
              <a:t>u aplikaciji</a:t>
            </a:r>
          </a:p>
          <a:p>
            <a:pPr marL="342900" indent="-342900" algn="l">
              <a:buFontTx/>
              <a:buChar char="-"/>
            </a:pPr>
            <a:endParaRPr lang="hr-HR" dirty="0"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4264" y="1230644"/>
            <a:ext cx="2581289" cy="544145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4731" y="1230643"/>
            <a:ext cx="2579449" cy="543757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4461" y="1230643"/>
            <a:ext cx="2579449" cy="543757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001" y="1230644"/>
            <a:ext cx="2579449" cy="5437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2464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268</TotalTime>
  <Words>317</Words>
  <Application>Microsoft Office PowerPoint</Application>
  <PresentationFormat>Widescreen</PresentationFormat>
  <Paragraphs>74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Century Gothic</vt:lpstr>
      <vt:lpstr>Wingdings 3</vt:lpstr>
      <vt:lpstr>Ion</vt:lpstr>
      <vt:lpstr>Calorie Counter App</vt:lpstr>
      <vt:lpstr>Login Use Case</vt:lpstr>
      <vt:lpstr>Login UML AD dijagram</vt:lpstr>
      <vt:lpstr>PowerPoint Presentation</vt:lpstr>
      <vt:lpstr>PowerPoint Presentation</vt:lpstr>
      <vt:lpstr>Nadgledanje podataka u bazi Use Case</vt:lpstr>
      <vt:lpstr>Nadgledanje podataka u bazi UML AD dijagram</vt:lpstr>
      <vt:lpstr>PowerPoint Presentation</vt:lpstr>
      <vt:lpstr>PowerPoint Presentation</vt:lpstr>
      <vt:lpstr>CRUD Use Case</vt:lpstr>
      <vt:lpstr>CRUD UML AD dijagram</vt:lpstr>
      <vt:lpstr>PowerPoint Presentation</vt:lpstr>
      <vt:lpstr>PowerPoint Presentation</vt:lpstr>
      <vt:lpstr>Search i dnevnik ishrane Use Case</vt:lpstr>
      <vt:lpstr>Search i dnevnik ishrane UML AD dijagram</vt:lpstr>
      <vt:lpstr>PowerPoint Presentation</vt:lpstr>
      <vt:lpstr>PowerPoint Presentation</vt:lpstr>
      <vt:lpstr>Evidencija napretka Use Case</vt:lpstr>
      <vt:lpstr>Evidencija napretka UML AD dijagram</vt:lpstr>
      <vt:lpstr>PowerPoint Presentation</vt:lpstr>
      <vt:lpstr>PowerPoint Presentation</vt:lpstr>
      <vt:lpstr>Dijagram klasa</vt:lpstr>
      <vt:lpstr>Dijagram rasporeda</vt:lpstr>
      <vt:lpstr>Tehnologije korištene na projektu</vt:lpstr>
      <vt:lpstr>ALATI korišteni na projektu</vt:lpstr>
      <vt:lpstr>Preporuke za daljni razvoj</vt:lpstr>
      <vt:lpstr>Autori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Login Use Case</dc:title>
  <dc:creator>Toni Jelonjic</dc:creator>
  <cp:lastModifiedBy>Windows User</cp:lastModifiedBy>
  <cp:revision>11</cp:revision>
  <dcterms:created xsi:type="dcterms:W3CDTF">2022-01-31T18:12:43Z</dcterms:created>
  <dcterms:modified xsi:type="dcterms:W3CDTF">2022-03-02T14:09:15Z</dcterms:modified>
</cp:coreProperties>
</file>