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59" r:id="rId6"/>
    <p:sldId id="264" r:id="rId7"/>
    <p:sldId id="265" r:id="rId8"/>
    <p:sldId id="266" r:id="rId9"/>
    <p:sldId id="268" r:id="rId10"/>
    <p:sldId id="260" r:id="rId11"/>
    <p:sldId id="271" r:id="rId12"/>
    <p:sldId id="277" r:id="rId13"/>
    <p:sldId id="278" r:id="rId14"/>
    <p:sldId id="279" r:id="rId15"/>
    <p:sldId id="272" r:id="rId16"/>
    <p:sldId id="273" r:id="rId17"/>
    <p:sldId id="275" r:id="rId18"/>
    <p:sldId id="276" r:id="rId19"/>
    <p:sldId id="282" r:id="rId20"/>
    <p:sldId id="283" r:id="rId21"/>
    <p:sldId id="284" r:id="rId22"/>
    <p:sldId id="280" r:id="rId23"/>
    <p:sldId id="281" r:id="rId24"/>
    <p:sldId id="263" r:id="rId25"/>
    <p:sldId id="269" r:id="rId26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2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Cyrl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28C5F36-6EC9-4335-B5CD-E813169E6410}" type="datetimeFigureOut">
              <a:rPr lang="sr-Cyrl-RS" smtClean="0"/>
              <a:t>19.2.2016</a:t>
            </a:fld>
            <a:endParaRPr lang="sr-Cyrl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sr-Cyrl-R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DF458C3-A8F8-44DD-B535-ED8480660DFC}" type="slidenum">
              <a:rPr lang="sr-Cyrl-RS" smtClean="0"/>
              <a:t>‹#›</a:t>
            </a:fld>
            <a:endParaRPr lang="sr-Cyrl-R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daBoost" TargetMode="External"/><Relationship Id="rId2" Type="http://schemas.openxmlformats.org/officeDocument/2006/relationships/hyperlink" Target="https://en.wikipedia.org/wiki/Histogram_of_oriented_gradi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yimagesearch.com/2015/04/13/implementing-rootsift-in-python-and-opencv/" TargetMode="External"/><Relationship Id="rId4" Type="http://schemas.openxmlformats.org/officeDocument/2006/relationships/hyperlink" Target="https://en.wikipedia.org/wiki/Scale-invariant_feature_transform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islab.ulsan.ac.kr/files/announcement/322/Vehicle%20Logo%20Recognition%20Using%20a%20SIFT-Based.pdf" TargetMode="External"/><Relationship Id="rId2" Type="http://schemas.openxmlformats.org/officeDocument/2006/relationships/hyperlink" Target="http://www.icmlc.org/icmlc2012/018_icmlc201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nf-scoop.org/ACV-2014/6.N.Farajzadeh_ACV.pd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88640"/>
            <a:ext cx="8229600" cy="1296144"/>
          </a:xfrm>
        </p:spPr>
        <p:txBody>
          <a:bodyPr>
            <a:normAutofit/>
          </a:bodyPr>
          <a:lstStyle/>
          <a:p>
            <a:r>
              <a:rPr lang="en-US" cap="none" dirty="0" smtClean="0">
                <a:solidFill>
                  <a:schemeClr val="tx1"/>
                </a:solidFill>
              </a:rPr>
              <a:t>Car Logo Detector</a:t>
            </a:r>
            <a:endParaRPr lang="sr-Cyrl-RS" cap="none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1772816"/>
            <a:ext cx="6400800" cy="1440160"/>
          </a:xfrm>
        </p:spPr>
        <p:txBody>
          <a:bodyPr/>
          <a:lstStyle/>
          <a:p>
            <a:endParaRPr lang="sr-Cyrl-R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77348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1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Кораци имплементације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Одабир најпогодније технике</a:t>
            </a:r>
          </a:p>
          <a:p>
            <a:r>
              <a:rPr lang="sr-Cyrl-RS" sz="2400" dirty="0" smtClean="0"/>
              <a:t>Имплементација одабране технике</a:t>
            </a:r>
          </a:p>
          <a:p>
            <a:r>
              <a:rPr lang="sr-Cyrl-RS" sz="2400" dirty="0" smtClean="0"/>
              <a:t>Примена технике на слике из датасета</a:t>
            </a:r>
          </a:p>
          <a:p>
            <a:r>
              <a:rPr lang="sr-Cyrl-RS" sz="2400" dirty="0" smtClean="0"/>
              <a:t>Примена технике на тест слици</a:t>
            </a:r>
          </a:p>
          <a:p>
            <a:r>
              <a:rPr lang="sr-Cyrl-RS" sz="2400" dirty="0" smtClean="0"/>
              <a:t>Поређење тест слике са сликама из датасета</a:t>
            </a:r>
          </a:p>
          <a:p>
            <a:r>
              <a:rPr lang="sr-Cyrl-RS" sz="2400" dirty="0" smtClean="0"/>
              <a:t>Приказивање резултата</a:t>
            </a:r>
          </a:p>
          <a:p>
            <a:pPr lvl="1"/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61666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Имплементација</a:t>
            </a:r>
            <a:r>
              <a:rPr lang="sr-Cyrl-RS" i="1" dirty="0" smtClean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RootSIFT</a:t>
            </a:r>
            <a:r>
              <a:rPr lang="en-US" i="1" dirty="0" smtClean="0">
                <a:solidFill>
                  <a:schemeClr val="tx1"/>
                </a:solidFill>
              </a:rPr>
              <a:t>-</a:t>
            </a:r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Cyrl-RS" dirty="0" smtClean="0"/>
              <a:t>Коришћен </a:t>
            </a:r>
            <a:r>
              <a:rPr lang="en-US" i="1" dirty="0" err="1" smtClean="0"/>
              <a:t>RootSIFT</a:t>
            </a:r>
            <a:r>
              <a:rPr lang="sr-Cyrl-RS" i="1" dirty="0" smtClean="0"/>
              <a:t> </a:t>
            </a:r>
            <a:r>
              <a:rPr lang="sr-Cyrl-RS" dirty="0" smtClean="0"/>
              <a:t>као унапређење </a:t>
            </a:r>
            <a:r>
              <a:rPr lang="en-US" i="1" dirty="0" smtClean="0"/>
              <a:t>SIFT-a</a:t>
            </a:r>
          </a:p>
          <a:p>
            <a:r>
              <a:rPr lang="en-US" i="1" dirty="0" smtClean="0"/>
              <a:t>SIFT </a:t>
            </a:r>
            <a:r>
              <a:rPr lang="sr-Cyrl-RS" dirty="0" smtClean="0"/>
              <a:t>алгоритам</a:t>
            </a:r>
          </a:p>
          <a:p>
            <a:pPr lvl="1"/>
            <a:r>
              <a:rPr lang="sr-Cyrl-RS" dirty="0" smtClean="0"/>
              <a:t>Детектује екстреме, кандидате за кључне тачке</a:t>
            </a:r>
          </a:p>
          <a:p>
            <a:pPr lvl="2"/>
            <a:r>
              <a:rPr lang="sr-Cyrl-RS" dirty="0" smtClean="0"/>
              <a:t>Конволуција оригиналне слике са </a:t>
            </a:r>
            <a:r>
              <a:rPr lang="en-US" i="1" dirty="0" err="1" smtClean="0"/>
              <a:t>DoG</a:t>
            </a:r>
            <a:r>
              <a:rPr lang="en-US" i="1" dirty="0" smtClean="0"/>
              <a:t> (Difference of Gaussian)</a:t>
            </a:r>
            <a:endParaRPr lang="sr-Cyrl-RS" dirty="0" smtClean="0"/>
          </a:p>
          <a:p>
            <a:pPr lvl="2"/>
            <a:r>
              <a:rPr lang="en-US" i="1" dirty="0" err="1" smtClean="0"/>
              <a:t>DoG</a:t>
            </a:r>
            <a:r>
              <a:rPr lang="en-US" i="1" dirty="0" smtClean="0"/>
              <a:t> - </a:t>
            </a:r>
            <a:r>
              <a:rPr lang="en-US" i="1" dirty="0" err="1" smtClean="0"/>
              <a:t>Grayscale</a:t>
            </a:r>
            <a:r>
              <a:rPr lang="en-US" i="1" dirty="0" smtClean="0"/>
              <a:t> </a:t>
            </a:r>
            <a:r>
              <a:rPr lang="sr-Cyrl-RS" dirty="0" smtClean="0"/>
              <a:t>слику</a:t>
            </a:r>
            <a:r>
              <a:rPr lang="sr-Cyrl-RS" i="1" dirty="0" smtClean="0"/>
              <a:t> </a:t>
            </a:r>
            <a:r>
              <a:rPr lang="sr-Cyrl-RS" dirty="0" smtClean="0"/>
              <a:t>пореди за замућеном сликом</a:t>
            </a:r>
          </a:p>
          <a:p>
            <a:pPr lvl="2"/>
            <a:r>
              <a:rPr lang="sr-Cyrl-RS" dirty="0" smtClean="0"/>
              <a:t>Даје превише кандидата</a:t>
            </a:r>
          </a:p>
          <a:p>
            <a:pPr lvl="1"/>
            <a:r>
              <a:rPr lang="sr-Cyrl-RS" dirty="0" smtClean="0"/>
              <a:t>Локализација кључних тачака</a:t>
            </a:r>
          </a:p>
          <a:p>
            <a:pPr lvl="2"/>
            <a:r>
              <a:rPr lang="sr-Cyrl-RS" dirty="0" smtClean="0"/>
              <a:t>Одбацивање тачака са ниским контрастом</a:t>
            </a:r>
          </a:p>
          <a:p>
            <a:pPr lvl="2"/>
            <a:r>
              <a:rPr lang="sr-Cyrl-RS" dirty="0" smtClean="0"/>
              <a:t>Вредност другог реда Тејлоровог низа </a:t>
            </a:r>
            <a:r>
              <a:rPr lang="en-US" dirty="0" smtClean="0"/>
              <a:t>&lt; 0.03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sr-Cyrl-RS" i="1" dirty="0" smtClean="0"/>
          </a:p>
          <a:p>
            <a:endParaRPr lang="en-US" i="1" dirty="0" smtClean="0"/>
          </a:p>
          <a:p>
            <a:pPr lvl="1"/>
            <a:endParaRPr lang="sr-Cyrl-RS" i="1" dirty="0"/>
          </a:p>
        </p:txBody>
      </p:sp>
    </p:spTree>
    <p:extLst>
      <p:ext uri="{BB962C8B-B14F-4D97-AF65-F5344CB8AC3E}">
        <p14:creationId xmlns:p14="http://schemas.microsoft.com/office/powerpoint/2010/main" val="1396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solidFill>
                  <a:schemeClr val="tx1"/>
                </a:solidFill>
              </a:rPr>
              <a:t>Имплементација</a:t>
            </a:r>
            <a:r>
              <a:rPr lang="sr-Cyrl-R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RootSIFT</a:t>
            </a:r>
            <a:r>
              <a:rPr lang="en-US" i="1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a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r-Cyrl-RS" dirty="0" smtClean="0"/>
              <a:t>Одређивање оријентације</a:t>
            </a:r>
          </a:p>
          <a:p>
            <a:pPr lvl="2"/>
            <a:r>
              <a:rPr lang="sr-Cyrl-RS" sz="2400" dirty="0" smtClean="0"/>
              <a:t>За сваки пиксел око кључне тачке</a:t>
            </a:r>
          </a:p>
          <a:p>
            <a:pPr lvl="2"/>
            <a:r>
              <a:rPr lang="sr-Cyrl-RS" sz="2400" dirty="0" smtClean="0"/>
              <a:t>Хистограм, 36 </a:t>
            </a:r>
            <a:r>
              <a:rPr lang="en-US" sz="2400" i="1" dirty="0" smtClean="0"/>
              <a:t>bins</a:t>
            </a:r>
            <a:r>
              <a:rPr lang="en-US" sz="2400" dirty="0" smtClean="0"/>
              <a:t>, </a:t>
            </a:r>
            <a:r>
              <a:rPr lang="sr-Cyrl-RS" sz="2400" dirty="0" smtClean="0"/>
              <a:t>сваки 10 степени</a:t>
            </a:r>
          </a:p>
          <a:p>
            <a:pPr lvl="2"/>
            <a:r>
              <a:rPr lang="sr-Cyrl-RS" sz="2400" dirty="0" smtClean="0"/>
              <a:t>Вредности пиксела се смештају у одређене </a:t>
            </a:r>
            <a:r>
              <a:rPr lang="en-US" sz="2400" i="1" dirty="0" smtClean="0"/>
              <a:t>bin</a:t>
            </a:r>
            <a:r>
              <a:rPr lang="sr-Cyrl-RS" sz="2400" i="1" dirty="0" smtClean="0"/>
              <a:t>-</a:t>
            </a:r>
            <a:r>
              <a:rPr lang="sr-Cyrl-RS" sz="2400" dirty="0" smtClean="0"/>
              <a:t>ове</a:t>
            </a:r>
          </a:p>
          <a:p>
            <a:pPr lvl="2"/>
            <a:r>
              <a:rPr lang="sr-Cyrl-RS" sz="2400" dirty="0" smtClean="0"/>
              <a:t>Доминантни </a:t>
            </a:r>
            <a:r>
              <a:rPr lang="en-US" sz="2400" i="1" dirty="0" smtClean="0"/>
              <a:t>bin – </a:t>
            </a:r>
            <a:r>
              <a:rPr lang="sr-Cyrl-RS" sz="2400" dirty="0" smtClean="0"/>
              <a:t>оријентација</a:t>
            </a:r>
          </a:p>
          <a:p>
            <a:pPr lvl="2"/>
            <a:r>
              <a:rPr lang="sr-Cyrl-RS" sz="2400" dirty="0" smtClean="0"/>
              <a:t>Додељује се кључној тачки</a:t>
            </a:r>
          </a:p>
          <a:p>
            <a:pPr lvl="1"/>
            <a:r>
              <a:rPr lang="sr-Cyrl-RS" sz="2600" dirty="0" smtClean="0"/>
              <a:t>Сада имамо кључне тачке ’’имуне’’ на скалирање и ротирање слике</a:t>
            </a:r>
            <a:endParaRPr lang="sr-Cyrl-RS" sz="2600" dirty="0"/>
          </a:p>
        </p:txBody>
      </p:sp>
    </p:spTree>
    <p:extLst>
      <p:ext uri="{BB962C8B-B14F-4D97-AF65-F5344CB8AC3E}">
        <p14:creationId xmlns:p14="http://schemas.microsoft.com/office/powerpoint/2010/main" val="36698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solidFill>
                  <a:schemeClr val="tx1"/>
                </a:solidFill>
              </a:rPr>
              <a:t>Имплементација</a:t>
            </a:r>
            <a:r>
              <a:rPr lang="sr-Cyrl-R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RootSIFT</a:t>
            </a:r>
            <a:r>
              <a:rPr lang="en-US" i="1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a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sr-Cyrl-RS" dirty="0" smtClean="0"/>
              <a:t>Одређивање дескриптора кључних тачака</a:t>
            </a:r>
          </a:p>
          <a:p>
            <a:pPr lvl="2"/>
            <a:r>
              <a:rPr lang="sr-Cyrl-RS" dirty="0" smtClean="0"/>
              <a:t>Вектори од 128 елемената – оптимално</a:t>
            </a:r>
          </a:p>
          <a:p>
            <a:pPr lvl="2"/>
            <a:r>
              <a:rPr lang="sr-Cyrl-RS" dirty="0" smtClean="0"/>
              <a:t>Са мање елемената дају знатно лошије резултате</a:t>
            </a:r>
          </a:p>
          <a:p>
            <a:pPr lvl="2"/>
            <a:r>
              <a:rPr lang="sr-Cyrl-RS" dirty="0" smtClean="0"/>
              <a:t>Са више елемената – незнатно бољи резултати; много спорије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07433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solidFill>
                  <a:schemeClr val="tx1"/>
                </a:solidFill>
              </a:rPr>
              <a:t>Имплементација</a:t>
            </a:r>
            <a:r>
              <a:rPr lang="sr-Cyrl-R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RootSIFT</a:t>
            </a:r>
            <a:r>
              <a:rPr lang="en-US" i="1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a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Како ради </a:t>
            </a:r>
            <a:r>
              <a:rPr lang="en-US" i="1" dirty="0" err="1" smtClean="0"/>
              <a:t>RootSIFT</a:t>
            </a:r>
            <a:r>
              <a:rPr lang="en-US" i="1" dirty="0" smtClean="0"/>
              <a:t>?</a:t>
            </a:r>
          </a:p>
          <a:p>
            <a:pPr lvl="1"/>
            <a:r>
              <a:rPr lang="sr-Cyrl-RS" dirty="0" smtClean="0"/>
              <a:t>Нормализује векторе дескриптора </a:t>
            </a:r>
            <a:r>
              <a:rPr lang="en-US" i="1" dirty="0" smtClean="0"/>
              <a:t>SIFT-a</a:t>
            </a:r>
          </a:p>
          <a:p>
            <a:pPr lvl="1"/>
            <a:r>
              <a:rPr lang="sr-Cyrl-RS" dirty="0" smtClean="0"/>
              <a:t>Израчунава квадратни корен нормализованог вектора</a:t>
            </a:r>
          </a:p>
          <a:p>
            <a:r>
              <a:rPr lang="sr-Cyrl-RS" dirty="0" smtClean="0"/>
              <a:t>Једноставно проширење – многоструко бољи резултати  поклапања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9887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>
                <a:solidFill>
                  <a:schemeClr val="tx1"/>
                </a:solidFill>
              </a:rPr>
              <a:t>Примена </a:t>
            </a:r>
            <a:r>
              <a:rPr lang="en-US" i="1" dirty="0" err="1">
                <a:solidFill>
                  <a:schemeClr val="tx1"/>
                </a:solidFill>
              </a:rPr>
              <a:t>RootSIFT</a:t>
            </a:r>
            <a:r>
              <a:rPr lang="en-US" i="1" dirty="0">
                <a:solidFill>
                  <a:schemeClr val="tx1"/>
                </a:solidFill>
              </a:rPr>
              <a:t>-a </a:t>
            </a:r>
            <a:r>
              <a:rPr lang="sr-Cyrl-RS" dirty="0">
                <a:solidFill>
                  <a:schemeClr val="tx1"/>
                </a:solidFill>
              </a:rPr>
              <a:t>на тест слици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Учитавање слике</a:t>
            </a:r>
          </a:p>
          <a:p>
            <a:r>
              <a:rPr lang="sr-Cyrl-RS" dirty="0" smtClean="0"/>
              <a:t>Примена </a:t>
            </a:r>
            <a:r>
              <a:rPr lang="en-US" i="1" dirty="0" smtClean="0"/>
              <a:t>SIFT </a:t>
            </a:r>
            <a:r>
              <a:rPr lang="sr-Cyrl-RS" dirty="0" smtClean="0"/>
              <a:t>алгоритма на тест слику</a:t>
            </a:r>
          </a:p>
          <a:p>
            <a:r>
              <a:rPr lang="sr-Cyrl-RS" dirty="0" smtClean="0"/>
              <a:t>Рачунање </a:t>
            </a:r>
            <a:r>
              <a:rPr lang="en-US" i="1" dirty="0" err="1" smtClean="0"/>
              <a:t>RootSIFT</a:t>
            </a:r>
            <a:r>
              <a:rPr lang="en-US" i="1" dirty="0" smtClean="0"/>
              <a:t>-a </a:t>
            </a:r>
            <a:r>
              <a:rPr lang="sr-Cyrl-RS" dirty="0" smtClean="0"/>
              <a:t>на основу добијеног дескриптора</a:t>
            </a:r>
          </a:p>
          <a:p>
            <a:r>
              <a:rPr lang="sr-Cyrl-RS" dirty="0" smtClean="0"/>
              <a:t>Чување кључних тачака</a:t>
            </a:r>
          </a:p>
        </p:txBody>
      </p:sp>
    </p:spTree>
    <p:extLst>
      <p:ext uri="{BB962C8B-B14F-4D97-AF65-F5344CB8AC3E}">
        <p14:creationId xmlns:p14="http://schemas.microsoft.com/office/powerpoint/2010/main" val="47561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>
                <a:solidFill>
                  <a:schemeClr val="tx1"/>
                </a:solidFill>
              </a:rPr>
              <a:t>Примена </a:t>
            </a:r>
            <a:r>
              <a:rPr lang="en-US" i="1" dirty="0" err="1" smtClean="0">
                <a:solidFill>
                  <a:schemeClr val="tx1"/>
                </a:solidFill>
              </a:rPr>
              <a:t>RootSIFT</a:t>
            </a:r>
            <a:r>
              <a:rPr lang="en-US" i="1" dirty="0" smtClean="0">
                <a:solidFill>
                  <a:schemeClr val="tx1"/>
                </a:solidFill>
              </a:rPr>
              <a:t>-a </a:t>
            </a:r>
            <a:r>
              <a:rPr lang="sr-Cyrl-RS" dirty="0" smtClean="0">
                <a:solidFill>
                  <a:schemeClr val="tx1"/>
                </a:solidFill>
              </a:rPr>
              <a:t>на датасет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/>
              <a:t>Креирање датасета</a:t>
            </a:r>
          </a:p>
          <a:p>
            <a:r>
              <a:rPr lang="sr-Cyrl-RS" dirty="0"/>
              <a:t>За сваку слику се одреде </a:t>
            </a:r>
            <a:r>
              <a:rPr lang="en-US" i="1" dirty="0"/>
              <a:t>SIFT </a:t>
            </a:r>
            <a:r>
              <a:rPr lang="sr-Cyrl-RS" dirty="0"/>
              <a:t>дескриптори</a:t>
            </a:r>
          </a:p>
          <a:p>
            <a:r>
              <a:rPr lang="sr-Cyrl-RS" dirty="0"/>
              <a:t>На основу њих </a:t>
            </a:r>
            <a:r>
              <a:rPr lang="sr-Cyrl-RS" dirty="0" smtClean="0"/>
              <a:t>рачунам </a:t>
            </a:r>
            <a:r>
              <a:rPr lang="en-US" i="1" dirty="0" err="1" smtClean="0"/>
              <a:t>RootSIFT</a:t>
            </a:r>
            <a:endParaRPr lang="sr-Cyrl-RS" dirty="0"/>
          </a:p>
          <a:p>
            <a:pPr marL="137160" indent="0">
              <a:buNone/>
            </a:pP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41660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Поређење слика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Кључне тачке тест слике се пореде са кључним тачкама слика из датасета</a:t>
            </a:r>
          </a:p>
          <a:p>
            <a:r>
              <a:rPr lang="sr-Cyrl-RS" dirty="0" smtClean="0"/>
              <a:t>Слика која има највећи број тачака поклапања се узима као резултат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32740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Приказивање резултата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Слике у датасету су распоређене по фолдерима који носе називе брендова аутомобила</a:t>
            </a:r>
          </a:p>
          <a:p>
            <a:r>
              <a:rPr lang="sr-Cyrl-RS" dirty="0" smtClean="0"/>
              <a:t>Узима се назив фолдера у ком се налази слика која има највећи број поклапања кључних тачака</a:t>
            </a:r>
          </a:p>
          <a:p>
            <a:r>
              <a:rPr lang="sr-Cyrl-RS" dirty="0" smtClean="0"/>
              <a:t>Назив тог фолдера се исписује као резултат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67087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Тестирање резултата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У пројекту су подржани логои 4 бренда:</a:t>
            </a:r>
          </a:p>
          <a:p>
            <a:pPr lvl="1"/>
            <a:r>
              <a:rPr lang="sr-Cyrl-RS" dirty="0" smtClean="0"/>
              <a:t>Алфа Ромео</a:t>
            </a:r>
          </a:p>
          <a:p>
            <a:pPr lvl="1"/>
            <a:r>
              <a:rPr lang="sr-Cyrl-RS" dirty="0" smtClean="0"/>
              <a:t>БМВ</a:t>
            </a:r>
          </a:p>
          <a:p>
            <a:pPr lvl="1"/>
            <a:r>
              <a:rPr lang="sr-Cyrl-RS" dirty="0" smtClean="0"/>
              <a:t>Пежо</a:t>
            </a:r>
          </a:p>
          <a:p>
            <a:pPr lvl="1"/>
            <a:r>
              <a:rPr lang="sr-Cyrl-RS" dirty="0" smtClean="0"/>
              <a:t>Шкода</a:t>
            </a:r>
          </a:p>
          <a:p>
            <a:r>
              <a:rPr lang="sr-Cyrl-RS" dirty="0" smtClean="0"/>
              <a:t>Датасет смањен на по 4 слике да би се убрзао процес</a:t>
            </a:r>
          </a:p>
        </p:txBody>
      </p:sp>
    </p:spTree>
    <p:extLst>
      <p:ext uri="{BB962C8B-B14F-4D97-AF65-F5344CB8AC3E}">
        <p14:creationId xmlns:p14="http://schemas.microsoft.com/office/powerpoint/2010/main" val="48054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Задатак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sz="2400" dirty="0" smtClean="0"/>
              <a:t>Помоћу слике на којој се налази лого аутомобила препознати марку аутомобила</a:t>
            </a:r>
          </a:p>
          <a:p>
            <a:r>
              <a:rPr lang="sr-Cyrl-RS" sz="2400" dirty="0" smtClean="0"/>
              <a:t>Пронаћи и имплементирати најпогоднији алгоритам за поређење тражене слике са сликама из датасета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2046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>
                <a:solidFill>
                  <a:schemeClr val="tx1"/>
                </a:solidFill>
              </a:rPr>
              <a:t>Тестирање резултата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Тест слике су преузете са интернета</a:t>
            </a:r>
          </a:p>
          <a:p>
            <a:r>
              <a:rPr lang="sr-Cyrl-RS" dirty="0" smtClean="0"/>
              <a:t>Резултати тестирања на основу 10 тест слика (проценат успешног препознавања):</a:t>
            </a:r>
          </a:p>
          <a:p>
            <a:pPr lvl="1"/>
            <a:r>
              <a:rPr lang="sr-Cyrl-RS" dirty="0" smtClean="0"/>
              <a:t>Алфа Ромео 80%</a:t>
            </a:r>
          </a:p>
          <a:p>
            <a:pPr lvl="1"/>
            <a:r>
              <a:rPr lang="sr-Cyrl-RS" dirty="0" smtClean="0"/>
              <a:t>БМВ 70%</a:t>
            </a:r>
          </a:p>
          <a:p>
            <a:pPr lvl="1"/>
            <a:r>
              <a:rPr lang="sr-Cyrl-RS" dirty="0" smtClean="0"/>
              <a:t>Пежо 50%</a:t>
            </a:r>
          </a:p>
          <a:p>
            <a:pPr lvl="1"/>
            <a:r>
              <a:rPr lang="sr-Cyrl-RS" dirty="0" smtClean="0"/>
              <a:t>Шкода 90%</a:t>
            </a:r>
          </a:p>
          <a:p>
            <a:pPr lvl="1"/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30215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Могућности даљег развоја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Чување кључних тачака и дескриптора у текстуалном фајлу</a:t>
            </a:r>
          </a:p>
          <a:p>
            <a:r>
              <a:rPr lang="sr-Cyrl-RS" dirty="0" smtClean="0"/>
              <a:t>Корићшење слајдера на тест слици</a:t>
            </a:r>
          </a:p>
          <a:p>
            <a:pPr lvl="1"/>
            <a:r>
              <a:rPr lang="sr-Cyrl-RS" dirty="0" smtClean="0"/>
              <a:t>Поређење фрејмова са подацима из тескт. Датотеке</a:t>
            </a:r>
          </a:p>
          <a:p>
            <a:r>
              <a:rPr lang="sr-Cyrl-RS" dirty="0" smtClean="0"/>
              <a:t>Обучавање конволутивне неуронске мреже подацима из текстуалне датотеке</a:t>
            </a:r>
          </a:p>
        </p:txBody>
      </p:sp>
    </p:spTree>
    <p:extLst>
      <p:ext uri="{BB962C8B-B14F-4D97-AF65-F5344CB8AC3E}">
        <p14:creationId xmlns:p14="http://schemas.microsoft.com/office/powerpoint/2010/main" val="325831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>
                <a:solidFill>
                  <a:schemeClr val="tx1"/>
                </a:solidFill>
              </a:rPr>
              <a:t>Остале коришћене технике у пројекту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Обучавање неуронске мреже коришћене на вежбама</a:t>
            </a:r>
          </a:p>
          <a:p>
            <a:pPr lvl="1"/>
            <a:r>
              <a:rPr lang="sr-Cyrl-RS" dirty="0" smtClean="0"/>
              <a:t>Као улаз, коришћен је дескриптор који се рачунао на основу боја које се налазе на слици</a:t>
            </a:r>
          </a:p>
          <a:p>
            <a:pPr lvl="1"/>
            <a:r>
              <a:rPr lang="sr-Cyrl-RS" dirty="0" smtClean="0"/>
              <a:t>1440 димензија</a:t>
            </a:r>
          </a:p>
          <a:p>
            <a:pPr lvl="1"/>
            <a:r>
              <a:rPr lang="sr-Cyrl-RS" dirty="0" smtClean="0"/>
              <a:t>Предуго обучавање неуронске мреже</a:t>
            </a:r>
          </a:p>
          <a:p>
            <a:pPr lvl="1"/>
            <a:r>
              <a:rPr lang="sr-Cyrl-RS" dirty="0" smtClean="0"/>
              <a:t>Питање да ли би, и колико би били бољи резултати</a:t>
            </a:r>
          </a:p>
          <a:p>
            <a:pPr lvl="1"/>
            <a:r>
              <a:rPr lang="sr-Cyrl-RS" dirty="0" smtClean="0"/>
              <a:t>Пр: Мерцедес и Мазда, слични знакови, сличне боје?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99648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>
                <a:solidFill>
                  <a:schemeClr val="tx1"/>
                </a:solidFill>
              </a:rPr>
              <a:t>Остале коришћене технике у пројекту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HOG</a:t>
            </a:r>
          </a:p>
          <a:p>
            <a:pPr lvl="1"/>
            <a:r>
              <a:rPr lang="sr-Cyrl-RS" dirty="0" smtClean="0"/>
              <a:t>Рађен упоредо са </a:t>
            </a:r>
            <a:r>
              <a:rPr lang="en-US" i="1" dirty="0" smtClean="0"/>
              <a:t>SIFT-</a:t>
            </a:r>
            <a:r>
              <a:rPr lang="sr-Cyrl-RS" dirty="0" smtClean="0"/>
              <a:t>ом</a:t>
            </a:r>
          </a:p>
          <a:p>
            <a:pPr lvl="1"/>
            <a:r>
              <a:rPr lang="sr-Cyrl-RS" dirty="0" smtClean="0"/>
              <a:t>Недовољно развијен (од стране мене)</a:t>
            </a:r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23944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Извори: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en.wikipedia.org/wiki/Histogram_of_oriented_gradients</a:t>
            </a:r>
            <a:endParaRPr lang="sr-Cyrl-RS" dirty="0"/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en.wikipedia.org/wiki/AdaBoost</a:t>
            </a:r>
            <a:endParaRPr lang="sr-Cyrl-RS" sz="2000" dirty="0" smtClean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en.wikipedia.org/wiki/Scale-invariant_feature_transform</a:t>
            </a:r>
            <a:endParaRPr lang="sr-Cyrl-RS" sz="2000" dirty="0" smtClean="0"/>
          </a:p>
          <a:p>
            <a:r>
              <a:rPr lang="en-US" sz="2000" dirty="0">
                <a:hlinkClick r:id="rId5"/>
              </a:rPr>
              <a:t>http://www.pyimagesearch.com/2015/04/13/implementing-rootsift-in-python-and-opencv</a:t>
            </a:r>
            <a:r>
              <a:rPr lang="en-US" sz="2000" dirty="0" smtClean="0">
                <a:hlinkClick r:id="rId5"/>
              </a:rPr>
              <a:t>/</a:t>
            </a:r>
            <a:endParaRPr lang="en-US" sz="2000" dirty="0" smtClean="0"/>
          </a:p>
          <a:p>
            <a:r>
              <a:rPr lang="en-US" sz="2000" dirty="0"/>
              <a:t>https://www.robots.ox.ac.uk/~vgg/publications/2012/Arandjelovic12/arandjelovic12.pdf</a:t>
            </a:r>
            <a:endParaRPr lang="sr-Cyrl-RS" sz="2000" dirty="0" smtClean="0"/>
          </a:p>
          <a:p>
            <a:pPr marL="137160" indent="0">
              <a:buNone/>
            </a:pPr>
            <a:endParaRPr lang="sr-Cyrl-RS" sz="2000" dirty="0" smtClean="0"/>
          </a:p>
          <a:p>
            <a:endParaRPr lang="sr-Cyrl-RS" sz="2000" dirty="0" smtClean="0"/>
          </a:p>
          <a:p>
            <a:endParaRPr lang="sr-Cyrl-RS" sz="2000" dirty="0" smtClean="0"/>
          </a:p>
        </p:txBody>
      </p:sp>
    </p:spTree>
    <p:extLst>
      <p:ext uri="{BB962C8B-B14F-4D97-AF65-F5344CB8AC3E}">
        <p14:creationId xmlns:p14="http://schemas.microsoft.com/office/powerpoint/2010/main" val="23824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852936"/>
            <a:ext cx="8229600" cy="1143000"/>
          </a:xfrm>
        </p:spPr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Крај презентације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sr-Cyrl-RS" dirty="0"/>
          </a:p>
        </p:txBody>
      </p:sp>
    </p:spTree>
    <p:extLst>
      <p:ext uri="{BB962C8B-B14F-4D97-AF65-F5344CB8AC3E}">
        <p14:creationId xmlns:p14="http://schemas.microsoft.com/office/powerpoint/2010/main" val="36143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Постојећа решења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Препознавање логоа аутомобила је у великој мери заступљено на готово свим важнијим путевима у Србији а нарочито у европи.</a:t>
            </a:r>
          </a:p>
          <a:p>
            <a:r>
              <a:rPr lang="sr-Cyrl-RS" sz="2400" dirty="0" smtClean="0"/>
              <a:t>Најчешће се користи уз препознавање регистарских таблица.</a:t>
            </a:r>
          </a:p>
          <a:p>
            <a:r>
              <a:rPr lang="sr-Cyrl-RS" sz="2400" dirty="0" smtClean="0"/>
              <a:t>Примењује се на наплатним рампама, границама, аутопутевима итд.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271990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Постојећа решења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Нема много комерцијалних решења на ову тему</a:t>
            </a:r>
          </a:p>
          <a:p>
            <a:r>
              <a:rPr lang="sr-Cyrl-RS" sz="2400" dirty="0" smtClean="0"/>
              <a:t>Она која постоје имају шири домен, као нпр </a:t>
            </a:r>
            <a:r>
              <a:rPr lang="en-US" sz="2400" i="1" dirty="0" err="1" smtClean="0"/>
              <a:t>CamFind</a:t>
            </a:r>
            <a:r>
              <a:rPr lang="en-US" sz="2400" i="1" dirty="0" smtClean="0"/>
              <a:t> </a:t>
            </a:r>
            <a:r>
              <a:rPr lang="sr-Cyrl-RS" sz="2400" dirty="0" smtClean="0"/>
              <a:t>и </a:t>
            </a:r>
            <a:r>
              <a:rPr lang="en-US" sz="2400" i="1" dirty="0" err="1" smtClean="0"/>
              <a:t>Clarifai</a:t>
            </a:r>
            <a:r>
              <a:rPr lang="sr-Cyrl-RS" sz="2400" i="1" dirty="0" smtClean="0"/>
              <a:t> </a:t>
            </a:r>
            <a:r>
              <a:rPr lang="sr-Cyrl-RS" sz="2400" dirty="0" smtClean="0"/>
              <a:t>који препознају све објекте на слици и дају опис</a:t>
            </a:r>
            <a:endParaRPr lang="sr-Cyrl-RS" sz="2400" i="1" dirty="0"/>
          </a:p>
        </p:txBody>
      </p:sp>
    </p:spTree>
    <p:extLst>
      <p:ext uri="{BB962C8B-B14F-4D97-AF65-F5344CB8AC3E}">
        <p14:creationId xmlns:p14="http://schemas.microsoft.com/office/powerpoint/2010/main" val="120381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Постојећа решења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Постоји много научних радова на ову тему</a:t>
            </a:r>
          </a:p>
          <a:p>
            <a:r>
              <a:rPr lang="sr-Cyrl-RS" sz="2400" dirty="0" smtClean="0"/>
              <a:t>Примери:</a:t>
            </a:r>
          </a:p>
          <a:p>
            <a:pPr lvl="1"/>
            <a:r>
              <a:rPr lang="en-US" sz="2000" dirty="0"/>
              <a:t>https://www.youtube.com/watch?v=_VFUXFirTX4</a:t>
            </a:r>
            <a:endParaRPr lang="sr-Cyrl-RS" sz="2000" dirty="0"/>
          </a:p>
          <a:p>
            <a:pPr lvl="1"/>
            <a:r>
              <a:rPr lang="en-US" sz="2000" dirty="0" smtClean="0">
                <a:hlinkClick r:id="rId2"/>
              </a:rPr>
              <a:t>http</a:t>
            </a:r>
            <a:r>
              <a:rPr lang="en-US" sz="2000" dirty="0">
                <a:hlinkClick r:id="rId2"/>
              </a:rPr>
              <a:t>://</a:t>
            </a:r>
            <a:r>
              <a:rPr lang="en-US" sz="2000" dirty="0" smtClean="0">
                <a:hlinkClick r:id="rId2"/>
              </a:rPr>
              <a:t>www.icmlc.org/icmlc2012/018_icmlc2012.pdf</a:t>
            </a:r>
            <a:endParaRPr lang="sr-Cyrl-RS" sz="2000" dirty="0" smtClean="0"/>
          </a:p>
          <a:p>
            <a:pPr lvl="1"/>
            <a:r>
              <a:rPr lang="en-US" sz="2000" dirty="0">
                <a:hlinkClick r:id="rId3"/>
              </a:rPr>
              <a:t>http://</a:t>
            </a:r>
            <a:r>
              <a:rPr lang="en-US" sz="2000" dirty="0" smtClean="0">
                <a:hlinkClick r:id="rId3"/>
              </a:rPr>
              <a:t>islab.ulsan.ac.kr/files/announcement/322/Vehicle%20Logo%20Recognition%20Using%20a%20SIFT-Based.pdf</a:t>
            </a:r>
            <a:endParaRPr lang="sr-Cyrl-RS" sz="2000" dirty="0" smtClean="0"/>
          </a:p>
          <a:p>
            <a:pPr lvl="1"/>
            <a:r>
              <a:rPr lang="en-US" sz="2000" dirty="0">
                <a:hlinkClick r:id="rId4"/>
              </a:rPr>
              <a:t>http://</a:t>
            </a:r>
            <a:r>
              <a:rPr lang="en-US" sz="2000" dirty="0" smtClean="0">
                <a:hlinkClick r:id="rId4"/>
              </a:rPr>
              <a:t>conf-scoop.org/ACV-2014/6.N.Farajzadeh_ACV.pdf</a:t>
            </a:r>
            <a:endParaRPr lang="sr-Cyrl-RS" sz="2000" dirty="0" smtClean="0"/>
          </a:p>
          <a:p>
            <a:pPr marL="585216" lvl="1" indent="0">
              <a:buNone/>
            </a:pPr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339911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Технике препознавања логоа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Scale-invariant feature transform</a:t>
            </a:r>
          </a:p>
          <a:p>
            <a:pPr lvl="1"/>
            <a:r>
              <a:rPr lang="en-US" sz="2000" i="1" dirty="0" err="1" smtClean="0"/>
              <a:t>Grayscale</a:t>
            </a:r>
            <a:endParaRPr lang="sr-Cyrl-RS" sz="2000" i="1" dirty="0" smtClean="0"/>
          </a:p>
          <a:p>
            <a:pPr lvl="1"/>
            <a:r>
              <a:rPr lang="sr-Cyrl-RS" sz="2000" smtClean="0"/>
              <a:t>Примена </a:t>
            </a:r>
            <a:r>
              <a:rPr lang="en-US" sz="2000" dirty="0" smtClean="0"/>
              <a:t>SIFT-a</a:t>
            </a:r>
          </a:p>
          <a:p>
            <a:pPr lvl="1"/>
            <a:r>
              <a:rPr lang="sr-Cyrl-RS" sz="2000" dirty="0" smtClean="0"/>
              <a:t>Поређење кључних тачака региона са одговарајућим логоом</a:t>
            </a:r>
          </a:p>
          <a:p>
            <a:pPr lvl="1"/>
            <a:r>
              <a:rPr lang="sr-Cyrl-RS" sz="2000" dirty="0" smtClean="0"/>
              <a:t>Мерење сличности</a:t>
            </a:r>
          </a:p>
          <a:p>
            <a:pPr lvl="1"/>
            <a:r>
              <a:rPr lang="sr-Cyrl-RS" sz="2000" dirty="0" smtClean="0"/>
              <a:t>Показао као неефикасан у свакодневним условима</a:t>
            </a:r>
          </a:p>
          <a:p>
            <a:pPr lvl="1"/>
            <a:r>
              <a:rPr lang="sr-Cyrl-RS" sz="2000" dirty="0" smtClean="0"/>
              <a:t>Користан само на ’’чистијим’’ сликама</a:t>
            </a:r>
            <a:endParaRPr lang="sr-Cyrl-RS" sz="2200" dirty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731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>
                <a:solidFill>
                  <a:schemeClr val="tx1"/>
                </a:solidFill>
              </a:rPr>
              <a:t>Технике препознавања логоа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HOG (Histograms of Oriented Gradients</a:t>
            </a:r>
            <a:r>
              <a:rPr lang="en-US" sz="2400" dirty="0" smtClean="0"/>
              <a:t>)</a:t>
            </a:r>
            <a:endParaRPr lang="sr-Cyrl-RS" sz="2400" dirty="0" smtClean="0"/>
          </a:p>
          <a:p>
            <a:pPr lvl="1"/>
            <a:r>
              <a:rPr lang="sr-Cyrl-RS" sz="2000" dirty="0" smtClean="0"/>
              <a:t>Одређивање градијента на деловима слика (3х3 пиксела нпр)</a:t>
            </a:r>
          </a:p>
          <a:p>
            <a:pPr lvl="1"/>
            <a:r>
              <a:rPr lang="en-US" sz="2000" i="1" dirty="0"/>
              <a:t>Orientation </a:t>
            </a:r>
            <a:r>
              <a:rPr lang="en-US" sz="2000" i="1" dirty="0" smtClean="0"/>
              <a:t>binning</a:t>
            </a:r>
            <a:endParaRPr lang="sr-Cyrl-RS" sz="2000" i="1" dirty="0" smtClean="0"/>
          </a:p>
          <a:p>
            <a:pPr lvl="1"/>
            <a:r>
              <a:rPr lang="sr-Cyrl-RS" sz="2000" dirty="0" smtClean="0"/>
              <a:t>Креирање описних блокова – податке добијене одређивањем градијента смештамо у веће блокове.</a:t>
            </a:r>
          </a:p>
          <a:p>
            <a:pPr lvl="1"/>
            <a:r>
              <a:rPr lang="sr-Cyrl-RS" sz="2000" dirty="0" smtClean="0"/>
              <a:t>Нормализација блокова</a:t>
            </a:r>
          </a:p>
          <a:p>
            <a:pPr lvl="1"/>
            <a:r>
              <a:rPr lang="en-US" sz="2000" i="1" dirty="0" smtClean="0"/>
              <a:t>SVM</a:t>
            </a:r>
            <a:r>
              <a:rPr lang="en-US" sz="2000" dirty="0" smtClean="0"/>
              <a:t> (</a:t>
            </a:r>
            <a:r>
              <a:rPr lang="en-US" sz="2000" i="1" dirty="0" smtClean="0"/>
              <a:t>support vector machine</a:t>
            </a:r>
            <a:r>
              <a:rPr lang="en-US" sz="2000" dirty="0" smtClean="0"/>
              <a:t>) </a:t>
            </a:r>
            <a:r>
              <a:rPr lang="sr-Cyrl-RS" sz="2000" dirty="0" smtClean="0"/>
              <a:t>класификација – систем који се обучи тако да може да доноси одлуке</a:t>
            </a:r>
          </a:p>
          <a:p>
            <a:pPr lvl="1"/>
            <a:r>
              <a:rPr lang="sr-Cyrl-RS" sz="2000" dirty="0" smtClean="0"/>
              <a:t>Генерално, веома ефикасна техника.</a:t>
            </a:r>
            <a:endParaRPr lang="en-US" sz="2000" dirty="0" smtClean="0"/>
          </a:p>
          <a:p>
            <a:pPr lvl="1"/>
            <a:endParaRPr lang="en-US" sz="2000" i="1" dirty="0"/>
          </a:p>
          <a:p>
            <a:pPr lvl="1"/>
            <a:endParaRPr lang="sr-Cyrl-RS" sz="2000" dirty="0"/>
          </a:p>
        </p:txBody>
      </p:sp>
    </p:spTree>
    <p:extLst>
      <p:ext uri="{BB962C8B-B14F-4D97-AF65-F5344CB8AC3E}">
        <p14:creationId xmlns:p14="http://schemas.microsoft.com/office/powerpoint/2010/main" val="40407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 smtClean="0">
                <a:solidFill>
                  <a:schemeClr val="tx1"/>
                </a:solidFill>
              </a:rPr>
              <a:t>Технике за препознавање логоа</a:t>
            </a:r>
            <a:endParaRPr lang="sr-Cyrl-R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sr-Cyrl-RS" sz="2000" dirty="0"/>
              <a:t>Скраћено од </a:t>
            </a:r>
            <a:r>
              <a:rPr lang="en-US" sz="2000" i="1" dirty="0"/>
              <a:t>Adaptive Boosting</a:t>
            </a:r>
            <a:r>
              <a:rPr lang="sr-Cyrl-RS" sz="2000" i="1" dirty="0"/>
              <a:t>. </a:t>
            </a:r>
            <a:r>
              <a:rPr lang="sr-Cyrl-RS" sz="2000" dirty="0" smtClean="0"/>
              <a:t>Главна предност ове технике је што се она комбинује са другим техникама за обучавање и на тај начин их унапређује.</a:t>
            </a:r>
          </a:p>
          <a:p>
            <a:pPr lvl="1"/>
            <a:r>
              <a:rPr lang="sr-Cyrl-RS" sz="2000" dirty="0" smtClean="0"/>
              <a:t>Самим тим, показала се </a:t>
            </a:r>
            <a:r>
              <a:rPr lang="sr-Cyrl-RS" sz="2000" dirty="0"/>
              <a:t>у неким тестирањима као најефикаснија техника за препознавање селектованих </a:t>
            </a:r>
            <a:r>
              <a:rPr lang="sr-Cyrl-RS" sz="2000" dirty="0" smtClean="0"/>
              <a:t>региона</a:t>
            </a:r>
            <a:endParaRPr lang="en-US" sz="2000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258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r-Cyrl-RS" dirty="0">
                <a:solidFill>
                  <a:schemeClr val="tx1"/>
                </a:solidFill>
              </a:rPr>
              <a:t>Технике за препознавање логоа</a:t>
            </a:r>
            <a:endParaRPr lang="sr-Cyrl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Cyrl-RS" sz="2400" dirty="0" smtClean="0"/>
              <a:t>Постоји још неколико техника.</a:t>
            </a:r>
          </a:p>
          <a:p>
            <a:r>
              <a:rPr lang="sr-Cyrl-RS" sz="2400" dirty="0" smtClean="0"/>
              <a:t>Овде су издвојене само неке једноставније технике, које се најчешће примењују.</a:t>
            </a:r>
          </a:p>
          <a:p>
            <a:r>
              <a:rPr lang="sr-Cyrl-RS" sz="2400" dirty="0" smtClean="0"/>
              <a:t>Најбољи резултати би се добили уколико би користили неуронске мреже, пре свега конволутивне.</a:t>
            </a:r>
          </a:p>
          <a:p>
            <a:r>
              <a:rPr lang="sr-Cyrl-RS" sz="2400" dirty="0" smtClean="0"/>
              <a:t>О томе ће бити речи касније.</a:t>
            </a:r>
            <a:endParaRPr lang="sr-Cyrl-RS" sz="2400" dirty="0"/>
          </a:p>
        </p:txBody>
      </p:sp>
    </p:spTree>
    <p:extLst>
      <p:ext uri="{BB962C8B-B14F-4D97-AF65-F5344CB8AC3E}">
        <p14:creationId xmlns:p14="http://schemas.microsoft.com/office/powerpoint/2010/main" val="385156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538</TotalTime>
  <Words>773</Words>
  <Application>Microsoft Office PowerPoint</Application>
  <PresentationFormat>On-screen Show (4:3)</PresentationFormat>
  <Paragraphs>132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Car Logo Detector</vt:lpstr>
      <vt:lpstr>Задатак</vt:lpstr>
      <vt:lpstr>Постојећа решења</vt:lpstr>
      <vt:lpstr>Постојећа решења</vt:lpstr>
      <vt:lpstr>Постојећа решења</vt:lpstr>
      <vt:lpstr>Технике препознавања логоа</vt:lpstr>
      <vt:lpstr>Технике препознавања логоа</vt:lpstr>
      <vt:lpstr>Технике за препознавање логоа</vt:lpstr>
      <vt:lpstr>Технике за препознавање логоа</vt:lpstr>
      <vt:lpstr>Кораци имплементације</vt:lpstr>
      <vt:lpstr>Имплементација RootSIFT-a</vt:lpstr>
      <vt:lpstr>Имплементација RootSIFT-a</vt:lpstr>
      <vt:lpstr>Имплементација RootSIFT-a</vt:lpstr>
      <vt:lpstr>Имплементација RootSIFT-a</vt:lpstr>
      <vt:lpstr>Примена RootSIFT-a на тест слици</vt:lpstr>
      <vt:lpstr>Примена RootSIFT-a на датасет</vt:lpstr>
      <vt:lpstr>Поређење слика</vt:lpstr>
      <vt:lpstr>Приказивање резултата</vt:lpstr>
      <vt:lpstr>Тестирање резултата</vt:lpstr>
      <vt:lpstr>Тестирање резултата</vt:lpstr>
      <vt:lpstr>Могућности даљег развоја</vt:lpstr>
      <vt:lpstr>Остале коришћене технике у пројекту</vt:lpstr>
      <vt:lpstr>Остале коришћене технике у пројекту</vt:lpstr>
      <vt:lpstr>Извори:</vt:lpstr>
      <vt:lpstr>Крај презентације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Marko</dc:creator>
  <cp:lastModifiedBy>Marko</cp:lastModifiedBy>
  <cp:revision>50</cp:revision>
  <dcterms:created xsi:type="dcterms:W3CDTF">2015-12-15T21:29:26Z</dcterms:created>
  <dcterms:modified xsi:type="dcterms:W3CDTF">2016-02-19T01:31:11Z</dcterms:modified>
</cp:coreProperties>
</file>