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  <p:sldId id="269" r:id="rId1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8C5F36-6EC9-4335-B5CD-E813169E6410}" type="datetimeFigureOut">
              <a:rPr lang="sr-Cyrl-RS" smtClean="0"/>
              <a:t>16.12.2015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Boost" TargetMode="External"/><Relationship Id="rId2" Type="http://schemas.openxmlformats.org/officeDocument/2006/relationships/hyperlink" Target="https://en.wikipedia.org/wiki/Histogram_of_oriented_gradi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ale-invariant_feature_transfor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lab.ulsan.ac.kr/files/announcement/322/Vehicle%20Logo%20Recognition%20Using%20a%20SIFT-Based.pdf" TargetMode="External"/><Relationship Id="rId2" Type="http://schemas.openxmlformats.org/officeDocument/2006/relationships/hyperlink" Target="http://www.icmlc.org/icmlc2012/018_icmlc201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-scoop.org/ACV-2014/6.N.Farajzadeh_ACV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229600" cy="1296144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Car Logo Tracker</a:t>
            </a:r>
            <a:endParaRPr lang="sr-Cyrl-RS" cap="none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1440160"/>
          </a:xfrm>
        </p:spPr>
        <p:txBody>
          <a:bodyPr/>
          <a:lstStyle/>
          <a:p>
            <a:endParaRPr lang="sr-Cyrl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7348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1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Кораци имплементације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Одабрати најпогоднију технику</a:t>
            </a:r>
          </a:p>
          <a:p>
            <a:r>
              <a:rPr lang="sr-Cyrl-RS" sz="2400" dirty="0" smtClean="0"/>
              <a:t>Препознавање </a:t>
            </a:r>
            <a:r>
              <a:rPr lang="sr-Cyrl-RS" sz="2400" dirty="0" smtClean="0"/>
              <a:t>логоа на слици</a:t>
            </a:r>
          </a:p>
          <a:p>
            <a:r>
              <a:rPr lang="sr-Cyrl-RS" sz="2400" dirty="0" smtClean="0"/>
              <a:t>Издвајање региона у ком се налази лого</a:t>
            </a:r>
          </a:p>
          <a:p>
            <a:r>
              <a:rPr lang="sr-Cyrl-RS" sz="2400" dirty="0" smtClean="0"/>
              <a:t>Обрада </a:t>
            </a:r>
            <a:r>
              <a:rPr lang="sr-Cyrl-RS" sz="2400" dirty="0" smtClean="0"/>
              <a:t>региона</a:t>
            </a:r>
            <a:endParaRPr lang="sr-Cyrl-RS" sz="2000" dirty="0" smtClean="0"/>
          </a:p>
          <a:p>
            <a:r>
              <a:rPr lang="sr-Cyrl-RS" sz="2400" dirty="0" smtClean="0"/>
              <a:t>Препознавање </a:t>
            </a:r>
            <a:r>
              <a:rPr lang="sr-Cyrl-RS" sz="2400" dirty="0" smtClean="0"/>
              <a:t>марке аутомобила</a:t>
            </a:r>
          </a:p>
          <a:p>
            <a:pPr lvl="1"/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61666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Кораци имплементације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Обучавање неуронске мреже</a:t>
            </a:r>
          </a:p>
          <a:p>
            <a:pPr lvl="1"/>
            <a:r>
              <a:rPr lang="sr-Cyrl-RS" sz="2000" dirty="0" smtClean="0"/>
              <a:t>Обезбедити што већу базу логоа аутомобила. Покрити што је више случајева могуће.</a:t>
            </a:r>
          </a:p>
          <a:p>
            <a:pPr lvl="1"/>
            <a:r>
              <a:rPr lang="sr-Cyrl-RS" sz="2000" dirty="0" smtClean="0"/>
              <a:t>Обратити пажњу да пре свега буду заступљени логои аутомобила који се најчешће појављују у областима (град, држава) где ће се софтвер тестирати.</a:t>
            </a:r>
          </a:p>
          <a:p>
            <a:r>
              <a:rPr lang="sr-Cyrl-RS" sz="2400" dirty="0" smtClean="0"/>
              <a:t>Тестирање неуронске мреже</a:t>
            </a:r>
          </a:p>
          <a:p>
            <a:pPr lvl="1"/>
            <a:r>
              <a:rPr lang="sr-Cyrl-RS" sz="2000" dirty="0" smtClean="0"/>
              <a:t>Обезбедити тест податке</a:t>
            </a:r>
          </a:p>
          <a:p>
            <a:pPr lvl="1"/>
            <a:r>
              <a:rPr lang="sr-Cyrl-RS" sz="2000" dirty="0" smtClean="0"/>
              <a:t>Сликањем аутомобила на отвореном простору</a:t>
            </a:r>
          </a:p>
          <a:p>
            <a:pPr marL="137160" indent="0">
              <a:buNone/>
            </a:pPr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353124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Могућности проширења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Препознавање логоа аутомобила у покрету</a:t>
            </a:r>
          </a:p>
          <a:p>
            <a:r>
              <a:rPr lang="sr-Cyrl-RS" sz="2400" dirty="0" smtClean="0"/>
              <a:t>Омогућити рад са видео датотекама</a:t>
            </a:r>
          </a:p>
          <a:p>
            <a:r>
              <a:rPr lang="sr-Cyrl-RS" sz="2400" dirty="0" smtClean="0"/>
              <a:t>Препознавање конкретних модела марки аутомобила (нпр. Голф 2, БМВ 318</a:t>
            </a:r>
            <a:r>
              <a:rPr lang="en-US" sz="2400" dirty="0" smtClean="0"/>
              <a:t>i</a:t>
            </a:r>
            <a:r>
              <a:rPr lang="sr-Cyrl-RS" sz="2400" dirty="0" smtClean="0"/>
              <a:t>, Застава 750 итд).</a:t>
            </a:r>
          </a:p>
          <a:p>
            <a:r>
              <a:rPr lang="sr-Cyrl-RS" sz="2400" dirty="0" smtClean="0"/>
              <a:t>Избацивање спецификације аутомобила на основу препознатог модела</a:t>
            </a:r>
          </a:p>
          <a:p>
            <a:r>
              <a:rPr lang="sr-Cyrl-RS" sz="24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394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Извори: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en.wikipedia.org/wiki/Histogram_of_oriented_gradients</a:t>
            </a:r>
            <a:endParaRPr lang="sr-Cyrl-RS" dirty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en.wikipedia.org/wiki/AdaBoost</a:t>
            </a:r>
            <a:endParaRPr lang="sr-Cyrl-RS" sz="2000" dirty="0" smtClean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en.wikipedia.org/wiki/Scale-invariant_feature_transform</a:t>
            </a:r>
            <a:endParaRPr lang="sr-Cyrl-RS" sz="2000" dirty="0" smtClean="0"/>
          </a:p>
          <a:p>
            <a:endParaRPr lang="sr-Cyrl-RS" sz="2000" dirty="0" smtClean="0"/>
          </a:p>
          <a:p>
            <a:endParaRPr lang="sr-Cyrl-RS" sz="2000" dirty="0" smtClean="0"/>
          </a:p>
        </p:txBody>
      </p:sp>
    </p:spTree>
    <p:extLst>
      <p:ext uri="{BB962C8B-B14F-4D97-AF65-F5344CB8AC3E}">
        <p14:creationId xmlns:p14="http://schemas.microsoft.com/office/powerpoint/2010/main" val="238245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Крај презентације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61439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Задатак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 smtClean="0"/>
              <a:t>На слици на којој се налази аутомобил, пронаћи и издвојити лого и на основу њега препознати марку аутомобила.</a:t>
            </a:r>
          </a:p>
          <a:p>
            <a:r>
              <a:rPr lang="sr-Cyrl-RS" sz="2400" dirty="0" smtClean="0"/>
              <a:t>Пронаћи најбољу могућу методу за обраду издвојених региона са логоом.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0461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Постојећа решења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Препознавање логоа аутомобила је у великој мери заступљено на готово свим важнијим путевима у Србији а нарочито у европи.</a:t>
            </a:r>
          </a:p>
          <a:p>
            <a:r>
              <a:rPr lang="sr-Cyrl-RS" sz="2400" dirty="0" smtClean="0"/>
              <a:t>Најчешће се користи уз препознавање регистарских таблица.</a:t>
            </a:r>
          </a:p>
          <a:p>
            <a:r>
              <a:rPr lang="sr-Cyrl-RS" sz="2400" dirty="0" smtClean="0"/>
              <a:t>Примењује се на наплатним рампама, границама, аутопутевима итд.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71990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Постојећа решења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Постоји много научних радова на ову тему</a:t>
            </a:r>
          </a:p>
          <a:p>
            <a:r>
              <a:rPr lang="sr-Cyrl-RS" sz="2400" dirty="0" smtClean="0"/>
              <a:t>Примери:</a:t>
            </a:r>
          </a:p>
          <a:p>
            <a:pPr lvl="1"/>
            <a:r>
              <a:rPr lang="en-US" sz="2000" dirty="0"/>
              <a:t>https://www.youtube.com/watch?v=_VFUXFirTX4</a:t>
            </a:r>
            <a:endParaRPr lang="sr-Cyrl-RS" sz="2000" dirty="0"/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www.icmlc.org/icmlc2012/018_icmlc2012.pdf</a:t>
            </a:r>
            <a:endParaRPr lang="sr-Cyrl-RS" sz="2000" dirty="0" smtClean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islab.ulsan.ac.kr/files/announcement/322/Vehicle%20Logo%20Recognition%20Using%20a%20SIFT-Based.pdf</a:t>
            </a:r>
            <a:endParaRPr lang="sr-Cyrl-RS" sz="2000" dirty="0" smtClean="0"/>
          </a:p>
          <a:p>
            <a:pPr lvl="1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conf-scoop.org/ACV-2014/6.N.Farajzadeh_ACV.pdf</a:t>
            </a:r>
            <a:endParaRPr lang="sr-Cyrl-RS" sz="2000" dirty="0" smtClean="0"/>
          </a:p>
          <a:p>
            <a:pPr marL="585216" lvl="1" indent="0">
              <a:buNone/>
            </a:pP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339911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препознавања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Scale-invariant feature transform</a:t>
            </a:r>
          </a:p>
          <a:p>
            <a:pPr lvl="1"/>
            <a:r>
              <a:rPr lang="en-US" sz="2000" i="1" dirty="0" err="1" smtClean="0"/>
              <a:t>Grayscale</a:t>
            </a:r>
            <a:endParaRPr lang="sr-Cyrl-RS" sz="2000" i="1" dirty="0" smtClean="0"/>
          </a:p>
          <a:p>
            <a:pPr lvl="1"/>
            <a:r>
              <a:rPr lang="sr-Cyrl-RS" sz="2000" dirty="0" smtClean="0"/>
              <a:t>филтрирање слике</a:t>
            </a:r>
          </a:p>
          <a:p>
            <a:pPr lvl="1"/>
            <a:r>
              <a:rPr lang="sr-Cyrl-RS" sz="2000" dirty="0" smtClean="0"/>
              <a:t>изоловање региона</a:t>
            </a:r>
          </a:p>
          <a:p>
            <a:pPr lvl="1"/>
            <a:r>
              <a:rPr lang="sr-Cyrl-RS" sz="2000" dirty="0" smtClean="0"/>
              <a:t>Примена </a:t>
            </a:r>
            <a:r>
              <a:rPr lang="en-US" sz="2000" dirty="0" smtClean="0"/>
              <a:t>SIFT-a</a:t>
            </a:r>
          </a:p>
          <a:p>
            <a:pPr lvl="1"/>
            <a:r>
              <a:rPr lang="sr-Cyrl-RS" sz="2000" dirty="0" smtClean="0"/>
              <a:t>Поређење кључних тачака региона са одговарајућим логоом</a:t>
            </a:r>
          </a:p>
          <a:p>
            <a:pPr lvl="1"/>
            <a:r>
              <a:rPr lang="sr-Cyrl-RS" sz="2000" dirty="0" smtClean="0"/>
              <a:t>Мерење сличности</a:t>
            </a:r>
          </a:p>
          <a:p>
            <a:pPr lvl="1"/>
            <a:r>
              <a:rPr lang="sr-Cyrl-RS" sz="2000" dirty="0" smtClean="0"/>
              <a:t>Показао као веома неефикасан у свакодневним условима</a:t>
            </a:r>
          </a:p>
          <a:p>
            <a:pPr lvl="1"/>
            <a:r>
              <a:rPr lang="sr-Cyrl-RS" sz="2000" dirty="0" smtClean="0"/>
              <a:t>Користан само на ’’чистијим’’ сликама</a:t>
            </a:r>
            <a:endParaRPr lang="sr-Cyrl-RS" sz="22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7312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препознавања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HOG (Histograms of Oriented Gradients</a:t>
            </a:r>
            <a:r>
              <a:rPr lang="en-US" sz="2400" dirty="0" smtClean="0"/>
              <a:t>)</a:t>
            </a:r>
            <a:endParaRPr lang="sr-Cyrl-RS" sz="2400" dirty="0" smtClean="0"/>
          </a:p>
          <a:p>
            <a:pPr lvl="1"/>
            <a:r>
              <a:rPr lang="sr-Cyrl-RS" sz="2000" dirty="0" smtClean="0"/>
              <a:t>Одређивање градијента на деловима слика (3х3 пиксела нпр)</a:t>
            </a:r>
          </a:p>
          <a:p>
            <a:pPr lvl="1"/>
            <a:r>
              <a:rPr lang="en-US" sz="2000" i="1" dirty="0"/>
              <a:t>Orientation </a:t>
            </a:r>
            <a:r>
              <a:rPr lang="en-US" sz="2000" i="1" dirty="0" smtClean="0"/>
              <a:t>binning</a:t>
            </a:r>
            <a:endParaRPr lang="sr-Cyrl-RS" sz="2000" i="1" dirty="0" smtClean="0"/>
          </a:p>
          <a:p>
            <a:pPr lvl="1"/>
            <a:r>
              <a:rPr lang="sr-Cyrl-RS" sz="2000" dirty="0" smtClean="0"/>
              <a:t>Креирање описних блокова – податке добијене одређивањем градијента смештамо у веће блокове.</a:t>
            </a:r>
          </a:p>
          <a:p>
            <a:pPr lvl="1"/>
            <a:r>
              <a:rPr lang="sr-Cyrl-RS" sz="2000" dirty="0" smtClean="0"/>
              <a:t>Нормализација блокова</a:t>
            </a:r>
          </a:p>
          <a:p>
            <a:pPr lvl="1"/>
            <a:r>
              <a:rPr lang="en-US" sz="2000" i="1" dirty="0" smtClean="0"/>
              <a:t>SVM</a:t>
            </a:r>
            <a:r>
              <a:rPr lang="en-US" sz="2000" dirty="0" smtClean="0"/>
              <a:t> (</a:t>
            </a:r>
            <a:r>
              <a:rPr lang="en-US" sz="2000" i="1" dirty="0" smtClean="0"/>
              <a:t>support vector machine</a:t>
            </a:r>
            <a:r>
              <a:rPr lang="en-US" sz="2000" dirty="0" smtClean="0"/>
              <a:t>) </a:t>
            </a:r>
            <a:r>
              <a:rPr lang="sr-Cyrl-RS" sz="2000" dirty="0" smtClean="0"/>
              <a:t>класификација – систем који се обучи тако да може да доноси одлуке</a:t>
            </a:r>
          </a:p>
          <a:p>
            <a:pPr lvl="1"/>
            <a:r>
              <a:rPr lang="sr-Cyrl-RS" sz="2000" dirty="0" smtClean="0"/>
              <a:t>Генерално, веома ефикасна техника.</a:t>
            </a:r>
            <a:endParaRPr lang="en-US" sz="2000" dirty="0" smtClean="0"/>
          </a:p>
          <a:p>
            <a:pPr lvl="1"/>
            <a:endParaRPr lang="en-US" sz="2000" i="1" dirty="0"/>
          </a:p>
          <a:p>
            <a:pPr lvl="1"/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404073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за препознавање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sr-Cyrl-RS" sz="2000" dirty="0"/>
              <a:t>Скраћено од </a:t>
            </a:r>
            <a:r>
              <a:rPr lang="en-US" sz="2000" i="1" dirty="0"/>
              <a:t>Adaptive Boosting</a:t>
            </a:r>
            <a:r>
              <a:rPr lang="sr-Cyrl-RS" sz="2000" i="1" dirty="0"/>
              <a:t>. </a:t>
            </a:r>
            <a:r>
              <a:rPr lang="sr-Cyrl-RS" sz="2000" dirty="0" smtClean="0"/>
              <a:t>Може да се комбинује са осталим техиникама за обучавање и да их на тај начин унапређује.</a:t>
            </a:r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0" y="3051458"/>
            <a:ext cx="7668344" cy="3774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6" y="2708920"/>
            <a:ext cx="1066949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8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за препознавање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sr-Cyrl-RS" sz="2000" dirty="0" smtClean="0"/>
              <a:t>Показала се у неким тестирањима као најефикаснија техника за препознавање селектованих региона</a:t>
            </a:r>
            <a:endParaRPr lang="en-US" sz="2000" dirty="0" smtClean="0"/>
          </a:p>
          <a:p>
            <a:pPr marL="137160" indent="0">
              <a:buNone/>
            </a:pPr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8316416" cy="37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7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>
                <a:solidFill>
                  <a:schemeClr val="tx1"/>
                </a:solidFill>
              </a:rPr>
              <a:t>Технике за препознавање логоа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Постоји још много техника.</a:t>
            </a:r>
          </a:p>
          <a:p>
            <a:r>
              <a:rPr lang="sr-Cyrl-RS" sz="2400" dirty="0" smtClean="0"/>
              <a:t>Овде су издвојене две технике које су се показале као веома ефикасне, и једна техника која се показала најмање ефикасном.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385156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259</TotalTime>
  <Words>402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Car Logo Tracker</vt:lpstr>
      <vt:lpstr>Задатак</vt:lpstr>
      <vt:lpstr>Постојећа решења</vt:lpstr>
      <vt:lpstr>Постојећа решења</vt:lpstr>
      <vt:lpstr>Технике препознавања логоа</vt:lpstr>
      <vt:lpstr>Технике препознавања логоа</vt:lpstr>
      <vt:lpstr>Технике за препознавање логоа</vt:lpstr>
      <vt:lpstr>Технике за препознавање логоа</vt:lpstr>
      <vt:lpstr>Технике за препознавање логоа</vt:lpstr>
      <vt:lpstr>Кораци имплементације</vt:lpstr>
      <vt:lpstr>Кораци имплементације</vt:lpstr>
      <vt:lpstr>Могућности проширења</vt:lpstr>
      <vt:lpstr>Извори:</vt:lpstr>
      <vt:lpstr>Крај презентације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</dc:creator>
  <cp:lastModifiedBy>Marko</cp:lastModifiedBy>
  <cp:revision>18</cp:revision>
  <dcterms:created xsi:type="dcterms:W3CDTF">2015-12-15T21:29:26Z</dcterms:created>
  <dcterms:modified xsi:type="dcterms:W3CDTF">2015-12-16T01:53:25Z</dcterms:modified>
</cp:coreProperties>
</file>