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iriam Libre"/>
      <p:regular r:id="rId14"/>
      <p:bold r:id="rId15"/>
    </p:embeddedFont>
    <p:embeddedFont>
      <p:font typeface="Work Sans"/>
      <p:regular r:id="rId16"/>
      <p:bold r:id="rId17"/>
    </p:embeddedFont>
    <p:embeddedFont>
      <p:font typeface="Barlow Light"/>
      <p:regular r:id="rId18"/>
      <p:bold r:id="rId19"/>
      <p:italic r:id="rId20"/>
      <p:boldItalic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EFB7ED-D11E-436A-897A-C7BC31D02770}">
  <a:tblStyle styleId="{37EFB7ED-D11E-436A-897A-C7BC31D027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italic.fntdata"/><Relationship Id="rId22" Type="http://schemas.openxmlformats.org/officeDocument/2006/relationships/font" Target="fonts/Barlow-regular.fntdata"/><Relationship Id="rId21" Type="http://schemas.openxmlformats.org/officeDocument/2006/relationships/font" Target="fonts/BarlowLight-boldItalic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iriamLibre-bold.fntdata"/><Relationship Id="rId14" Type="http://schemas.openxmlformats.org/officeDocument/2006/relationships/font" Target="fonts/MiriamLibre-regular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19" Type="http://schemas.openxmlformats.org/officeDocument/2006/relationships/font" Target="fonts/BarlowLight-bold.fntdata"/><Relationship Id="rId18" Type="http://schemas.openxmlformats.org/officeDocument/2006/relationships/font" Target="fonts/Barlow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ea685639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ea6856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03a204d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e03a204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e03a204d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e03a204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ea685639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ea6856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e03a204d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e03a204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8dcb741d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8dcb741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f8dcb741d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f8dcb74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9" Type="http://schemas.openxmlformats.org/officeDocument/2006/relationships/hyperlink" Target="https://butrans.com/delivery/transdermal-" TargetMode="External"/><Relationship Id="rId5" Type="http://schemas.openxmlformats.org/officeDocument/2006/relationships/image" Target="../media/image9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11.jp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hyperlink" Target="https://butrans.com/delivery/transdermal-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1691275" y="1539975"/>
            <a:ext cx="56385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M.H.M. 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Novamen</a:t>
            </a:r>
            <a:endParaRPr b="1" sz="6000"/>
          </a:p>
        </p:txBody>
      </p:sp>
      <p:sp>
        <p:nvSpPr>
          <p:cNvPr id="241" name="Google Shape;241;p13"/>
          <p:cNvSpPr txBox="1"/>
          <p:nvPr/>
        </p:nvSpPr>
        <p:spPr>
          <a:xfrm>
            <a:off x="2395825" y="3589525"/>
            <a:ext cx="43818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iriam Libre"/>
                <a:ea typeface="Miriam Libre"/>
                <a:cs typeface="Miriam Libre"/>
                <a:sym typeface="Miriam Libre"/>
              </a:rPr>
              <a:t>Marko Henien, Helen Li,</a:t>
            </a:r>
            <a:endParaRPr sz="1800">
              <a:solidFill>
                <a:srgbClr val="666666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iriam Libre"/>
                <a:ea typeface="Miriam Libre"/>
                <a:cs typeface="Miriam Libre"/>
                <a:sym typeface="Miriam Libre"/>
              </a:rPr>
              <a:t> Mercy Oladipo</a:t>
            </a:r>
            <a:endParaRPr sz="1800">
              <a:solidFill>
                <a:srgbClr val="666666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 txBox="1"/>
          <p:nvPr>
            <p:ph idx="4294967295" type="title"/>
          </p:nvPr>
        </p:nvSpPr>
        <p:spPr>
          <a:xfrm>
            <a:off x="1512688" y="75775"/>
            <a:ext cx="61185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</a:rPr>
              <a:t>THE PROBLEM</a:t>
            </a:r>
            <a:endParaRPr b="1" sz="4200">
              <a:solidFill>
                <a:srgbClr val="CFE2F3"/>
              </a:solidFill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30850" y="668450"/>
            <a:ext cx="8478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Current methods of opioid delivery render patients highly susceptible to opioid addiction, causing several issues to the patient and his/her family members. 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3371250" y="1342800"/>
            <a:ext cx="2197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Clinical Need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05100" y="3212400"/>
            <a:ext cx="30834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1160538" y="1855375"/>
            <a:ext cx="6618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iriam Libre"/>
              <a:buChar char="●"/>
            </a:pP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Opioid addiction is an epidemic especially in larger states such as Texas and California. 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iriam Libre"/>
              <a:buChar char="●"/>
            </a:pPr>
            <a:r>
              <a:rPr b="1" lang="en" sz="1600">
                <a:latin typeface="Miriam Libre"/>
                <a:ea typeface="Miriam Libre"/>
                <a:cs typeface="Miriam Libre"/>
                <a:sym typeface="Miriam Libre"/>
              </a:rPr>
              <a:t>2.4 million </a:t>
            </a: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Americans have an opioid use disorder 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iriam Libre"/>
              <a:buChar char="●"/>
            </a:pPr>
            <a:r>
              <a:rPr b="1" lang="en" sz="1600">
                <a:latin typeface="Miriam Libre"/>
                <a:ea typeface="Miriam Libre"/>
                <a:cs typeface="Miriam Libre"/>
                <a:sym typeface="Miriam Libre"/>
              </a:rPr>
              <a:t>50,000 </a:t>
            </a: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Americans die each day because of an opioid overdose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3183888" y="3212400"/>
            <a:ext cx="2797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Target </a:t>
            </a: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Population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33100" y="3645525"/>
            <a:ext cx="7277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For our solution, we are targeting the post-surgery patient population because they are often being administered large </a:t>
            </a: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doses</a:t>
            </a: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 of opioids for pain relief, making them more vulnerable to addiction.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 txBox="1"/>
          <p:nvPr>
            <p:ph idx="4294967295" type="title"/>
          </p:nvPr>
        </p:nvSpPr>
        <p:spPr>
          <a:xfrm>
            <a:off x="1434713" y="127050"/>
            <a:ext cx="61185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</a:rPr>
              <a:t>THE NEED</a:t>
            </a:r>
            <a:endParaRPr b="1" sz="4200">
              <a:solidFill>
                <a:srgbClr val="CFE2F3"/>
              </a:solidFill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528125" y="805950"/>
            <a:ext cx="7931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iriam Libre"/>
                <a:ea typeface="Miriam Libre"/>
                <a:cs typeface="Miriam Libre"/>
                <a:sym typeface="Miriam Libre"/>
              </a:rPr>
              <a:t>A way to prevent post-surgery patients from absorbing more than their prescribed dosage of opioid analgesics.</a:t>
            </a:r>
            <a:endParaRPr sz="16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2843523" y="1556500"/>
            <a:ext cx="3300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Users and Stakeholders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aphicFrame>
        <p:nvGraphicFramePr>
          <p:cNvPr id="266" name="Google Shape;266;p15"/>
          <p:cNvGraphicFramePr/>
          <p:nvPr/>
        </p:nvGraphicFramePr>
        <p:xfrm>
          <a:off x="1904763" y="214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{37EFB7ED-D11E-436A-897A-C7BC31D02770}</a:tableStyleId>
              </a:tblPr>
              <a:tblGrid>
                <a:gridCol w="1806725"/>
                <a:gridCol w="3371700"/>
              </a:tblGrid>
              <a:tr h="851275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Patient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Insurance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Employer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Patient’s family and friends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Doctors and Nurses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iriam Libre"/>
                        <a:buChar char="●"/>
                      </a:pPr>
                      <a:r>
                        <a:rPr lang="en" sz="1600">
                          <a:latin typeface="Miriam Libre"/>
                          <a:ea typeface="Miriam Libre"/>
                          <a:cs typeface="Miriam Libre"/>
                          <a:sym typeface="Miriam Libre"/>
                        </a:rPr>
                        <a:t>Hospitals</a:t>
                      </a:r>
                      <a:endParaRPr sz="1600">
                        <a:latin typeface="Miriam Libre"/>
                        <a:ea typeface="Miriam Libre"/>
                        <a:cs typeface="Miriam Libre"/>
                        <a:sym typeface="Miriam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7" name="Google Shape;267;p15"/>
          <p:cNvPicPr preferRelativeResize="0"/>
          <p:nvPr/>
        </p:nvPicPr>
        <p:blipFill rotWithShape="1">
          <a:blip r:embed="rId3">
            <a:alphaModFix/>
          </a:blip>
          <a:srcRect b="0" l="18267" r="0" t="26024"/>
          <a:stretch/>
        </p:blipFill>
        <p:spPr>
          <a:xfrm>
            <a:off x="2561353" y="3224325"/>
            <a:ext cx="1373168" cy="16571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5"/>
          <p:cNvSpPr txBox="1"/>
          <p:nvPr/>
        </p:nvSpPr>
        <p:spPr>
          <a:xfrm>
            <a:off x="3975850" y="4786450"/>
            <a:ext cx="13413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3034350" y="4881775"/>
            <a:ext cx="2686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iriam Libre"/>
                <a:ea typeface="Miriam Libre"/>
                <a:cs typeface="Miriam Libre"/>
                <a:sym typeface="Miriam Libre"/>
              </a:rPr>
              <a:t>Photos taken in the BioMedical Engineering Lab</a:t>
            </a:r>
            <a:endParaRPr sz="8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70" name="Google Shape;2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350" y="3224324"/>
            <a:ext cx="1242872" cy="165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450" y="3225912"/>
            <a:ext cx="1242876" cy="165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 txBox="1"/>
          <p:nvPr>
            <p:ph idx="4294967295" type="title"/>
          </p:nvPr>
        </p:nvSpPr>
        <p:spPr>
          <a:xfrm>
            <a:off x="1317875" y="75350"/>
            <a:ext cx="61185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</a:rPr>
              <a:t>THE MARKET</a:t>
            </a:r>
            <a:endParaRPr b="1" sz="4200">
              <a:solidFill>
                <a:srgbClr val="CFE2F3"/>
              </a:solidFill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343500" y="1056450"/>
            <a:ext cx="41358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 North American Opioid Market is valued at </a:t>
            </a:r>
            <a:r>
              <a:rPr b="1" lang="en"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$12.4 billion </a:t>
            </a:r>
            <a:r>
              <a:rPr lang="en"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and is expected to grow by 4.6% per year</a:t>
            </a:r>
            <a:r>
              <a:rPr baseline="30000" lang="en"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*</a:t>
            </a:r>
            <a:endParaRPr sz="16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2726686" y="612500"/>
            <a:ext cx="3300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Market Value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82" name="Google Shape;2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500" y="767675"/>
            <a:ext cx="2751000" cy="20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 txBox="1"/>
          <p:nvPr/>
        </p:nvSpPr>
        <p:spPr>
          <a:xfrm>
            <a:off x="1191750" y="1989813"/>
            <a:ext cx="24393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*(Grand View Research, 2016)</a:t>
            </a:r>
            <a:endParaRPr sz="12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2932175" y="2593613"/>
            <a:ext cx="288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Gap Analysis + 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Competition</a:t>
            </a:r>
            <a:endParaRPr b="1" i="1" sz="20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cxnSp>
        <p:nvCxnSpPr>
          <p:cNvPr id="285" name="Google Shape;285;p16"/>
          <p:cNvCxnSpPr/>
          <p:nvPr/>
        </p:nvCxnSpPr>
        <p:spPr>
          <a:xfrm>
            <a:off x="910842" y="3058607"/>
            <a:ext cx="0" cy="17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6"/>
          <p:cNvCxnSpPr/>
          <p:nvPr/>
        </p:nvCxnSpPr>
        <p:spPr>
          <a:xfrm rot="10800000">
            <a:off x="895996" y="4776613"/>
            <a:ext cx="1896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6"/>
          <p:cNvSpPr txBox="1"/>
          <p:nvPr/>
        </p:nvSpPr>
        <p:spPr>
          <a:xfrm rot="-5400000">
            <a:off x="95800" y="3781153"/>
            <a:ext cx="13275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Performance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1216449" y="4697345"/>
            <a:ext cx="1255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Cost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925749" y="2998849"/>
            <a:ext cx="1255200" cy="673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Gap</a:t>
            </a:r>
            <a:endParaRPr sz="12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1376103" y="3672729"/>
            <a:ext cx="954600" cy="619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Buprenor-phine </a:t>
            </a:r>
            <a:endParaRPr sz="8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933085" y="4224737"/>
            <a:ext cx="1125000" cy="543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Methadone Treatment</a:t>
            </a:r>
            <a:endParaRPr sz="8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2" name="Google Shape;292;p16"/>
          <p:cNvSpPr/>
          <p:nvPr/>
        </p:nvSpPr>
        <p:spPr>
          <a:xfrm rot="-2796577">
            <a:off x="2011470" y="3067117"/>
            <a:ext cx="1132808" cy="573189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Outpatient Detox</a:t>
            </a:r>
            <a:endParaRPr sz="8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3" name="Google Shape;293;p16"/>
          <p:cNvSpPr/>
          <p:nvPr/>
        </p:nvSpPr>
        <p:spPr>
          <a:xfrm rot="-3786409">
            <a:off x="1965392" y="3880172"/>
            <a:ext cx="1311878" cy="479347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Tactus Therapeutics</a:t>
            </a:r>
            <a:endParaRPr sz="8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cxnSp>
        <p:nvCxnSpPr>
          <p:cNvPr id="294" name="Google Shape;294;p16"/>
          <p:cNvCxnSpPr>
            <a:stCxn id="280" idx="3"/>
            <a:endCxn id="282" idx="1"/>
          </p:cNvCxnSpPr>
          <p:nvPr/>
        </p:nvCxnSpPr>
        <p:spPr>
          <a:xfrm>
            <a:off x="4479300" y="1615800"/>
            <a:ext cx="12672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6"/>
          <p:cNvSpPr txBox="1"/>
          <p:nvPr/>
        </p:nvSpPr>
        <p:spPr>
          <a:xfrm>
            <a:off x="3035700" y="3240400"/>
            <a:ext cx="54618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Almost all the current treatments for opioid addiction such as detoxification centers focus on rehabilitation and are very expensive (up to $15,000), leaving a gap between performance and cost that we address with our product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Competition: Tactus </a:t>
            </a: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Therapeutics</a:t>
            </a: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’ tamper </a:t>
            </a: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resistant</a:t>
            </a: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 opioid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726300" y="2838675"/>
            <a:ext cx="288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"North America Opioid Market Size Industry Report." </a:t>
            </a:r>
            <a:r>
              <a:rPr i="1"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Grand View Research, 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August 2016, 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GVR-1-68038-075-0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4066925" y="4778725"/>
            <a:ext cx="1084200" cy="42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1490613" y="131675"/>
            <a:ext cx="6117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THE IDEAL PROTOTYPE</a:t>
            </a:r>
            <a:endParaRPr b="1" sz="4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21575" y="763950"/>
            <a:ext cx="2197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Our Solution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11626" l="5743" r="36702" t="30846"/>
          <a:stretch/>
        </p:blipFill>
        <p:spPr>
          <a:xfrm>
            <a:off x="446573" y="1238823"/>
            <a:ext cx="3032975" cy="1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3467725" y="1315025"/>
            <a:ext cx="10089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Backing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Naloxone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Membrane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Opioid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(Attached to skin)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652050" y="2685200"/>
            <a:ext cx="2736558" cy="21497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Skin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5300675" y="763950"/>
            <a:ext cx="2821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How Does it Work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11854" l="25357" r="29231" t="71361"/>
          <a:stretch/>
        </p:blipFill>
        <p:spPr>
          <a:xfrm>
            <a:off x="760550" y="3801525"/>
            <a:ext cx="1704601" cy="9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0" r="0" t="47641"/>
          <a:stretch/>
        </p:blipFill>
        <p:spPr>
          <a:xfrm>
            <a:off x="6598925" y="3801525"/>
            <a:ext cx="1735475" cy="10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 rotWithShape="1">
          <a:blip r:embed="rId6">
            <a:alphaModFix/>
          </a:blip>
          <a:srcRect b="15595" l="7972" r="30322" t="24304"/>
          <a:stretch/>
        </p:blipFill>
        <p:spPr>
          <a:xfrm>
            <a:off x="2856550" y="3801525"/>
            <a:ext cx="841475" cy="9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7">
            <a:alphaModFix/>
          </a:blip>
          <a:srcRect b="41294" l="41135" r="43035" t="42923"/>
          <a:stretch/>
        </p:blipFill>
        <p:spPr>
          <a:xfrm>
            <a:off x="4196575" y="3801525"/>
            <a:ext cx="770999" cy="9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 rotWithShape="1">
          <a:blip r:embed="rId8">
            <a:alphaModFix/>
          </a:blip>
          <a:srcRect b="69900" l="44643" r="41137" t="15044"/>
          <a:stretch/>
        </p:blipFill>
        <p:spPr>
          <a:xfrm>
            <a:off x="5428950" y="3801525"/>
            <a:ext cx="770976" cy="97719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3109025" y="3236650"/>
            <a:ext cx="3000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Methods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4837925" y="1206425"/>
            <a:ext cx="37473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Diffusion of opioid across membrane into skin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Opioid will diffuse out of the patch into the skin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riam Libre"/>
              <a:buChar char="●"/>
            </a:pPr>
            <a:r>
              <a:rPr lang="en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Naloxone (Neutralizing Agent) will be diffusing into the skin at the same time but it will require a longer time to reach the surface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</p:txBody>
      </p:sp>
      <p:cxnSp>
        <p:nvCxnSpPr>
          <p:cNvPr id="315" name="Google Shape;315;p17"/>
          <p:cNvCxnSpPr/>
          <p:nvPr/>
        </p:nvCxnSpPr>
        <p:spPr>
          <a:xfrm flipH="1">
            <a:off x="999800" y="2252175"/>
            <a:ext cx="525300" cy="4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7"/>
          <p:cNvCxnSpPr/>
          <p:nvPr/>
        </p:nvCxnSpPr>
        <p:spPr>
          <a:xfrm flipH="1">
            <a:off x="1228400" y="2252175"/>
            <a:ext cx="525300" cy="4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7"/>
          <p:cNvCxnSpPr/>
          <p:nvPr/>
        </p:nvCxnSpPr>
        <p:spPr>
          <a:xfrm flipH="1">
            <a:off x="1457000" y="2252175"/>
            <a:ext cx="525300" cy="4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2081675" y="2283250"/>
            <a:ext cx="463200" cy="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>
            <a:off x="2310275" y="2283250"/>
            <a:ext cx="463200" cy="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/>
          <p:nvPr/>
        </p:nvCxnSpPr>
        <p:spPr>
          <a:xfrm>
            <a:off x="2538875" y="2283250"/>
            <a:ext cx="463200" cy="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7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8755625" y="3450"/>
            <a:ext cx="3882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3002063" y="4765375"/>
            <a:ext cx="3000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Photos taken in the BioMedical Engineering Lab</a:t>
            </a:r>
            <a:endParaRPr sz="8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607900" y="2898475"/>
            <a:ext cx="38688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“Cross section diagram of Butrans patch” </a:t>
            </a:r>
            <a:r>
              <a:rPr lang="en" sz="800">
                <a:latin typeface="Miriam Libre"/>
                <a:ea typeface="Miriam Libre"/>
                <a:cs typeface="Miriam Libre"/>
                <a:sym typeface="Miriam Libre"/>
              </a:rPr>
              <a:t>Buprenorphine molecule + transdermal matrix technology: 7 days of continuous buprenorphine delivery</a:t>
            </a:r>
            <a:r>
              <a:rPr i="1" lang="en" sz="800">
                <a:latin typeface="Miriam Libre"/>
                <a:ea typeface="Miriam Libre"/>
                <a:cs typeface="Miriam Libre"/>
                <a:sym typeface="Miriam Libre"/>
              </a:rPr>
              <a:t>,</a:t>
            </a:r>
            <a:r>
              <a:rPr lang="en" sz="80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i="1" lang="en" sz="80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Butrans</a:t>
            </a:r>
            <a:r>
              <a:rPr lang="en" sz="80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, </a:t>
            </a:r>
            <a:r>
              <a:rPr lang="en" sz="800">
                <a:highlight>
                  <a:srgbClr val="FFFFFF"/>
                </a:highlight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9"/>
              </a:rPr>
              <a:t>https://butrans.com/delivery/transdermal-</a:t>
            </a:r>
            <a:r>
              <a:rPr lang="en" sz="80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patch.html</a:t>
            </a:r>
            <a:endParaRPr sz="8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 txBox="1"/>
          <p:nvPr>
            <p:ph idx="4294967295" type="title"/>
          </p:nvPr>
        </p:nvSpPr>
        <p:spPr>
          <a:xfrm>
            <a:off x="1417150" y="196225"/>
            <a:ext cx="6309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</a:rPr>
              <a:t>THE PROOF OF CONCEPT</a:t>
            </a:r>
            <a:endParaRPr b="1" sz="4200">
              <a:solidFill>
                <a:srgbClr val="CFE2F3"/>
              </a:solidFill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31950" y="922200"/>
            <a:ext cx="256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Preliminary Data: 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 b="11854" l="25357" r="29231" t="71361"/>
          <a:stretch/>
        </p:blipFill>
        <p:spPr>
          <a:xfrm>
            <a:off x="5657550" y="1416000"/>
            <a:ext cx="1809775" cy="9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0" l="0" r="0" t="47641"/>
          <a:stretch/>
        </p:blipFill>
        <p:spPr>
          <a:xfrm>
            <a:off x="6741975" y="2584900"/>
            <a:ext cx="1735475" cy="10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5">
            <a:alphaModFix/>
          </a:blip>
          <a:srcRect b="15595" l="7972" r="30322" t="24304"/>
          <a:stretch/>
        </p:blipFill>
        <p:spPr>
          <a:xfrm>
            <a:off x="5657550" y="2594525"/>
            <a:ext cx="841475" cy="10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6">
            <a:alphaModFix/>
          </a:blip>
          <a:srcRect b="41294" l="41135" r="43035" t="42923"/>
          <a:stretch/>
        </p:blipFill>
        <p:spPr>
          <a:xfrm>
            <a:off x="7712175" y="3801525"/>
            <a:ext cx="774900" cy="9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8"/>
          <p:cNvPicPr preferRelativeResize="0"/>
          <p:nvPr/>
        </p:nvPicPr>
        <p:blipFill rotWithShape="1">
          <a:blip r:embed="rId7">
            <a:alphaModFix/>
          </a:blip>
          <a:srcRect b="69900" l="44643" r="41137" t="15044"/>
          <a:stretch/>
        </p:blipFill>
        <p:spPr>
          <a:xfrm>
            <a:off x="7635975" y="1416000"/>
            <a:ext cx="841473" cy="97719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/>
        </p:nvSpPr>
        <p:spPr>
          <a:xfrm>
            <a:off x="5776025" y="880500"/>
            <a:ext cx="3000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Methods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6019850" y="4752050"/>
            <a:ext cx="3000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Photos taken in the BioMedical Engineering Lab</a:t>
            </a:r>
            <a:endParaRPr sz="8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552175" y="3867150"/>
            <a:ext cx="4023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950" y="3773900"/>
            <a:ext cx="841475" cy="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5850" y="3785700"/>
            <a:ext cx="807075" cy="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 title="Char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2175" y="1543125"/>
            <a:ext cx="4023300" cy="259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8"/>
          <p:cNvSpPr txBox="1"/>
          <p:nvPr/>
        </p:nvSpPr>
        <p:spPr>
          <a:xfrm>
            <a:off x="503750" y="4295100"/>
            <a:ext cx="36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iriam Libre"/>
                <a:ea typeface="Miriam Libre"/>
                <a:cs typeface="Miriam Libre"/>
                <a:sym typeface="Miriam Libre"/>
              </a:rPr>
              <a:t>Chart created by MHM Novamen and  Dr. Diane Nelson</a:t>
            </a:r>
            <a:endParaRPr sz="9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 txBox="1"/>
          <p:nvPr>
            <p:ph idx="4294967295" type="title"/>
          </p:nvPr>
        </p:nvSpPr>
        <p:spPr>
          <a:xfrm>
            <a:off x="1417150" y="196225"/>
            <a:ext cx="6309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</a:rPr>
              <a:t>Hazard Analysis</a:t>
            </a:r>
            <a:endParaRPr b="1" sz="4200">
              <a:solidFill>
                <a:srgbClr val="CFE2F3"/>
              </a:solidFill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531950" y="922200"/>
            <a:ext cx="1872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4293700" y="922200"/>
            <a:ext cx="4111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What could go wrong?</a:t>
            </a:r>
            <a:endParaRPr b="1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4048900" y="1560300"/>
            <a:ext cx="46008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Char char="●"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Transdermal patches have failed due to 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environmental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factors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Char char="○"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12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In 2006 PPSRS published a report detailing patients after entering MRI machines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with their patches on *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Char char="●"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Rates of 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absorption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can vary depending on the the state of the patient **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Char char="●"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Patients may not consider 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transdermal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patches to be “real medicine”  and therefore do not list it in 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questionnaires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that say have you taken any drug?**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Char char="●"/>
            </a:pP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Unintentional</a:t>
            </a:r>
            <a:r>
              <a:rPr lang="en" sz="1200">
                <a:latin typeface="Miriam Libre"/>
                <a:ea typeface="Miriam Libre"/>
                <a:cs typeface="Miriam Libre"/>
                <a:sym typeface="Miriam Libre"/>
              </a:rPr>
              <a:t> over sedation **</a:t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343500" y="4522175"/>
            <a:ext cx="8235600" cy="6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*</a:t>
            </a:r>
            <a:r>
              <a:rPr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Pennsylvania Patient Safety Authority. “Foiled Again! Risk from Transdermal Patches in MRI Procedures | Advisory.” </a:t>
            </a:r>
            <a:r>
              <a:rPr i="1"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Pennsylvania Patient Safety Authority</a:t>
            </a:r>
            <a:r>
              <a:rPr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, patientsafety.pa.gov/ADVISORIES/Pages/200609_18.asp</a:t>
            </a:r>
            <a:endParaRPr sz="700">
              <a:solidFill>
                <a:srgbClr val="33333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*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Weaver, Joel M.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Advances in Pediatrics.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, U.S. National Library of Medicine, 2014, www.ncbi.nlm.nih.gov/pmc/articles/PMC3975607/</a:t>
            </a:r>
            <a:endParaRPr sz="800">
              <a:solidFill>
                <a:srgbClr val="33333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Image</a:t>
            </a:r>
            <a:r>
              <a:rPr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: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Market, Vectors. “'Parking' by Vectors Market.” </a:t>
            </a:r>
            <a:r>
              <a:rPr i="1" lang="en" sz="800">
                <a:solidFill>
                  <a:srgbClr val="333333"/>
                </a:solidFill>
                <a:latin typeface="Miriam Libre"/>
                <a:ea typeface="Miriam Libre"/>
                <a:cs typeface="Miriam Libre"/>
                <a:sym typeface="Miriam Libre"/>
              </a:rPr>
              <a:t>Iconfinder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, www.iconfinder.com/icons/2502607/danger_hazard_sign_road_sign_safety_sign_warning_sign_icon.</a:t>
            </a:r>
            <a:endParaRPr sz="800">
              <a:solidFill>
                <a:srgbClr val="33333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57" name="Google Shape;3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378375"/>
            <a:ext cx="2640550" cy="26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/>
          <p:nvPr/>
        </p:nvSpPr>
        <p:spPr>
          <a:xfrm>
            <a:off x="0" y="3450"/>
            <a:ext cx="3435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8821775" y="3450"/>
            <a:ext cx="321900" cy="51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502150" y="1138700"/>
            <a:ext cx="4111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Future Considerations</a:t>
            </a:r>
            <a:endParaRPr b="1" i="1" sz="18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341800" y="1611300"/>
            <a:ext cx="36936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Physical Properties of the Transdermal Patch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Ensuring that diffusion is happening in one direction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Preventing the mix of Naloxone and the Opioid Drug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riam Libre"/>
              <a:buChar char="●"/>
            </a:pPr>
            <a:r>
              <a:rPr lang="en">
                <a:latin typeface="Miriam Libre"/>
                <a:ea typeface="Miriam Libre"/>
                <a:cs typeface="Miriam Libre"/>
                <a:sym typeface="Miriam Libre"/>
              </a:rPr>
              <a:t>Creating different sizes and concentrations of the patch to provide for more patients</a:t>
            </a:r>
            <a:endParaRPr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2614100" y="-19800"/>
            <a:ext cx="4259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FE2F3"/>
                </a:solidFill>
                <a:latin typeface="Miriam Libre"/>
                <a:ea typeface="Miriam Libre"/>
                <a:cs typeface="Miriam Libre"/>
                <a:sym typeface="Miriam Libre"/>
              </a:rPr>
              <a:t>For the Future</a:t>
            </a:r>
            <a:endParaRPr b="1" sz="4200">
              <a:solidFill>
                <a:srgbClr val="CFE2F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67" name="Google Shape;3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275" y="1288925"/>
            <a:ext cx="4519176" cy="12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037" y="2727101"/>
            <a:ext cx="4457100" cy="84983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/>
        </p:nvSpPr>
        <p:spPr>
          <a:xfrm>
            <a:off x="3935775" y="1240500"/>
            <a:ext cx="9318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 txBox="1"/>
          <p:nvPr/>
        </p:nvSpPr>
        <p:spPr>
          <a:xfrm>
            <a:off x="4934325" y="1240500"/>
            <a:ext cx="6747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5970925" y="1240500"/>
            <a:ext cx="6078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 txBox="1"/>
          <p:nvPr/>
        </p:nvSpPr>
        <p:spPr>
          <a:xfrm>
            <a:off x="7910325" y="1041125"/>
            <a:ext cx="6078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6940625" y="1179350"/>
            <a:ext cx="6078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4709250" y="3588850"/>
            <a:ext cx="4024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Miriam Libre"/>
                <a:ea typeface="Miriam Libre"/>
                <a:cs typeface="Miriam Libre"/>
                <a:sym typeface="Miriam Libre"/>
              </a:rPr>
              <a:t>“Flexibility of 5 dosage strength, ” </a:t>
            </a:r>
            <a:r>
              <a:rPr lang="en" sz="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Patch Application, Titration, Mintanence</a:t>
            </a:r>
            <a:r>
              <a:rPr i="1" lang="en" sz="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i="1" lang="en" sz="800">
                <a:solidFill>
                  <a:schemeClr val="dk1"/>
                </a:solidFill>
                <a:highlight>
                  <a:schemeClr val="lt1"/>
                </a:highlight>
                <a:latin typeface="Miriam Libre"/>
                <a:ea typeface="Miriam Libre"/>
                <a:cs typeface="Miriam Libre"/>
                <a:sym typeface="Miriam Libre"/>
              </a:rPr>
              <a:t>Butrans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Miriam Libre"/>
                <a:ea typeface="Miriam Libre"/>
                <a:cs typeface="Miriam Libre"/>
                <a:sym typeface="Miriam Libre"/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5"/>
              </a:rPr>
              <a:t>https://butrans.com/delivery/transdermal-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Miriam Libre"/>
                <a:ea typeface="Miriam Libre"/>
                <a:cs typeface="Miriam Libre"/>
                <a:sym typeface="Miriam Libre"/>
              </a:rPr>
              <a:t>patch.html</a:t>
            </a:r>
            <a:endParaRPr sz="8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