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3166725" cx="23409275"/>
  <p:notesSz cx="9926625" cy="14355750"/>
  <p:embeddedFontLst>
    <p:embeddedFont>
      <p:font typeface="Playfair Display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font" Target="fonts/PlayfairDisplay-regular.fntdata"/><Relationship Id="rId7" Type="http://schemas.openxmlformats.org/officeDocument/2006/relationships/font" Target="fonts/PlayfairDisplay-bold.fntdata"/><Relationship Id="rId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1542" cy="720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797" y="0"/>
            <a:ext cx="4301542" cy="720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7225" y="1793875"/>
            <a:ext cx="8612188" cy="4845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666" y="6908710"/>
            <a:ext cx="7941309" cy="56525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13635484"/>
            <a:ext cx="4301542" cy="7202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797" y="13635484"/>
            <a:ext cx="4301542" cy="720277"/>
          </a:xfrm>
          <a:prstGeom prst="rect">
            <a:avLst/>
          </a:prstGeom>
          <a:noFill/>
          <a:ln>
            <a:noFill/>
          </a:ln>
        </p:spPr>
        <p:txBody>
          <a:bodyPr anchorCtr="0" anchor="b" bIns="69325" lIns="138700" spcFirstLastPara="1" rIns="138700" wrap="square" tIns="69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79388" y="1076325"/>
            <a:ext cx="9567862" cy="5383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92666" y="6818988"/>
            <a:ext cx="7941309" cy="6460093"/>
          </a:xfrm>
          <a:prstGeom prst="rect">
            <a:avLst/>
          </a:prstGeom>
          <a:noFill/>
          <a:ln>
            <a:noFill/>
          </a:ln>
        </p:spPr>
        <p:txBody>
          <a:bodyPr anchorCtr="0" anchor="t" bIns="138700" lIns="138700" spcFirstLastPara="1" rIns="138700" wrap="square" tIns="138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527555" y="-2413133"/>
            <a:ext cx="8354166" cy="2019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3696979" y="3756290"/>
            <a:ext cx="11158191" cy="5047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455421" y="-1145025"/>
            <a:ext cx="11158191" cy="14850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2926160" y="2154831"/>
            <a:ext cx="17556956" cy="4583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926160" y="6915578"/>
            <a:ext cx="17556956" cy="31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609389" y="3505031"/>
            <a:ext cx="20190498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97196" y="3282540"/>
            <a:ext cx="20190498" cy="54769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597196" y="8811343"/>
            <a:ext cx="20190498" cy="288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609388" y="3505031"/>
            <a:ext cx="9948942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1850945" y="3505031"/>
            <a:ext cx="9948942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612436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612436" y="3227677"/>
            <a:ext cx="9903220" cy="158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612436" y="4809512"/>
            <a:ext cx="9903220" cy="7074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11850946" y="3227677"/>
            <a:ext cx="9951989" cy="158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11850946" y="4809512"/>
            <a:ext cx="9951989" cy="7074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12436" y="877783"/>
            <a:ext cx="7550100" cy="30722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951990" y="1895764"/>
            <a:ext cx="11850944" cy="9356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612436" y="3950018"/>
            <a:ext cx="7550100" cy="7317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612436" y="877783"/>
            <a:ext cx="7550100" cy="30722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9951990" y="1895764"/>
            <a:ext cx="11850944" cy="9356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612436" y="3950018"/>
            <a:ext cx="7550100" cy="7317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09389" y="3505031"/>
            <a:ext cx="20190498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3" Type="http://schemas.openxmlformats.org/officeDocument/2006/relationships/image" Target="../media/image5.png"/><Relationship Id="rId1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9" Type="http://schemas.openxmlformats.org/officeDocument/2006/relationships/image" Target="../media/image3.jpg"/><Relationship Id="rId15" Type="http://schemas.openxmlformats.org/officeDocument/2006/relationships/image" Target="../media/image9.png"/><Relationship Id="rId14" Type="http://schemas.openxmlformats.org/officeDocument/2006/relationships/image" Target="../media/image13.png"/><Relationship Id="rId16" Type="http://schemas.openxmlformats.org/officeDocument/2006/relationships/image" Target="../media/image12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1.jpg"/><Relationship Id="rId8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6378" y="6249672"/>
            <a:ext cx="12196127" cy="56910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67" u="none" cap="none" strike="noStrike">
              <a:solidFill>
                <a:srgbClr val="351C7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unnamed.jpg" id="89" name="Google Shape;89;p13"/>
          <p:cNvPicPr preferRelativeResize="0"/>
          <p:nvPr/>
        </p:nvPicPr>
        <p:blipFill rotWithShape="1">
          <a:blip r:embed="rId3">
            <a:alphaModFix/>
          </a:blip>
          <a:srcRect b="-381" l="0" r="-137" t="-1"/>
          <a:stretch/>
        </p:blipFill>
        <p:spPr>
          <a:xfrm>
            <a:off x="865541" y="6908513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2.jpg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3472" y="690609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3.jpg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407" y="6907801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4.jpg" id="92" name="Google Shape;92;p13"/>
          <p:cNvPicPr preferRelativeResize="0"/>
          <p:nvPr/>
        </p:nvPicPr>
        <p:blipFill rotWithShape="1">
          <a:blip r:embed="rId6">
            <a:alphaModFix/>
          </a:blip>
          <a:srcRect b="447" l="0" r="0" t="4540"/>
          <a:stretch/>
        </p:blipFill>
        <p:spPr>
          <a:xfrm>
            <a:off x="5616429" y="690886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5.jpg" id="93" name="Google Shape;9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8420" y="6906736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7.jpg" id="94" name="Google Shape;9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71970" y="690886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33.jpg" id="95" name="Google Shape;9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25442" y="6906097"/>
            <a:ext cx="639061" cy="2010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3"/>
          <p:cNvSpPr txBox="1"/>
          <p:nvPr/>
        </p:nvSpPr>
        <p:spPr>
          <a:xfrm>
            <a:off x="11046299" y="6851361"/>
            <a:ext cx="1002787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Shaft:-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D:9mm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L:300mm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Fins:-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D:41mm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3D Printing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Plastic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3478469" y="59007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3"/>
          <p:cNvSpPr/>
          <p:nvPr/>
        </p:nvSpPr>
        <p:spPr>
          <a:xfrm>
            <a:off x="116378" y="1943322"/>
            <a:ext cx="12196127" cy="4231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95105" y="2907302"/>
            <a:ext cx="7888882" cy="20763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Exploratory strategy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order to understand the mechanisms behind the new  piles we used a relatively new technology called transparent soils. Transparent allow us to see the movement of the soil around the pile as a pile moves upward. The transparent soil is made by combining fused quartz and mineral oil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209622" y="438889"/>
            <a:ext cx="13335029" cy="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E91"/>
              </a:buClr>
              <a:buFont typeface="Playfair Display"/>
              <a:buNone/>
            </a:pPr>
            <a:r>
              <a:rPr b="1" i="0" lang="en" sz="3600" u="none" cap="none" strike="noStrike">
                <a:solidFill>
                  <a:srgbClr val="522E9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Understanding the mechanisms behind TFEG smart piles</a:t>
            </a:r>
            <a:r>
              <a:rPr b="1" i="0" lang="en" sz="3600" u="none" cap="none" strike="noStrik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2381200" y="6996454"/>
            <a:ext cx="10907706" cy="3323953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Conclusions</a:t>
            </a:r>
            <a:endParaRPr b="0" i="0" sz="3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1- The soil was  displaced by approximately 25% </a:t>
            </a: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 the y plane and 5% in the x plane relative to</a:t>
            </a:r>
            <a:r>
              <a:rPr b="0" i="0" lang="en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the fins diameter when the length to fins ratio was 3.65 </a:t>
            </a: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2- The 2 fins acted as one large force rather than 2 independent forces creating 2 large areas of displacement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3- The affected area in displacement extended to 1.5 fins diameter from each side and also take a conical shape .</a:t>
            </a:r>
            <a:endParaRPr b="0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95105" y="2106292"/>
            <a:ext cx="10753428" cy="8189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Font typeface="Avenir"/>
              <a:buNone/>
            </a:pPr>
            <a:r>
              <a:rPr b="0" i="0" lang="en" sz="2000" u="none" cap="none" strike="noStrike">
                <a:solidFill>
                  <a:srgbClr val="833C0B"/>
                </a:solidFill>
                <a:latin typeface="Avenir"/>
                <a:ea typeface="Avenir"/>
                <a:cs typeface="Avenir"/>
                <a:sym typeface="Avenir"/>
              </a:rPr>
              <a:t>The purpose of this study is to investigate how the fins function and locate the ideal arrangement of fins.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892829" y="12015945"/>
            <a:ext cx="9419676" cy="10092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381200" y="10365188"/>
            <a:ext cx="10911082" cy="2651282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References: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Hossain, M.S., Kim, Y. and Gaudin, C., 2014. Experimental investigation of installation and pullout of dynamically penetrating anchors in clay and silt. Journal of Geotechnical and Geoenvironmental Engineering, 140(7), p.04014026.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Guzman. I., Iskander.M, Suescun-Florez. E., and Omidvar. M., 2014, “A Transparent Aqueous Saturated Sand Surrogate for Use in Physical Modeling”. Acta Geotechnical, Vol. 9, No. 2, pp. 187–206.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Liu, J. and Iskander, M., 2004. Adaptive cross correlation for imaging displacements in soils. Journal of computing in civil. engineering, 18(1), pp.46-57</a:t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079" y="12015946"/>
            <a:ext cx="1313411" cy="10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11">
            <a:alphaModFix/>
          </a:blip>
          <a:srcRect b="0" l="0" r="50807" t="0"/>
          <a:stretch/>
        </p:blipFill>
        <p:spPr>
          <a:xfrm>
            <a:off x="558585" y="266090"/>
            <a:ext cx="2959778" cy="102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695502" y="8866784"/>
            <a:ext cx="9061605" cy="28515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0s                          4s                          8s                          12s                        16s                         20s</a:t>
            </a:r>
            <a:endParaRPr/>
          </a:p>
        </p:txBody>
      </p:sp>
      <p:pic>
        <p:nvPicPr>
          <p:cNvPr descr="K12 Logo.jpg" id="108" name="Google Shape;10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29491" y="12019482"/>
            <a:ext cx="1463338" cy="100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5779758" y="1532621"/>
            <a:ext cx="1791199" cy="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4927108" y="9211047"/>
            <a:ext cx="6045663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HeNe Laser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 system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Supply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 soil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Simutedla TFEG pile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Nikon 90mm 1:2.8 macro lens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LACT8-12V-20 Linear Actuator 8”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Pulley system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495550" y="1143834"/>
            <a:ext cx="17645742" cy="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Magued Iskander, PhD, PE, F.ASCE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Mentors: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Abdelaziz Ads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Linzhu Li And Giuseppe Maione 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 Henien, Fidelis Izekor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66001" y="2908544"/>
            <a:ext cx="1998502" cy="3044608"/>
          </a:xfrm>
          <a:prstGeom prst="rect">
            <a:avLst/>
          </a:prstGeom>
          <a:noFill/>
          <a:ln cap="flat" cmpd="sng" w="15875">
            <a:solidFill>
              <a:srgbClr val="833C0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3"/>
          <p:cNvSpPr txBox="1"/>
          <p:nvPr/>
        </p:nvSpPr>
        <p:spPr>
          <a:xfrm>
            <a:off x="12381200" y="1895717"/>
            <a:ext cx="10899265" cy="5040434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titled.png" id="114" name="Google Shape;11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336698" y="2576993"/>
            <a:ext cx="4367165" cy="3477553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titled.png 1.png" id="115" name="Google Shape;115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12803" y="2579542"/>
            <a:ext cx="4371252" cy="3475004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3"/>
          <p:cNvSpPr txBox="1"/>
          <p:nvPr/>
        </p:nvSpPr>
        <p:spPr>
          <a:xfrm>
            <a:off x="14620738" y="1956020"/>
            <a:ext cx="5477692" cy="76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6838642" y="499016"/>
            <a:ext cx="8017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Tandon School of Engineering </a:t>
            </a:r>
            <a:endParaRPr b="0" i="0" sz="3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324987" y="6358217"/>
            <a:ext cx="79936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3C0C"/>
              </a:buClr>
              <a:buFont typeface="Avenir"/>
              <a:buNone/>
            </a:pPr>
            <a:r>
              <a:rPr b="1" i="0" lang="en" sz="2000" u="none" cap="none" strike="noStrike">
                <a:solidFill>
                  <a:srgbClr val="843C0C"/>
                </a:solidFill>
                <a:latin typeface="Avenir"/>
                <a:ea typeface="Avenir"/>
                <a:cs typeface="Avenir"/>
                <a:sym typeface="Avenir"/>
              </a:rPr>
              <a:t>Photos of Pile Load Test in Transparent Soil Using Laser Sheet  </a:t>
            </a:r>
            <a:r>
              <a:rPr b="0" i="0" lang="en" sz="2000" u="none" cap="none" strike="noStrike">
                <a:solidFill>
                  <a:srgbClr val="843C0C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3667498" y="12166143"/>
            <a:ext cx="8017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Civil and Urban Engineering </a:t>
            </a:r>
            <a:endParaRPr b="0" i="0" sz="4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3135784" y="6329876"/>
            <a:ext cx="9844087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a) Incremental displacement in the  Y direction        b) Incremental displacement in the X direction </a:t>
            </a: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26363" y="9375439"/>
            <a:ext cx="3332932" cy="221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