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2FF669F3-CA99-2345-B44B-CE8C659D23C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47264"/>
  </p:normalViewPr>
  <p:slideViewPr>
    <p:cSldViewPr snapToGrid="0" snapToObjects="1">
      <p:cViewPr>
        <p:scale>
          <a:sx n="83" d="100"/>
          <a:sy n="83" d="100"/>
        </p:scale>
        <p:origin x="1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A902-7F37-B94C-9C01-CAA25269E02F}" type="datetimeFigureOut">
              <a:rPr lang="fi-FI" smtClean="0"/>
              <a:t>13.9.2020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87EEA-51CD-E143-8395-BE1B96CD80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844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87EEA-51CD-E143-8395-BE1B96CD8032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298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600" dirty="0"/>
              <a:t>OP:</a:t>
            </a:r>
          </a:p>
          <a:p>
            <a:r>
              <a:rPr lang="fi-FI" sz="1600" dirty="0"/>
              <a:t>-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biggest</a:t>
            </a:r>
            <a:r>
              <a:rPr lang="fi-FI" sz="1600" dirty="0"/>
              <a:t> </a:t>
            </a:r>
            <a:r>
              <a:rPr lang="fi-FI" sz="1600" dirty="0" err="1"/>
              <a:t>hosusing</a:t>
            </a:r>
            <a:r>
              <a:rPr lang="fi-FI" sz="1600" dirty="0"/>
              <a:t> </a:t>
            </a:r>
            <a:r>
              <a:rPr lang="fi-FI" sz="1600" dirty="0" err="1"/>
              <a:t>loner</a:t>
            </a:r>
            <a:r>
              <a:rPr lang="fi-FI" sz="1600" dirty="0"/>
              <a:t> in Finland </a:t>
            </a:r>
            <a:r>
              <a:rPr lang="fi-FI" sz="1600" dirty="0">
                <a:sym typeface="Wingdings" pitchFamily="2" charset="2"/>
              </a:rPr>
              <a:t> </a:t>
            </a:r>
            <a:r>
              <a:rPr lang="fi-FI" sz="1600" dirty="0" err="1">
                <a:sym typeface="Wingdings" pitchFamily="2" charset="2"/>
              </a:rPr>
              <a:t>therefore</a:t>
            </a:r>
            <a:r>
              <a:rPr lang="fi-FI" sz="1600" dirty="0">
                <a:sym typeface="Wingdings" pitchFamily="2" charset="2"/>
              </a:rPr>
              <a:t>, </a:t>
            </a:r>
            <a:r>
              <a:rPr lang="fi-FI" sz="1600" dirty="0" err="1">
                <a:sym typeface="Wingdings" pitchFamily="2" charset="2"/>
              </a:rPr>
              <a:t>future</a:t>
            </a:r>
            <a:r>
              <a:rPr lang="fi-FI" sz="1600" dirty="0">
                <a:sym typeface="Wingdings" pitchFamily="2" charset="2"/>
              </a:rPr>
              <a:t> </a:t>
            </a:r>
            <a:r>
              <a:rPr lang="fi-FI" sz="1600" dirty="0" err="1">
                <a:sym typeface="Wingdings" pitchFamily="2" charset="2"/>
              </a:rPr>
              <a:t>housing</a:t>
            </a:r>
            <a:r>
              <a:rPr lang="fi-FI" sz="1600" dirty="0">
                <a:sym typeface="Wingdings" pitchFamily="2" charset="2"/>
              </a:rPr>
              <a:t> </a:t>
            </a:r>
            <a:r>
              <a:rPr lang="fi-FI" sz="1600" dirty="0" err="1">
                <a:sym typeface="Wingdings" pitchFamily="2" charset="2"/>
              </a:rPr>
              <a:t>prices</a:t>
            </a:r>
            <a:r>
              <a:rPr lang="fi-FI" sz="1600" dirty="0">
                <a:sym typeface="Wingdings" pitchFamily="2" charset="2"/>
              </a:rPr>
              <a:t> </a:t>
            </a:r>
            <a:r>
              <a:rPr lang="fi-FI" sz="1600" dirty="0" err="1">
                <a:sym typeface="Wingdings" pitchFamily="2" charset="2"/>
              </a:rPr>
              <a:t>extremely</a:t>
            </a:r>
            <a:r>
              <a:rPr lang="fi-FI" sz="1600" dirty="0">
                <a:sym typeface="Wingdings" pitchFamily="2" charset="2"/>
              </a:rPr>
              <a:t> </a:t>
            </a:r>
            <a:r>
              <a:rPr lang="fi-FI" sz="1600" dirty="0" err="1">
                <a:sym typeface="Wingdings" pitchFamily="2" charset="2"/>
              </a:rPr>
              <a:t>relevant</a:t>
            </a:r>
            <a:r>
              <a:rPr lang="fi-FI" sz="1600" dirty="0">
                <a:sym typeface="Wingdings" pitchFamily="2" charset="2"/>
              </a:rPr>
              <a:t> as it </a:t>
            </a:r>
            <a:r>
              <a:rPr lang="fi-FI" sz="1600" dirty="0" err="1">
                <a:sym typeface="Wingdings" pitchFamily="2" charset="2"/>
              </a:rPr>
              <a:t>allows</a:t>
            </a:r>
            <a:r>
              <a:rPr lang="fi-FI" sz="1600" dirty="0">
                <a:sym typeface="Wingdings" pitchFamily="2" charset="2"/>
              </a:rPr>
              <a:t> </a:t>
            </a:r>
            <a:r>
              <a:rPr lang="fi-FI" sz="1600" dirty="0" err="1">
                <a:sym typeface="Wingdings" pitchFamily="2" charset="2"/>
              </a:rPr>
              <a:t>them</a:t>
            </a:r>
            <a:r>
              <a:rPr lang="fi-FI" sz="1600" dirty="0">
                <a:sym typeface="Wingdings" pitchFamily="2" charset="2"/>
              </a:rPr>
              <a:t> to </a:t>
            </a:r>
            <a:r>
              <a:rPr lang="fi-FI" sz="1600" dirty="0" err="1">
                <a:sym typeface="Wingdings" pitchFamily="2" charset="2"/>
              </a:rPr>
              <a:t>predict</a:t>
            </a:r>
            <a:r>
              <a:rPr lang="fi-FI" sz="1600" dirty="0">
                <a:sym typeface="Wingdings" pitchFamily="2" charset="2"/>
              </a:rPr>
              <a:t> and </a:t>
            </a:r>
            <a:r>
              <a:rPr lang="fi-FI" sz="1600" dirty="0" err="1">
                <a:sym typeface="Wingdings" pitchFamily="2" charset="2"/>
              </a:rPr>
              <a:t>consider</a:t>
            </a:r>
            <a:r>
              <a:rPr lang="fi-FI" sz="1600" dirty="0">
                <a:sym typeface="Wingdings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fi-FI" sz="1600" dirty="0" err="1">
                <a:sym typeface="Wingdings" pitchFamily="2" charset="2"/>
              </a:rPr>
              <a:t>Profit</a:t>
            </a:r>
            <a:endParaRPr lang="fi-FI" sz="16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i-FI" sz="1600" dirty="0" err="1">
                <a:sym typeface="Wingdings" pitchFamily="2" charset="2"/>
              </a:rPr>
              <a:t>Risks</a:t>
            </a:r>
            <a:endParaRPr lang="fi-FI" sz="16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i-FI" sz="1600" dirty="0" err="1">
                <a:sym typeface="Wingdings" pitchFamily="2" charset="2"/>
              </a:rPr>
              <a:t>Solvency</a:t>
            </a:r>
            <a:r>
              <a:rPr lang="fi-FI" sz="1600" dirty="0">
                <a:sym typeface="Wingdings" pitchFamily="2" charset="2"/>
              </a:rPr>
              <a:t> position</a:t>
            </a:r>
          </a:p>
          <a:p>
            <a:pPr marL="285750" indent="-285750">
              <a:buFontTx/>
              <a:buChar char="-"/>
            </a:pPr>
            <a:endParaRPr lang="fi-FI" sz="1600" dirty="0"/>
          </a:p>
          <a:p>
            <a:endParaRPr lang="fi-FI" sz="1600" dirty="0"/>
          </a:p>
          <a:p>
            <a:r>
              <a:rPr lang="fi-FI" sz="1600" dirty="0" err="1"/>
              <a:t>End</a:t>
            </a:r>
            <a:r>
              <a:rPr lang="fi-FI" sz="1600" dirty="0"/>
              <a:t> </a:t>
            </a:r>
            <a:r>
              <a:rPr lang="fi-FI" sz="1600" dirty="0" err="1"/>
              <a:t>result</a:t>
            </a:r>
            <a:r>
              <a:rPr lang="fi-FI" sz="1600" dirty="0"/>
              <a:t>:</a:t>
            </a:r>
          </a:p>
          <a:p>
            <a:endParaRPr lang="fi-FI" sz="1600" dirty="0"/>
          </a:p>
          <a:p>
            <a:r>
              <a:rPr lang="fi-FI" sz="1600" dirty="0"/>
              <a:t>A </a:t>
            </a:r>
            <a:r>
              <a:rPr lang="fi-FI" sz="1600" dirty="0" err="1"/>
              <a:t>report</a:t>
            </a:r>
            <a:r>
              <a:rPr lang="fi-FI" sz="1600" dirty="0"/>
              <a:t> on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analysis</a:t>
            </a:r>
            <a:r>
              <a:rPr lang="fi-FI" sz="1600" dirty="0"/>
              <a:t> </a:t>
            </a:r>
            <a:r>
              <a:rPr lang="fi-FI" sz="1600" dirty="0" err="1"/>
              <a:t>results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Includes</a:t>
            </a:r>
            <a:r>
              <a:rPr lang="fi-FI" sz="1600" dirty="0"/>
              <a:t>: </a:t>
            </a:r>
            <a:r>
              <a:rPr lang="fi-FI" sz="1600" dirty="0" err="1"/>
              <a:t>visualizations</a:t>
            </a:r>
            <a:r>
              <a:rPr lang="fi-FI" sz="1600" dirty="0"/>
              <a:t>, </a:t>
            </a:r>
            <a:r>
              <a:rPr lang="fi-FI" sz="1600" dirty="0" err="1"/>
              <a:t>snesitivity</a:t>
            </a:r>
            <a:r>
              <a:rPr lang="fi-FI" sz="1600" dirty="0"/>
              <a:t> </a:t>
            </a:r>
            <a:r>
              <a:rPr lang="fi-FI" sz="1600" dirty="0" err="1"/>
              <a:t>analysis</a:t>
            </a:r>
            <a:r>
              <a:rPr lang="fi-FI" sz="1600" dirty="0"/>
              <a:t>, and </a:t>
            </a:r>
            <a:r>
              <a:rPr lang="fi-FI" sz="1600" dirty="0" err="1"/>
              <a:t>other</a:t>
            </a:r>
            <a:r>
              <a:rPr lang="fi-FI" sz="1600" dirty="0"/>
              <a:t> </a:t>
            </a:r>
            <a:r>
              <a:rPr lang="fi-FI" sz="1600" dirty="0" err="1"/>
              <a:t>discussions</a:t>
            </a:r>
            <a:r>
              <a:rPr lang="fi-FI" sz="1600" dirty="0"/>
              <a:t> </a:t>
            </a:r>
            <a:r>
              <a:rPr lang="fi-FI" sz="1600" dirty="0" err="1"/>
              <a:t>about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results</a:t>
            </a:r>
            <a:r>
              <a:rPr lang="fi-FI" sz="1600" dirty="0"/>
              <a:t> . </a:t>
            </a:r>
            <a:r>
              <a:rPr lang="fi-FI" sz="1600" dirty="0" err="1"/>
              <a:t>Additionally</a:t>
            </a:r>
            <a:r>
              <a:rPr lang="fi-FI" sz="1600" dirty="0"/>
              <a:t> it </a:t>
            </a:r>
            <a:r>
              <a:rPr lang="fi-FI" sz="1600" dirty="0" err="1"/>
              <a:t>will</a:t>
            </a:r>
            <a:r>
              <a:rPr lang="fi-FI" sz="1600" dirty="0"/>
              <a:t> </a:t>
            </a:r>
            <a:r>
              <a:rPr lang="fi-FI" sz="1600" dirty="0" err="1"/>
              <a:t>describe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forcasting</a:t>
            </a:r>
            <a:r>
              <a:rPr lang="fi-FI" sz="1600" dirty="0"/>
              <a:t> </a:t>
            </a:r>
            <a:r>
              <a:rPr lang="fi-FI" sz="1600" dirty="0" err="1"/>
              <a:t>model</a:t>
            </a:r>
            <a:r>
              <a:rPr lang="fi-FI" sz="1600" dirty="0"/>
              <a:t> as </a:t>
            </a:r>
            <a:r>
              <a:rPr lang="fi-FI" sz="1600" dirty="0" err="1"/>
              <a:t>well</a:t>
            </a:r>
            <a:r>
              <a:rPr lang="fi-FI" sz="1600" dirty="0"/>
              <a:t> as </a:t>
            </a:r>
            <a:r>
              <a:rPr lang="fi-FI" sz="1600" dirty="0" err="1"/>
              <a:t>analyse</a:t>
            </a:r>
            <a:r>
              <a:rPr lang="fi-FI" sz="1600" dirty="0"/>
              <a:t> </a:t>
            </a:r>
            <a:r>
              <a:rPr lang="fi-FI" sz="1600" dirty="0" err="1"/>
              <a:t>its</a:t>
            </a:r>
            <a:r>
              <a:rPr lang="fi-FI" sz="1600" dirty="0"/>
              <a:t> </a:t>
            </a:r>
            <a:r>
              <a:rPr lang="fi-FI" sz="1600" dirty="0" err="1"/>
              <a:t>credibility</a:t>
            </a:r>
            <a:endParaRPr lang="fi-FI" sz="1600" dirty="0"/>
          </a:p>
          <a:p>
            <a:pPr marL="285750" indent="-285750">
              <a:buFontTx/>
              <a:buChar char="-"/>
            </a:pP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Will</a:t>
            </a:r>
            <a:r>
              <a:rPr lang="fi-FI" sz="1600" dirty="0"/>
              <a:t> </a:t>
            </a:r>
            <a:r>
              <a:rPr lang="fi-FI" sz="1600" dirty="0" err="1"/>
              <a:t>possibly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used</a:t>
            </a:r>
            <a:r>
              <a:rPr lang="fi-FI" sz="1600" dirty="0"/>
              <a:t> </a:t>
            </a:r>
            <a:r>
              <a:rPr lang="fi-FI" sz="1600" dirty="0" err="1"/>
              <a:t>if</a:t>
            </a:r>
            <a:r>
              <a:rPr lang="fi-FI" sz="1600" dirty="0"/>
              <a:t> </a:t>
            </a:r>
            <a:r>
              <a:rPr lang="fi-FI" sz="1600" dirty="0" err="1"/>
              <a:t>successful</a:t>
            </a:r>
            <a:r>
              <a:rPr lang="fi-FI" sz="1600" dirty="0"/>
              <a:t> to </a:t>
            </a:r>
            <a:r>
              <a:rPr lang="fi-FI" sz="1600" dirty="0" err="1"/>
              <a:t>update</a:t>
            </a:r>
            <a:r>
              <a:rPr lang="fi-FI" sz="1600" dirty="0"/>
              <a:t> </a:t>
            </a:r>
            <a:r>
              <a:rPr lang="fi-FI" sz="1600" dirty="0" err="1"/>
              <a:t>OP’s</a:t>
            </a:r>
            <a:r>
              <a:rPr lang="fi-FI" sz="1600" dirty="0"/>
              <a:t> </a:t>
            </a:r>
            <a:r>
              <a:rPr lang="fi-FI" sz="1600" dirty="0" err="1"/>
              <a:t>database</a:t>
            </a:r>
            <a:r>
              <a:rPr lang="fi-FI" sz="1600" dirty="0"/>
              <a:t> of </a:t>
            </a:r>
            <a:r>
              <a:rPr lang="fi-FI" sz="1600" dirty="0" err="1"/>
              <a:t>apartment</a:t>
            </a:r>
            <a:r>
              <a:rPr lang="fi-FI" sz="1600" dirty="0"/>
              <a:t> </a:t>
            </a:r>
            <a:r>
              <a:rPr lang="fi-FI" sz="1600" dirty="0" err="1"/>
              <a:t>used</a:t>
            </a:r>
            <a:r>
              <a:rPr lang="fi-FI" sz="1600" dirty="0"/>
              <a:t> as loan </a:t>
            </a:r>
            <a:r>
              <a:rPr lang="fi-FI" sz="1600" dirty="0" err="1"/>
              <a:t>collaterals</a:t>
            </a:r>
            <a:r>
              <a:rPr lang="fi-FI" sz="1600" dirty="0"/>
              <a:t>.</a:t>
            </a:r>
          </a:p>
          <a:p>
            <a:pPr marL="285750" indent="-285750">
              <a:buFontTx/>
              <a:buChar char="-"/>
            </a:pPr>
            <a:endParaRPr lang="fi-FI" sz="1600" dirty="0"/>
          </a:p>
          <a:p>
            <a:r>
              <a:rPr lang="fi-FI" sz="1600" dirty="0"/>
              <a:t>Data: </a:t>
            </a:r>
          </a:p>
          <a:p>
            <a:r>
              <a:rPr lang="fi-FI" sz="1600" dirty="0" err="1"/>
              <a:t>Table</a:t>
            </a:r>
            <a:r>
              <a:rPr lang="fi-FI" sz="1600" dirty="0"/>
              <a:t> </a:t>
            </a:r>
            <a:r>
              <a:rPr lang="fi-FI" sz="1600" dirty="0" err="1"/>
              <a:t>format</a:t>
            </a:r>
            <a:r>
              <a:rPr lang="fi-FI" sz="1600" dirty="0"/>
              <a:t>  </a:t>
            </a: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one</a:t>
            </a:r>
            <a:r>
              <a:rPr lang="fi-FI" sz="1600" dirty="0"/>
              <a:t> </a:t>
            </a:r>
            <a:r>
              <a:rPr lang="fi-FI" sz="1600" dirty="0" err="1"/>
              <a:t>can</a:t>
            </a:r>
            <a:r>
              <a:rPr lang="fi-FI" sz="1600" dirty="0"/>
              <a:t> </a:t>
            </a:r>
            <a:r>
              <a:rPr lang="fi-FI" sz="1600" dirty="0" err="1"/>
              <a:t>choose</a:t>
            </a:r>
            <a:r>
              <a:rPr lang="fi-FI" sz="1600" dirty="0"/>
              <a:t>:</a:t>
            </a:r>
          </a:p>
          <a:p>
            <a:endParaRPr lang="fi-FI" sz="1600" dirty="0"/>
          </a:p>
          <a:p>
            <a:pPr marL="171450" indent="-171450">
              <a:buFontTx/>
              <a:buChar char="-"/>
            </a:pPr>
            <a:r>
              <a:rPr lang="fi-FI" sz="1600" dirty="0" err="1"/>
              <a:t>Type</a:t>
            </a:r>
            <a:r>
              <a:rPr lang="fi-FI" sz="1600" dirty="0"/>
              <a:t> of </a:t>
            </a:r>
            <a:r>
              <a:rPr lang="fi-FI" sz="1600" dirty="0" err="1"/>
              <a:t>appartment</a:t>
            </a:r>
            <a:endParaRPr lang="fi-FI" sz="1600" dirty="0"/>
          </a:p>
          <a:p>
            <a:pPr marL="171450" indent="-171450">
              <a:buFontTx/>
              <a:buChar char="-"/>
            </a:pPr>
            <a:r>
              <a:rPr lang="fi-FI" sz="1600" dirty="0"/>
              <a:t>Area of an </a:t>
            </a:r>
            <a:r>
              <a:rPr lang="fi-FI" sz="1600" dirty="0" err="1"/>
              <a:t>appartment</a:t>
            </a:r>
            <a:endParaRPr lang="fi-FI" sz="1600" dirty="0"/>
          </a:p>
          <a:p>
            <a:pPr marL="171450" indent="-171450">
              <a:buFontTx/>
              <a:buChar char="-"/>
            </a:pPr>
            <a:r>
              <a:rPr lang="fi-FI" sz="1600" dirty="0" err="1"/>
              <a:t>Number</a:t>
            </a:r>
            <a:r>
              <a:rPr lang="fi-FI" sz="1600" dirty="0"/>
              <a:t> of </a:t>
            </a:r>
            <a:r>
              <a:rPr lang="fi-FI" sz="1600" dirty="0" err="1"/>
              <a:t>sales</a:t>
            </a:r>
            <a:r>
              <a:rPr lang="fi-FI" sz="1600" dirty="0"/>
              <a:t>/ </a:t>
            </a:r>
            <a:r>
              <a:rPr lang="fi-FI" sz="1600" dirty="0" err="1"/>
              <a:t>average</a:t>
            </a:r>
            <a:r>
              <a:rPr lang="fi-FI" sz="1600" dirty="0"/>
              <a:t> </a:t>
            </a:r>
            <a:r>
              <a:rPr lang="fi-FI" sz="1600" dirty="0" err="1"/>
              <a:t>price</a:t>
            </a:r>
            <a:r>
              <a:rPr lang="fi-FI" sz="1600" dirty="0"/>
              <a:t> of a square </a:t>
            </a:r>
            <a:r>
              <a:rPr lang="fi-FI" sz="1600" dirty="0" err="1"/>
              <a:t>meter</a:t>
            </a:r>
            <a:endParaRPr lang="fi-FI" sz="1600" dirty="0"/>
          </a:p>
          <a:p>
            <a:pPr marL="171450" indent="-171450">
              <a:buFontTx/>
              <a:buChar char="-"/>
            </a:pPr>
            <a:r>
              <a:rPr lang="fi-FI" sz="1600" dirty="0"/>
              <a:t>Time</a:t>
            </a:r>
          </a:p>
          <a:p>
            <a:pPr marL="285750" indent="-285750">
              <a:buFontTx/>
              <a:buChar char="-"/>
            </a:pPr>
            <a:endParaRPr lang="fi-FI" sz="160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87EEA-51CD-E143-8395-BE1B96CD803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393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87EEA-51CD-E143-8395-BE1B96CD803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514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4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7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2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A7544E-3D7A-2644-9845-45C1B5A6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fi-FI" dirty="0"/>
              <a:t>TEAM 3: OP-Project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A5AAEA8-B806-0042-8437-8BD90D9BB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Anna </a:t>
            </a:r>
            <a:r>
              <a:rPr lang="fi-FI" dirty="0" err="1"/>
              <a:t>Lebedeff</a:t>
            </a:r>
            <a:r>
              <a:rPr lang="fi-FI" dirty="0"/>
              <a:t>, Sami Valkamaa, </a:t>
            </a:r>
            <a:r>
              <a:rPr lang="fi-FI" dirty="0" err="1"/>
              <a:t>Khoa</a:t>
            </a:r>
            <a:r>
              <a:rPr lang="fi-FI" dirty="0"/>
              <a:t> </a:t>
            </a:r>
            <a:r>
              <a:rPr lang="fi-FI" dirty="0" err="1"/>
              <a:t>Nugyen</a:t>
            </a:r>
            <a:r>
              <a:rPr lang="fi-FI" dirty="0"/>
              <a:t> and Mohammed </a:t>
            </a:r>
            <a:r>
              <a:rPr lang="fi-FI" dirty="0" err="1"/>
              <a:t>Mkhaibou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293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0BB8B0-23A0-5849-9EF3-B49A3FB3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OP-Project: </a:t>
            </a:r>
            <a:r>
              <a:rPr lang="fi-FI" dirty="0" err="1"/>
              <a:t>Goals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ABA3BD7-3D6D-A046-8063-965048B6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2725645"/>
            <a:ext cx="10554574" cy="3219662"/>
          </a:xfrm>
        </p:spPr>
        <p:txBody>
          <a:bodyPr>
            <a:normAutofit/>
          </a:bodyPr>
          <a:lstStyle/>
          <a:p>
            <a:r>
              <a:rPr lang="fi-FI" sz="2000" dirty="0" err="1"/>
              <a:t>Predict</a:t>
            </a:r>
            <a:r>
              <a:rPr lang="fi-FI" sz="2000" dirty="0"/>
              <a:t> </a:t>
            </a:r>
            <a:r>
              <a:rPr lang="fi-FI" sz="2000" dirty="0" err="1"/>
              <a:t>housing</a:t>
            </a:r>
            <a:r>
              <a:rPr lang="fi-FI" sz="2000" dirty="0"/>
              <a:t> </a:t>
            </a:r>
            <a:r>
              <a:rPr lang="fi-FI" sz="2000" dirty="0" err="1"/>
              <a:t>prices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year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now</a:t>
            </a:r>
            <a:r>
              <a:rPr lang="fi-FI" sz="2000" dirty="0"/>
              <a:t> (</a:t>
            </a:r>
            <a:r>
              <a:rPr lang="fi-FI" sz="2000" dirty="0" err="1"/>
              <a:t>end</a:t>
            </a:r>
            <a:r>
              <a:rPr lang="fi-FI" sz="2000" dirty="0"/>
              <a:t> of 2021)</a:t>
            </a:r>
          </a:p>
          <a:p>
            <a:r>
              <a:rPr lang="fi-FI" sz="2000" dirty="0" err="1"/>
              <a:t>Ability</a:t>
            </a:r>
            <a:r>
              <a:rPr lang="fi-FI" sz="2000" dirty="0"/>
              <a:t> to </a:t>
            </a:r>
            <a:r>
              <a:rPr lang="fi-FI" sz="2000" dirty="0" err="1"/>
              <a:t>follow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development</a:t>
            </a:r>
            <a:r>
              <a:rPr lang="fi-FI" sz="2000" dirty="0"/>
              <a:t> </a:t>
            </a:r>
            <a:r>
              <a:rPr lang="fi-FI" sz="2000" dirty="0" err="1"/>
              <a:t>quater</a:t>
            </a:r>
            <a:r>
              <a:rPr lang="fi-FI" sz="2000" dirty="0"/>
              <a:t>-to-</a:t>
            </a:r>
            <a:r>
              <a:rPr lang="fi-FI" sz="2000" dirty="0" err="1"/>
              <a:t>quater</a:t>
            </a:r>
            <a:r>
              <a:rPr lang="fi-FI" sz="2000" dirty="0"/>
              <a:t> (Q1/2021, Q2/2021, …, Q4/2021)</a:t>
            </a:r>
          </a:p>
          <a:p>
            <a:r>
              <a:rPr lang="fi-FI" sz="2000" dirty="0" err="1"/>
              <a:t>Given</a:t>
            </a:r>
            <a:r>
              <a:rPr lang="fi-FI" sz="2000" dirty="0"/>
              <a:t>:</a:t>
            </a:r>
          </a:p>
          <a:p>
            <a:pPr lvl="1"/>
            <a:r>
              <a:rPr lang="fi-FI" sz="1800" dirty="0" err="1"/>
              <a:t>Type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house</a:t>
            </a:r>
            <a:r>
              <a:rPr lang="fi-FI" sz="1800" dirty="0"/>
              <a:t> (</a:t>
            </a:r>
            <a:r>
              <a:rPr lang="fi-FI" sz="1800" dirty="0" err="1"/>
              <a:t>appartment</a:t>
            </a:r>
            <a:r>
              <a:rPr lang="fi-FI" sz="1800" dirty="0"/>
              <a:t>, </a:t>
            </a:r>
            <a:r>
              <a:rPr lang="fi-FI" sz="1800" dirty="0" err="1"/>
              <a:t>rowhouse</a:t>
            </a:r>
            <a:r>
              <a:rPr lang="fi-FI" sz="1800" dirty="0"/>
              <a:t>, single </a:t>
            </a:r>
            <a:r>
              <a:rPr lang="fi-FI" sz="1800" dirty="0" err="1"/>
              <a:t>houses</a:t>
            </a:r>
            <a:r>
              <a:rPr lang="fi-FI" sz="1800" dirty="0"/>
              <a:t>)</a:t>
            </a:r>
          </a:p>
          <a:p>
            <a:pPr lvl="1"/>
            <a:r>
              <a:rPr lang="fi-FI" sz="1800" dirty="0"/>
              <a:t>Area (</a:t>
            </a:r>
            <a:r>
              <a:rPr lang="fi-FI" sz="1800" dirty="0" err="1"/>
              <a:t>postal</a:t>
            </a:r>
            <a:r>
              <a:rPr lang="fi-FI" sz="1800" dirty="0"/>
              <a:t> </a:t>
            </a:r>
            <a:r>
              <a:rPr lang="fi-FI" sz="1800" dirty="0" err="1"/>
              <a:t>code</a:t>
            </a:r>
            <a:r>
              <a:rPr lang="fi-FI" sz="1800" dirty="0"/>
              <a:t>/</a:t>
            </a:r>
            <a:r>
              <a:rPr lang="fi-FI" sz="1800" dirty="0" err="1"/>
              <a:t>provinces</a:t>
            </a:r>
            <a:r>
              <a:rPr lang="fi-FI" sz="1800" dirty="0"/>
              <a:t>)</a:t>
            </a:r>
          </a:p>
          <a:p>
            <a:pPr lvl="1"/>
            <a:r>
              <a:rPr lang="fi-FI" sz="1800" dirty="0"/>
              <a:t>Price in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beginning</a:t>
            </a:r>
            <a:r>
              <a:rPr lang="fi-FI" sz="1800" dirty="0"/>
              <a:t> of </a:t>
            </a:r>
            <a:r>
              <a:rPr lang="fi-FI" dirty="0"/>
              <a:t>2020</a:t>
            </a:r>
          </a:p>
          <a:p>
            <a:pPr marL="457200" lvl="1" indent="0">
              <a:buNone/>
            </a:pPr>
            <a:endParaRPr lang="fi-FI" sz="1100" dirty="0"/>
          </a:p>
          <a:p>
            <a:pPr lvl="1"/>
            <a:endParaRPr lang="fi-FI" sz="11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1366B603-A272-DB4D-96F1-FD9B53A733C4}"/>
              </a:ext>
            </a:extLst>
          </p:cNvPr>
          <p:cNvSpPr txBox="1"/>
          <p:nvPr/>
        </p:nvSpPr>
        <p:spPr>
          <a:xfrm>
            <a:off x="844850" y="5829141"/>
            <a:ext cx="512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2800" dirty="0">
                <a:solidFill>
                  <a:srgbClr val="FF0000"/>
                </a:solidFill>
              </a:rPr>
              <a:t> </a:t>
            </a:r>
            <a:r>
              <a:rPr lang="fi-FI" sz="2000" dirty="0"/>
              <a:t>Data </a:t>
            </a:r>
            <a:r>
              <a:rPr lang="fi-FI" sz="2000" dirty="0" err="1"/>
              <a:t>from</a:t>
            </a:r>
            <a:r>
              <a:rPr lang="fi-FI" sz="2000" dirty="0"/>
              <a:t> Tilastokeskus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4263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912E34-D32E-944F-B6A2-70CBBE1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51725"/>
            <a:ext cx="10571998" cy="970450"/>
          </a:xfrm>
        </p:spPr>
        <p:txBody>
          <a:bodyPr/>
          <a:lstStyle/>
          <a:p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Channels</a:t>
            </a:r>
            <a:r>
              <a:rPr lang="fi-FI" dirty="0"/>
              <a:t> &amp;</a:t>
            </a:r>
            <a:br>
              <a:rPr lang="fi-FI" dirty="0"/>
            </a:br>
            <a:r>
              <a:rPr lang="fi-FI" dirty="0"/>
              <a:t> </a:t>
            </a:r>
            <a:r>
              <a:rPr lang="fi-FI" dirty="0" err="1"/>
              <a:t>Overall</a:t>
            </a:r>
            <a:r>
              <a:rPr lang="fi-FI" dirty="0"/>
              <a:t> Status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3F88A3-8FD0-9D4D-ADE2-0B66351F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154418"/>
            <a:ext cx="3782435" cy="3050628"/>
          </a:xfrm>
        </p:spPr>
        <p:txBody>
          <a:bodyPr>
            <a:normAutofit/>
          </a:bodyPr>
          <a:lstStyle/>
          <a:p>
            <a:r>
              <a:rPr lang="fi-FI" sz="2800" dirty="0" err="1"/>
              <a:t>Channels</a:t>
            </a:r>
            <a:r>
              <a:rPr lang="fi-FI" sz="2800" dirty="0"/>
              <a:t> </a:t>
            </a:r>
            <a:r>
              <a:rPr lang="fi-FI" sz="2800" dirty="0" err="1"/>
              <a:t>used</a:t>
            </a:r>
            <a:r>
              <a:rPr lang="fi-FI" sz="2800" dirty="0"/>
              <a:t>:</a:t>
            </a:r>
          </a:p>
          <a:p>
            <a:pPr lvl="1"/>
            <a:r>
              <a:rPr lang="fi-FI" sz="2400" dirty="0" err="1"/>
              <a:t>Telegram</a:t>
            </a:r>
            <a:endParaRPr lang="fi-FI" sz="2400" dirty="0"/>
          </a:p>
          <a:p>
            <a:pPr lvl="1"/>
            <a:r>
              <a:rPr lang="fi-FI" sz="2400" dirty="0" err="1"/>
              <a:t>Teams</a:t>
            </a:r>
            <a:endParaRPr lang="fi-FI" sz="2400" dirty="0"/>
          </a:p>
          <a:p>
            <a:pPr lvl="1"/>
            <a:r>
              <a:rPr lang="fi-FI" sz="2400" dirty="0"/>
              <a:t>Google </a:t>
            </a:r>
            <a:r>
              <a:rPr lang="fi-FI" sz="2400" dirty="0" err="1"/>
              <a:t>Drive</a:t>
            </a:r>
            <a:endParaRPr lang="fi-FI" sz="24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4D04262-9BE3-7847-A975-A2E3228A51BC}"/>
              </a:ext>
            </a:extLst>
          </p:cNvPr>
          <p:cNvSpPr txBox="1"/>
          <p:nvPr/>
        </p:nvSpPr>
        <p:spPr>
          <a:xfrm>
            <a:off x="5458762" y="2514445"/>
            <a:ext cx="61588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3600" dirty="0">
                <a:solidFill>
                  <a:srgbClr val="FF0000"/>
                </a:solidFill>
              </a:rPr>
              <a:t> </a:t>
            </a:r>
            <a:r>
              <a:rPr lang="fi-FI" sz="2400" dirty="0" err="1"/>
              <a:t>Overall</a:t>
            </a:r>
            <a:r>
              <a:rPr lang="fi-FI" sz="2400" dirty="0"/>
              <a:t> Status/ Next </a:t>
            </a:r>
            <a:r>
              <a:rPr lang="fi-FI" sz="2400" dirty="0" err="1"/>
              <a:t>Steps</a:t>
            </a:r>
            <a:r>
              <a:rPr lang="fi-FI" sz="24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i-FI" sz="3600" dirty="0">
                <a:solidFill>
                  <a:srgbClr val="FF0000"/>
                </a:solidFill>
              </a:rPr>
              <a:t> </a:t>
            </a:r>
            <a:r>
              <a:rPr lang="fi-FI" sz="2400" dirty="0" err="1"/>
              <a:t>Currently</a:t>
            </a:r>
            <a:r>
              <a:rPr lang="fi-FI" sz="2400" dirty="0"/>
              <a:t> </a:t>
            </a:r>
            <a:r>
              <a:rPr lang="fi-FI" sz="2400" dirty="0" err="1"/>
              <a:t>familiarizing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i-FI" sz="3200" dirty="0">
                <a:solidFill>
                  <a:srgbClr val="FF0000"/>
                </a:solidFill>
              </a:rPr>
              <a:t> </a:t>
            </a:r>
            <a:r>
              <a:rPr lang="fi-FI" sz="2400" dirty="0"/>
              <a:t>To </a:t>
            </a:r>
            <a:r>
              <a:rPr lang="fi-FI" sz="2400" dirty="0" err="1"/>
              <a:t>decide</a:t>
            </a:r>
            <a:r>
              <a:rPr lang="fi-FI" sz="2400" dirty="0"/>
              <a:t>:</a:t>
            </a:r>
            <a:endParaRPr lang="fi-FI" sz="32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i-FI" sz="3200" dirty="0">
                <a:solidFill>
                  <a:srgbClr val="FF0000"/>
                </a:solidFill>
              </a:rPr>
              <a:t> </a:t>
            </a:r>
            <a:r>
              <a:rPr lang="fi-FI" sz="2400" dirty="0" err="1"/>
              <a:t>Format</a:t>
            </a:r>
            <a:r>
              <a:rPr lang="fi-FI" sz="2400" dirty="0"/>
              <a:t> in </a:t>
            </a:r>
            <a:r>
              <a:rPr lang="fi-FI" sz="2400" dirty="0" err="1"/>
              <a:t>which</a:t>
            </a:r>
            <a:r>
              <a:rPr lang="fi-FI" sz="2400" dirty="0"/>
              <a:t> data </a:t>
            </a:r>
            <a:r>
              <a:rPr lang="fi-FI" sz="2400" dirty="0" err="1"/>
              <a:t>saved</a:t>
            </a:r>
            <a:endParaRPr lang="fi-FI" sz="24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i-FI" sz="3200" dirty="0">
                <a:solidFill>
                  <a:srgbClr val="FF0000"/>
                </a:solidFill>
              </a:rPr>
              <a:t> </a:t>
            </a:r>
            <a:r>
              <a:rPr lang="fi-FI" sz="2400" dirty="0" err="1"/>
              <a:t>Pre</a:t>
            </a:r>
            <a:r>
              <a:rPr lang="fi-FI" sz="2400" dirty="0"/>
              <a:t> </a:t>
            </a:r>
            <a:r>
              <a:rPr lang="fi-FI" sz="2400" dirty="0" err="1"/>
              <a:t>processing</a:t>
            </a:r>
            <a:r>
              <a:rPr lang="fi-FI" sz="2400" dirty="0"/>
              <a:t>/</a:t>
            </a:r>
            <a:r>
              <a:rPr lang="fi-FI" sz="2400" dirty="0" err="1"/>
              <a:t>clean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endParaRPr lang="fi-FI" sz="24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i-FI" sz="3200" dirty="0">
                <a:solidFill>
                  <a:srgbClr val="FF0000"/>
                </a:solidFill>
              </a:rPr>
              <a:t> </a:t>
            </a:r>
            <a:r>
              <a:rPr lang="fi-FI" sz="2400" dirty="0"/>
              <a:t>Data </a:t>
            </a:r>
            <a:r>
              <a:rPr lang="fi-FI" sz="2400" dirty="0" err="1"/>
              <a:t>analysis</a:t>
            </a:r>
            <a:r>
              <a:rPr lang="fi-FI" sz="2400" dirty="0"/>
              <a:t> and ML </a:t>
            </a:r>
            <a:r>
              <a:rPr lang="fi-FI" sz="2400" dirty="0" err="1"/>
              <a:t>approaches</a:t>
            </a:r>
            <a:endParaRPr lang="fi-FI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inaus">
  <a:themeElements>
    <a:clrScheme name="Punainen-oranssi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Lainau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inau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{86F6EB65-86BF-E242-85C5-6A299CEA5699}tf10001121</Template>
  <TotalTime>63</TotalTime>
  <Words>236</Words>
  <Application>Microsoft Macintosh PowerPoint</Application>
  <PresentationFormat>Laajakuva</PresentationFormat>
  <Paragraphs>45</Paragraphs>
  <Slides>3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Courier New</vt:lpstr>
      <vt:lpstr>Wingdings 2</vt:lpstr>
      <vt:lpstr>Lainaus</vt:lpstr>
      <vt:lpstr>TEAM 3: OP-Project</vt:lpstr>
      <vt:lpstr>OP-Project: Goals</vt:lpstr>
      <vt:lpstr>Communication Channels &amp;  Overall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 3: OP-Project</dc:title>
  <dc:creator>Lebedeff Anna</dc:creator>
  <cp:lastModifiedBy>Lebedeff Anna</cp:lastModifiedBy>
  <cp:revision>7</cp:revision>
  <dcterms:created xsi:type="dcterms:W3CDTF">2020-09-13T10:47:52Z</dcterms:created>
  <dcterms:modified xsi:type="dcterms:W3CDTF">2020-09-13T11:51:39Z</dcterms:modified>
</cp:coreProperties>
</file>