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10"/>
  </p:notesMasterIdLst>
  <p:sldIdLst>
    <p:sldId id="307" r:id="rId2"/>
    <p:sldId id="257" r:id="rId3"/>
    <p:sldId id="263" r:id="rId4"/>
    <p:sldId id="339" r:id="rId5"/>
    <p:sldId id="340" r:id="rId6"/>
    <p:sldId id="341" r:id="rId7"/>
    <p:sldId id="342" r:id="rId8"/>
    <p:sldId id="34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amine mkhaibou" initials="mam" lastIdx="3" clrIdx="0">
    <p:extLst>
      <p:ext uri="{19B8F6BF-5375-455C-9EA6-DF929625EA0E}">
        <p15:presenceInfo xmlns:p15="http://schemas.microsoft.com/office/powerpoint/2012/main" userId="0ce72978f8b2ea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92" autoAdjust="0"/>
    <p:restoredTop sz="88084" autoAdjust="0"/>
  </p:normalViewPr>
  <p:slideViewPr>
    <p:cSldViewPr snapToGrid="0">
      <p:cViewPr varScale="1">
        <p:scale>
          <a:sx n="59" d="100"/>
          <a:sy n="59" d="100"/>
        </p:scale>
        <p:origin x="475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7E05A-6861-449C-B106-A2B3A79A7F0F}" type="datetimeFigureOut">
              <a:rPr lang="fr-FR" smtClean="0"/>
              <a:t>20/09/2020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20A2-D267-4602-AE6A-D56D200480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227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l">
              <a:lnSpc>
                <a:spcPct val="170000"/>
              </a:lnSpc>
              <a:buNone/>
            </a:pPr>
            <a:endParaRPr lang="fr-FR" sz="12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20A2-D267-4602-AE6A-D56D200480C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313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20A2-D267-4602-AE6A-D56D200480C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9727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20A2-D267-4602-AE6A-D56D200480C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522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20A2-D267-4602-AE6A-D56D200480C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8969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20A2-D267-4602-AE6A-D56D200480C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3199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20A2-D267-4602-AE6A-D56D200480C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84421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20A2-D267-4602-AE6A-D56D200480C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665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4FFC-C143-4CC2-AD09-AE4A2E43288D}" type="datetime1">
              <a:rPr lang="fr-FR" smtClean="0"/>
              <a:t>20/09/2020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44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4409-32FD-4738-8D48-0E4EE77FF555}" type="datetime1">
              <a:rPr lang="fr-FR" smtClean="0"/>
              <a:t>20/09/2020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69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39F6-7BD1-4ADD-BB91-AA23724CDFDC}" type="datetime1">
              <a:rPr lang="fr-FR" smtClean="0"/>
              <a:t>20/09/2020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5346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44AC-18D5-4FB3-8C82-607620AC36B9}" type="datetime1">
              <a:rPr lang="fr-FR" smtClean="0"/>
              <a:t>20/09/2020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205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163A-89D2-43C4-AC6C-398D020F2E6F}" type="datetime1">
              <a:rPr lang="fr-FR" smtClean="0"/>
              <a:t>20/09/2020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6647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AA5-009A-4C70-A802-92687E6F15E8}" type="datetime1">
              <a:rPr lang="fr-FR" smtClean="0"/>
              <a:t>20/09/2020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861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395A-09D1-4553-AB94-EBDCF178F908}" type="datetime1">
              <a:rPr lang="fr-FR" smtClean="0"/>
              <a:t>20/09/2020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832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ACE4-736C-4D84-8792-8355E47E317B}" type="datetime1">
              <a:rPr lang="fr-FR" smtClean="0"/>
              <a:t>20/09/2020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25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F9AC-8904-409C-AB9E-474BA93C7271}" type="datetime1">
              <a:rPr lang="fr-FR" smtClean="0"/>
              <a:t>20/09/2020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58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3AB9-134F-4395-90F6-CC5EEA3F78D3}" type="datetime1">
              <a:rPr lang="fr-FR" smtClean="0"/>
              <a:t>20/09/2020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31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59E7-EBD1-4383-99B5-9B51A1492463}" type="datetime1">
              <a:rPr lang="fr-FR" smtClean="0"/>
              <a:t>20/09/2020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5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9920-D166-403E-B782-C2E57B217F39}" type="datetime1">
              <a:rPr lang="fr-FR" smtClean="0"/>
              <a:t>20/09/2020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10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BC9D-A179-49A8-835D-DEE05D662B10}" type="datetime1">
              <a:rPr lang="fr-FR" smtClean="0"/>
              <a:t>20/09/2020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89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D4DC-1D7A-49BF-90BF-DD47D38752D4}" type="datetime1">
              <a:rPr lang="fr-FR" smtClean="0"/>
              <a:t>20/09/2020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95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2C0-E251-4FA0-AEB4-CC57B2978A97}" type="datetime1">
              <a:rPr lang="fr-FR" smtClean="0"/>
              <a:t>20/09/2020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02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63D4-9BFF-477B-8FDD-F6FBA8C80E7B}" type="datetime1">
              <a:rPr lang="fr-FR" smtClean="0"/>
              <a:t>20/09/2020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66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F1394-FADE-4E7E-8F3A-F944998C860E}" type="datetime1">
              <a:rPr lang="fr-FR" smtClean="0"/>
              <a:t>20/09/2020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15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88753" y="1636750"/>
            <a:ext cx="8172450" cy="18555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600" b="1" dirty="0"/>
              <a:t>Forecasting future house prices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15216" y="4293500"/>
            <a:ext cx="532503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Team </a:t>
            </a:r>
            <a:r>
              <a:rPr lang="fr-FR" sz="2400" b="1" dirty="0" err="1"/>
              <a:t>members</a:t>
            </a:r>
            <a:r>
              <a:rPr lang="fr-FR" sz="2400" b="1" dirty="0"/>
              <a:t>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Mohamed Amine MKHAIBOU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Anna </a:t>
            </a:r>
            <a:r>
              <a:rPr lang="fr-FR" sz="2400" dirty="0" err="1"/>
              <a:t>Lebedeff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 err="1"/>
              <a:t>Khoa</a:t>
            </a:r>
            <a:r>
              <a:rPr lang="fr-FR" sz="2400" dirty="0"/>
              <a:t> </a:t>
            </a:r>
            <a:r>
              <a:rPr lang="fr-FR" sz="2400" dirty="0" err="1"/>
              <a:t>Nugyen</a:t>
            </a:r>
            <a:endParaRPr lang="fr-FR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fr-FR" sz="2400" dirty="0"/>
              <a:t>Sami </a:t>
            </a:r>
            <a:r>
              <a:rPr lang="fr-FR" sz="2400" dirty="0" err="1"/>
              <a:t>Valkamaa</a:t>
            </a:r>
            <a:endParaRPr lang="fr-FR" sz="2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C600F79-4994-40B3-8B31-5B9BDC7C47E5}"/>
              </a:ext>
            </a:extLst>
          </p:cNvPr>
          <p:cNvSpPr txBox="1"/>
          <p:nvPr/>
        </p:nvSpPr>
        <p:spPr>
          <a:xfrm>
            <a:off x="7405142" y="4293500"/>
            <a:ext cx="43171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Oriented</a:t>
            </a:r>
            <a:r>
              <a:rPr lang="fr-FR" sz="2400" b="1" dirty="0"/>
              <a:t> by: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Mr. </a:t>
            </a:r>
            <a:r>
              <a:rPr lang="en-US" sz="2400" dirty="0" err="1"/>
              <a:t>Jorma</a:t>
            </a:r>
            <a:r>
              <a:rPr lang="en-US" sz="2400" dirty="0"/>
              <a:t> Laaksonen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Mr. </a:t>
            </a:r>
            <a:r>
              <a:rPr lang="en-US" sz="2400" dirty="0" err="1"/>
              <a:t>Juha</a:t>
            </a:r>
            <a:r>
              <a:rPr lang="en-US" sz="2400" dirty="0"/>
              <a:t> </a:t>
            </a:r>
            <a:r>
              <a:rPr lang="en-US" sz="2400" dirty="0" err="1"/>
              <a:t>Vesanto</a:t>
            </a:r>
            <a:endParaRPr lang="en-US" sz="24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Mr. </a:t>
            </a:r>
            <a:r>
              <a:rPr lang="en-US" sz="2400" dirty="0" err="1"/>
              <a:t>Roope</a:t>
            </a:r>
            <a:r>
              <a:rPr lang="en-US" sz="2400" dirty="0"/>
              <a:t> </a:t>
            </a:r>
            <a:r>
              <a:rPr lang="en-US" sz="2400" dirty="0" err="1"/>
              <a:t>Ruusuvuori</a:t>
            </a:r>
            <a:endParaRPr lang="en-US" sz="2400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FF101CE4-6E83-476B-9267-0E737A155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25" y="0"/>
            <a:ext cx="3000375" cy="108303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224E56AE-F0B4-4BAA-9FF9-D661C16424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3" y="0"/>
            <a:ext cx="3107862" cy="108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129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630643" y="307338"/>
            <a:ext cx="9601196" cy="960968"/>
          </a:xfrm>
        </p:spPr>
        <p:txBody>
          <a:bodyPr>
            <a:normAutofit/>
          </a:bodyPr>
          <a:lstStyle/>
          <a:p>
            <a:pPr algn="ctr"/>
            <a:r>
              <a:rPr lang="en-US" sz="4800" dirty="0">
                <a:solidFill>
                  <a:schemeClr val="accent1"/>
                </a:solidFill>
                <a:latin typeface="Ave Fedan PERSONAL USE ONLY" pitchFamily="2" charset="0"/>
              </a:rPr>
              <a:t>Presentation map</a:t>
            </a: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en-US" smtClean="0"/>
              <a:t>2</a:t>
            </a:fld>
            <a:endParaRPr lang="en-US" dirty="0"/>
          </a:p>
        </p:txBody>
      </p:sp>
      <p:pic>
        <p:nvPicPr>
          <p:cNvPr id="10" name="Espace réservé du contenu 24">
            <a:extLst>
              <a:ext uri="{FF2B5EF4-FFF2-40B4-BE49-F238E27FC236}">
                <a16:creationId xmlns:a16="http://schemas.microsoft.com/office/drawing/2014/main" id="{AAF30720-BBFE-4573-87C1-82431C38F8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10181" y="3104388"/>
            <a:ext cx="268247" cy="23776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D1B3AD-2C38-4C34-9954-E3E72FC00E0A}"/>
              </a:ext>
            </a:extLst>
          </p:cNvPr>
          <p:cNvSpPr/>
          <p:nvPr/>
        </p:nvSpPr>
        <p:spPr>
          <a:xfrm>
            <a:off x="4242162" y="1629592"/>
            <a:ext cx="4429125" cy="5715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OP Project GOAL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8031FF-5513-476A-B67F-0621C3BA3A2B}"/>
              </a:ext>
            </a:extLst>
          </p:cNvPr>
          <p:cNvSpPr/>
          <p:nvPr/>
        </p:nvSpPr>
        <p:spPr>
          <a:xfrm>
            <a:off x="4242162" y="2429691"/>
            <a:ext cx="4429125" cy="613312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Communication channels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B0AC96-D941-48F5-8507-CDA4EEEC1E8B}"/>
              </a:ext>
            </a:extLst>
          </p:cNvPr>
          <p:cNvSpPr/>
          <p:nvPr/>
        </p:nvSpPr>
        <p:spPr>
          <a:xfrm>
            <a:off x="4242163" y="3342153"/>
            <a:ext cx="4429125" cy="64567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Data sources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D2E54B0-1668-4C01-A217-E0237C055F4D}"/>
              </a:ext>
            </a:extLst>
          </p:cNvPr>
          <p:cNvSpPr/>
          <p:nvPr/>
        </p:nvSpPr>
        <p:spPr>
          <a:xfrm>
            <a:off x="4242162" y="4293701"/>
            <a:ext cx="4429125" cy="64567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Format of data</a:t>
            </a:r>
          </a:p>
        </p:txBody>
      </p:sp>
      <p:sp>
        <p:nvSpPr>
          <p:cNvPr id="18" name="Flèche vers le bas 22">
            <a:extLst>
              <a:ext uri="{FF2B5EF4-FFF2-40B4-BE49-F238E27FC236}">
                <a16:creationId xmlns:a16="http://schemas.microsoft.com/office/drawing/2014/main" id="{061220F5-2EEB-4499-A8A4-488B3F6C0C25}"/>
              </a:ext>
            </a:extLst>
          </p:cNvPr>
          <p:cNvSpPr/>
          <p:nvPr/>
        </p:nvSpPr>
        <p:spPr>
          <a:xfrm>
            <a:off x="6293848" y="2201092"/>
            <a:ext cx="216000" cy="216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E4761599-0B20-48EB-BC11-4C265DAF0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168" y="4055936"/>
            <a:ext cx="268247" cy="2377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54D2E63-E13C-4C26-9A90-7C009CDF26B1}"/>
              </a:ext>
            </a:extLst>
          </p:cNvPr>
          <p:cNvSpPr/>
          <p:nvPr/>
        </p:nvSpPr>
        <p:spPr>
          <a:xfrm>
            <a:off x="4242162" y="5245249"/>
            <a:ext cx="4429125" cy="645677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Next steps</a:t>
            </a: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80CE65D9-96E1-41CF-B41D-A483358E08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168" y="5007484"/>
            <a:ext cx="268247" cy="23776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00FB13B-C8D8-4AD9-95A2-CD9F886C09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083" y="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4143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 animBg="1"/>
      <p:bldP spid="12" grpId="0" animBg="1"/>
      <p:bldP spid="13" grpId="0" animBg="1"/>
      <p:bldP spid="15" grpId="0" animBg="1"/>
      <p:bldP spid="18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27384" y="222854"/>
            <a:ext cx="8911687" cy="74749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1"/>
                </a:solidFill>
                <a:latin typeface="Ave Fedan PERSONAL USE ONLY" pitchFamily="2" charset="0"/>
              </a:rPr>
              <a:t>OP Project GOAL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917967" y="1152907"/>
            <a:ext cx="9851667" cy="488213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3200" b="1" dirty="0"/>
              <a:t>Goal :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2400" b="1" dirty="0"/>
              <a:t>Predict housing prices one year from now =&gt; (end of 2021).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800" b="1" dirty="0"/>
              <a:t>Requirements</a:t>
            </a:r>
            <a:r>
              <a:rPr lang="fr-FR" sz="2800" b="1" dirty="0"/>
              <a:t> :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Ability to follow the development </a:t>
            </a:r>
            <a:r>
              <a:rPr lang="en-US" sz="2400" b="1" dirty="0"/>
              <a:t>quarter-to-quarter</a:t>
            </a:r>
            <a:r>
              <a:rPr lang="en-US" sz="2400" dirty="0"/>
              <a:t> =&gt; (Q1/2021, Q2/2021,  Q3/2021, Q4/2021).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Ability to follow the development  </a:t>
            </a:r>
            <a:r>
              <a:rPr lang="en-US" sz="2400" b="1" dirty="0"/>
              <a:t>per region </a:t>
            </a:r>
            <a:r>
              <a:rPr lang="en-US" sz="2400" dirty="0"/>
              <a:t>=&gt; Postal code / Province.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Ability to follow the development </a:t>
            </a:r>
            <a:r>
              <a:rPr lang="en-US" sz="2400" b="1" dirty="0"/>
              <a:t>per type of housing </a:t>
            </a:r>
            <a:r>
              <a:rPr lang="en-US" sz="2400" dirty="0"/>
              <a:t>=&gt; Flats (one-room flat, two-room flat, three-room flat+), row houses (Terraced houses).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2A1-374E-41C7-B8A4-667FA78DEC21}" type="datetime1">
              <a:rPr lang="fr-FR" smtClean="0"/>
              <a:t>20/09/2020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3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011ADF84-7567-43EB-BAB8-B0ED75BCB6D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9" t="7429" r="3727" b="7429"/>
          <a:stretch/>
        </p:blipFill>
        <p:spPr>
          <a:xfrm>
            <a:off x="9209314" y="1"/>
            <a:ext cx="2982686" cy="156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127384" y="222854"/>
            <a:ext cx="8911687" cy="74749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1"/>
                </a:solidFill>
                <a:latin typeface="Ave Fedan PERSONAL USE ONLY" pitchFamily="2" charset="0"/>
              </a:rPr>
              <a:t>Communication channels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917967" y="1152907"/>
            <a:ext cx="9851667" cy="4882133"/>
          </a:xfrm>
        </p:spPr>
        <p:txBody>
          <a:bodyPr>
            <a:normAutofit/>
          </a:bodyPr>
          <a:lstStyle/>
          <a:p>
            <a:pPr lvl="7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Telegram</a:t>
            </a:r>
          </a:p>
          <a:p>
            <a:pPr lvl="7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Google drive</a:t>
            </a:r>
          </a:p>
          <a:p>
            <a:pPr lvl="7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Google </a:t>
            </a:r>
            <a:r>
              <a:rPr lang="en-US" sz="2400" dirty="0" err="1"/>
              <a:t>Colab</a:t>
            </a:r>
            <a:endParaRPr lang="en-US" sz="2400" dirty="0"/>
          </a:p>
          <a:p>
            <a:pPr lvl="7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Microsoft Teams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2A1-374E-41C7-B8A4-667FA78DEC21}" type="datetime1">
              <a:rPr lang="fr-FR" smtClean="0"/>
              <a:t>20/09/2020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4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2C30C92-ACB5-4811-BA68-BE6EC4D0FA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5" t="21548" r="4956" b="24643"/>
          <a:stretch/>
        </p:blipFill>
        <p:spPr>
          <a:xfrm>
            <a:off x="8360229" y="1922218"/>
            <a:ext cx="3147666" cy="113646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3F9F646-2DE6-42B2-AFC3-33B38A66E8C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72" t="3572" r="19500"/>
          <a:stretch/>
        </p:blipFill>
        <p:spPr>
          <a:xfrm>
            <a:off x="2319616" y="1505894"/>
            <a:ext cx="2155370" cy="210965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674C308-8565-46DB-A248-07BC0F875D3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8" t="16275" r="11930" b="14339"/>
          <a:stretch/>
        </p:blipFill>
        <p:spPr>
          <a:xfrm>
            <a:off x="4474986" y="4167111"/>
            <a:ext cx="3993045" cy="203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2731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23066" y="28941"/>
            <a:ext cx="8911687" cy="74749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1"/>
                </a:solidFill>
                <a:latin typeface="Ave Fedan PERSONAL USE ONLY" pitchFamily="2" charset="0"/>
              </a:rPr>
              <a:t>Data sources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917967" y="805370"/>
            <a:ext cx="9851667" cy="48821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fr-FR" sz="2800" b="1" dirty="0"/>
              <a:t>Main source :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2000" b="1" dirty="0" err="1"/>
              <a:t>Tilastokeskus</a:t>
            </a:r>
            <a:r>
              <a:rPr lang="en-US" sz="2000" b="1" dirty="0"/>
              <a:t> =&gt; Statistics Finland's </a:t>
            </a:r>
            <a:r>
              <a:rPr lang="en-US" sz="2000" b="1" dirty="0" err="1"/>
              <a:t>PxWeb</a:t>
            </a:r>
            <a:r>
              <a:rPr lang="en-US" sz="2000" b="1" dirty="0"/>
              <a:t> databases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b="1" dirty="0"/>
              <a:t>Possible DBs</a:t>
            </a:r>
            <a:r>
              <a:rPr lang="fr-FR" sz="2400" b="1" dirty="0"/>
              <a:t> :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fr-FR" sz="2800" b="1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2A1-374E-41C7-B8A4-667FA78DEC21}" type="datetime1">
              <a:rPr lang="fr-FR" smtClean="0"/>
              <a:t>20/09/2020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5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1570681-FBAB-470C-84ED-3F872FA67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05" y="2612572"/>
            <a:ext cx="11201400" cy="421648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AE295DC-C7B2-4332-AFA2-6C248F63C2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945" y="2627039"/>
            <a:ext cx="11201400" cy="421648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594D7FB-FA49-41EF-8610-C5922630A3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095" y="2627038"/>
            <a:ext cx="11125410" cy="4202021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F78603B-C7CF-44CD-AB38-34F4E6558E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296" y="3023620"/>
            <a:ext cx="1480457" cy="103196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98CF293-8FEC-4E81-B076-5665B97A172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8" t="12537" r="6048" b="20098"/>
          <a:stretch/>
        </p:blipFill>
        <p:spPr>
          <a:xfrm>
            <a:off x="9097797" y="442495"/>
            <a:ext cx="3094203" cy="904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52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23066" y="28941"/>
            <a:ext cx="8911687" cy="74749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1"/>
                </a:solidFill>
                <a:latin typeface="Ave Fedan PERSONAL USE ONLY" pitchFamily="2" charset="0"/>
              </a:rPr>
              <a:t>Format of data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808521" y="525003"/>
            <a:ext cx="9851667" cy="488213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/>
              <a:t>Sequencing</a:t>
            </a:r>
            <a:r>
              <a:rPr lang="fr-FR" sz="2400" b="1" dirty="0"/>
              <a:t>: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b="1" dirty="0"/>
              <a:t>Choose the filters =&gt; Make an overview on results =&gt; Download the table as CSV file =&gt; Use the CSV file.</a:t>
            </a:r>
            <a:endParaRPr lang="fr-FR" sz="2800" b="1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2A1-374E-41C7-B8A4-667FA78DEC21}" type="datetime1">
              <a:rPr lang="fr-FR" smtClean="0"/>
              <a:t>20/09/2020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6</a:t>
            </a:fld>
            <a:endParaRPr lang="fr-FR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98CF293-8FEC-4E81-B076-5665B97A17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8" t="12537" r="6048" b="20098"/>
          <a:stretch/>
        </p:blipFill>
        <p:spPr>
          <a:xfrm>
            <a:off x="9097797" y="65630"/>
            <a:ext cx="3094203" cy="904714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BC50E86C-DAB1-4BE5-9DA1-8886F2A140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75" y="1632857"/>
            <a:ext cx="11534650" cy="519620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F6B92A1-4D5D-4A3E-90D5-4D3A2B0345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74" y="1632857"/>
            <a:ext cx="11534649" cy="5172576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C738011C-218A-4410-8AEC-F31A380D8D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674" y="1609231"/>
            <a:ext cx="11534649" cy="52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109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23066" y="-16578"/>
            <a:ext cx="8911687" cy="7474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ve Fedan PERSONAL USE ONLY" pitchFamily="2" charset="0"/>
              </a:rPr>
              <a:t>Next steps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1311579" y="787783"/>
            <a:ext cx="10627872" cy="5713050"/>
          </a:xfrm>
        </p:spPr>
        <p:txBody>
          <a:bodyPr>
            <a:normAutofit fontScale="85000" lnSpcReduction="10000"/>
          </a:bodyPr>
          <a:lstStyle/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Extract 4 DBs:  		</a:t>
            </a:r>
            <a:r>
              <a:rPr lang="fr-FR" sz="2400" b="1" dirty="0"/>
              <a:t>Building type( </a:t>
            </a:r>
            <a:r>
              <a:rPr lang="en-US" sz="2400" b="1" dirty="0"/>
              <a:t>Number of rooms </a:t>
            </a:r>
            <a:r>
              <a:rPr lang="fr-FR" sz="2400" b="1" dirty="0"/>
              <a:t>)</a:t>
            </a:r>
            <a:endParaRPr lang="en-US" sz="2400" b="1" dirty="0"/>
          </a:p>
          <a:p>
            <a:pPr marL="1771650" lvl="3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en-US" sz="2400" dirty="0"/>
              <a:t>Terraced houses (total);</a:t>
            </a:r>
          </a:p>
          <a:p>
            <a:pPr marL="1771650" lvl="3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en-US" sz="2400" dirty="0"/>
              <a:t>Blocks of flats (one-room flat);</a:t>
            </a:r>
          </a:p>
          <a:p>
            <a:pPr marL="1771650" lvl="3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en-US" sz="2400" dirty="0"/>
              <a:t>Blocks of flats (two-room flat);</a:t>
            </a:r>
          </a:p>
          <a:p>
            <a:pPr marL="1771650" lvl="3" indent="-457200" algn="just">
              <a:lnSpc>
                <a:spcPct val="170000"/>
              </a:lnSpc>
              <a:buFont typeface="+mj-lt"/>
              <a:buAutoNum type="arabicPeriod"/>
            </a:pPr>
            <a:r>
              <a:rPr lang="en-US" sz="2400" dirty="0"/>
              <a:t>Blocks of flats (three-room flat+);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Add the postal code of each region.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Perform an EDA (Explanatory Data Analysis) on each DB.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Preprocessing the data (Impute NA values, ..).</a:t>
            </a:r>
          </a:p>
          <a:p>
            <a:pPr lvl="1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As we have a regression problem, we will try first the Linear regression model.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2A1-374E-41C7-B8A4-667FA78DEC21}" type="datetime1">
              <a:rPr lang="fr-FR" smtClean="0"/>
              <a:t>20/09/2020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7</a:t>
            </a:fld>
            <a:endParaRPr lang="fr-FR"/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C1F5ABD-5AA3-43B7-B74F-45E57C159FED}"/>
              </a:ext>
            </a:extLst>
          </p:cNvPr>
          <p:cNvCxnSpPr>
            <a:cxnSpLocks/>
          </p:cNvCxnSpPr>
          <p:nvPr/>
        </p:nvCxnSpPr>
        <p:spPr>
          <a:xfrm flipH="1">
            <a:off x="4297680" y="1267097"/>
            <a:ext cx="496389" cy="288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4FE303D-BFEB-4968-A48D-15792F1FF30A}"/>
              </a:ext>
            </a:extLst>
          </p:cNvPr>
          <p:cNvCxnSpPr>
            <a:cxnSpLocks/>
          </p:cNvCxnSpPr>
          <p:nvPr/>
        </p:nvCxnSpPr>
        <p:spPr>
          <a:xfrm flipH="1">
            <a:off x="5737242" y="1248388"/>
            <a:ext cx="888273" cy="306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>
            <a:extLst>
              <a:ext uri="{FF2B5EF4-FFF2-40B4-BE49-F238E27FC236}">
                <a16:creationId xmlns:a16="http://schemas.microsoft.com/office/drawing/2014/main" id="{20D477FE-B5A9-451F-A624-15CEA1BC2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9732" y="0"/>
            <a:ext cx="2972268" cy="225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9519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8</a:t>
            </a:fld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2302310" y="970344"/>
            <a:ext cx="779348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1"/>
                </a:solidFill>
                <a:latin typeface="Ave Fedan PERSONAL USE ONLY" pitchFamily="2" charset="0"/>
              </a:rPr>
              <a:t>Thank you for your kind attention </a:t>
            </a:r>
            <a:r>
              <a:rPr lang="en-US" sz="4400" dirty="0">
                <a:solidFill>
                  <a:schemeClr val="accent1"/>
                </a:solidFill>
                <a:latin typeface="Ave Fedan PERSONAL USE ONLY" pitchFamily="2" charset="0"/>
                <a:sym typeface="Wingdings" panose="05000000000000000000" pitchFamily="2" charset="2"/>
              </a:rPr>
              <a:t></a:t>
            </a:r>
            <a:r>
              <a:rPr lang="en-US" sz="4400" dirty="0">
                <a:solidFill>
                  <a:schemeClr val="accent1"/>
                </a:solidFill>
                <a:latin typeface="Ave Fedan PERSONAL USE ONLY" pitchFamily="2" charset="0"/>
              </a:rPr>
              <a:t> 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AC57190B-33F1-4FBE-83B9-165A203EF2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8090" y="2416894"/>
            <a:ext cx="5201919" cy="350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803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2221</TotalTime>
  <Words>283</Words>
  <Application>Microsoft Office PowerPoint</Application>
  <PresentationFormat>Grand écran</PresentationFormat>
  <Paragraphs>65</Paragraphs>
  <Slides>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Ave Fedan PERSONAL USE ONLY</vt:lpstr>
      <vt:lpstr>Calibri</vt:lpstr>
      <vt:lpstr>Century Gothic</vt:lpstr>
      <vt:lpstr>Wingdings</vt:lpstr>
      <vt:lpstr>Wingdings 3</vt:lpstr>
      <vt:lpstr>Brin</vt:lpstr>
      <vt:lpstr>Forecasting future house prices</vt:lpstr>
      <vt:lpstr>Presentation map</vt:lpstr>
      <vt:lpstr>OP Project GOAL</vt:lpstr>
      <vt:lpstr>Communication channels</vt:lpstr>
      <vt:lpstr>Data sources</vt:lpstr>
      <vt:lpstr>Format of data</vt:lpstr>
      <vt:lpstr>Next steps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stage</dc:title>
  <dc:creator>mohamed amine mkhaibou</dc:creator>
  <cp:lastModifiedBy>mohamed amine mkhaibou</cp:lastModifiedBy>
  <cp:revision>176</cp:revision>
  <dcterms:created xsi:type="dcterms:W3CDTF">2017-10-09T19:34:40Z</dcterms:created>
  <dcterms:modified xsi:type="dcterms:W3CDTF">2020-09-20T22:59:57Z</dcterms:modified>
</cp:coreProperties>
</file>