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7"/>
  </p:notesMasterIdLst>
  <p:sldIdLst>
    <p:sldId id="307" r:id="rId2"/>
    <p:sldId id="344" r:id="rId3"/>
    <p:sldId id="351" r:id="rId4"/>
    <p:sldId id="346" r:id="rId5"/>
    <p:sldId id="348" r:id="rId6"/>
    <p:sldId id="349" r:id="rId7"/>
    <p:sldId id="350" r:id="rId8"/>
    <p:sldId id="352" r:id="rId9"/>
    <p:sldId id="273" r:id="rId10"/>
    <p:sldId id="353" r:id="rId11"/>
    <p:sldId id="270" r:id="rId12"/>
    <p:sldId id="277" r:id="rId13"/>
    <p:sldId id="343" r:id="rId14"/>
    <p:sldId id="342" r:id="rId15"/>
    <p:sldId id="35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amine mkhaibou" initials="mam" lastIdx="3" clrIdx="0">
    <p:extLst>
      <p:ext uri="{19B8F6BF-5375-455C-9EA6-DF929625EA0E}">
        <p15:presenceInfo xmlns:p15="http://schemas.microsoft.com/office/powerpoint/2012/main" userId="0ce72978f8b2ea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5" autoAdjust="0"/>
    <p:restoredTop sz="88084" autoAdjust="0"/>
  </p:normalViewPr>
  <p:slideViewPr>
    <p:cSldViewPr snapToGrid="0">
      <p:cViewPr varScale="1">
        <p:scale>
          <a:sx n="59" d="100"/>
          <a:sy n="59" d="100"/>
        </p:scale>
        <p:origin x="725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E05A-6861-449C-B106-A2B3A79A7F0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20A2-D267-4602-AE6A-D56D20048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2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70000"/>
              </a:lnSpc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13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8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556e32af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556e32af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57456c06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57456c06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65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31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71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1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39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301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90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91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57456c25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57456c25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4FFC-C143-4CC2-AD09-AE4A2E43288D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4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4409-32FD-4738-8D48-0E4EE77FF555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69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39F6-7BD1-4ADD-BB91-AA23724CDFDC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4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4AC-18D5-4FB3-8C82-607620AC36B9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20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163A-89D2-43C4-AC6C-398D020F2E6F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64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AA5-009A-4C70-A802-92687E6F15E8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6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395A-09D1-4553-AB94-EBDCF178F908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83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ACE4-736C-4D84-8792-8355E47E317B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51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36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F9AC-8904-409C-AB9E-474BA93C7271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5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3AB9-134F-4395-90F6-CC5EEA3F78D3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3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59E7-EBD1-4383-99B5-9B51A1492463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5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920-D166-403E-B782-C2E57B217F39}" type="datetime1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1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C9D-A179-49A8-835D-DEE05D662B10}" type="datetime1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89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D4DC-1D7A-49BF-90BF-DD47D38752D4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95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2C0-E251-4FA0-AEB4-CC57B2978A97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02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63D4-9BFF-477B-8FDD-F6FBA8C80E7B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66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1394-FADE-4E7E-8F3A-F944998C860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5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8753" y="1636750"/>
            <a:ext cx="8172450" cy="1855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Forecasting future house prices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15216" y="4293500"/>
            <a:ext cx="5325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Team </a:t>
            </a:r>
            <a:r>
              <a:rPr lang="fr-FR" sz="2400" b="1" dirty="0" err="1"/>
              <a:t>members</a:t>
            </a:r>
            <a:r>
              <a:rPr lang="fr-FR" sz="2400" b="1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Mohamed Amine MKHAIBOU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Anna </a:t>
            </a:r>
            <a:r>
              <a:rPr lang="fr-FR" sz="2400" dirty="0" err="1"/>
              <a:t>Lebedeff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Khoa</a:t>
            </a:r>
            <a:r>
              <a:rPr lang="fr-FR" sz="2400" dirty="0"/>
              <a:t> </a:t>
            </a:r>
            <a:r>
              <a:rPr lang="fr-FR" sz="2400" dirty="0" err="1"/>
              <a:t>Nugyen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Sami </a:t>
            </a:r>
            <a:r>
              <a:rPr lang="fr-FR" sz="2400" dirty="0" err="1"/>
              <a:t>Valkamaa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600F79-4994-40B3-8B31-5B9BDC7C47E5}"/>
              </a:ext>
            </a:extLst>
          </p:cNvPr>
          <p:cNvSpPr txBox="1"/>
          <p:nvPr/>
        </p:nvSpPr>
        <p:spPr>
          <a:xfrm>
            <a:off x="7405142" y="4293500"/>
            <a:ext cx="4317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Oriented</a:t>
            </a:r>
            <a:r>
              <a:rPr lang="fr-FR" sz="2400" b="1" dirty="0"/>
              <a:t> by: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Mr. </a:t>
            </a:r>
            <a:r>
              <a:rPr lang="en-US" sz="2400" dirty="0" err="1"/>
              <a:t>Jorma</a:t>
            </a:r>
            <a:r>
              <a:rPr lang="en-US" sz="2400" dirty="0"/>
              <a:t> Laaksonen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Mr. </a:t>
            </a:r>
            <a:r>
              <a:rPr lang="en-US" sz="2400" dirty="0" err="1"/>
              <a:t>Juha</a:t>
            </a:r>
            <a:r>
              <a:rPr lang="en-US" sz="2400" dirty="0"/>
              <a:t> </a:t>
            </a:r>
            <a:r>
              <a:rPr lang="en-US" sz="2400" dirty="0" err="1"/>
              <a:t>Vesanto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Mr. </a:t>
            </a:r>
            <a:r>
              <a:rPr lang="en-US" sz="2400" dirty="0" err="1"/>
              <a:t>Roope</a:t>
            </a:r>
            <a:r>
              <a:rPr lang="en-US" sz="2400" dirty="0"/>
              <a:t> </a:t>
            </a:r>
            <a:r>
              <a:rPr lang="en-US" sz="2400" dirty="0" err="1"/>
              <a:t>Ruusuvuori</a:t>
            </a:r>
            <a:endParaRPr lang="en-US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101CE4-6E83-476B-9267-0E737A155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5" y="0"/>
            <a:ext cx="3000375" cy="10830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24E56AE-F0B4-4BAA-9FF9-D661C16424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" y="0"/>
            <a:ext cx="3107862" cy="10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840180" y="0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Optimal start year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673978" y="6402050"/>
            <a:ext cx="1146283" cy="370396"/>
          </a:xfrm>
        </p:spPr>
        <p:txBody>
          <a:bodyPr/>
          <a:lstStyle/>
          <a:p>
            <a:fld id="{E37732A1-374E-41C7-B8A4-667FA78DEC21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10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26BB0C4-C8AA-40B1-92B7-AC181C051EA5}"/>
              </a:ext>
            </a:extLst>
          </p:cNvPr>
          <p:cNvSpPr/>
          <p:nvPr/>
        </p:nvSpPr>
        <p:spPr>
          <a:xfrm>
            <a:off x="3560071" y="2540341"/>
            <a:ext cx="5219241" cy="747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which year (optimal year) must our model train to give us the highest precision ?</a:t>
            </a:r>
          </a:p>
        </p:txBody>
      </p:sp>
      <p:sp>
        <p:nvSpPr>
          <p:cNvPr id="8" name="Phylactère : pensées 7">
            <a:extLst>
              <a:ext uri="{FF2B5EF4-FFF2-40B4-BE49-F238E27FC236}">
                <a16:creationId xmlns:a16="http://schemas.microsoft.com/office/drawing/2014/main" id="{983C4B64-FB15-4660-B341-A5E8FF5992B6}"/>
              </a:ext>
            </a:extLst>
          </p:cNvPr>
          <p:cNvSpPr/>
          <p:nvPr/>
        </p:nvSpPr>
        <p:spPr>
          <a:xfrm>
            <a:off x="6531153" y="947594"/>
            <a:ext cx="1738502" cy="11197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years before 2021 ?</a:t>
            </a:r>
          </a:p>
        </p:txBody>
      </p:sp>
      <p:sp>
        <p:nvSpPr>
          <p:cNvPr id="10" name="Phylactère : pensées 9">
            <a:extLst>
              <a:ext uri="{FF2B5EF4-FFF2-40B4-BE49-F238E27FC236}">
                <a16:creationId xmlns:a16="http://schemas.microsoft.com/office/drawing/2014/main" id="{34DFF5D9-F9FA-4FD0-BC5A-D790CF041AA4}"/>
              </a:ext>
            </a:extLst>
          </p:cNvPr>
          <p:cNvSpPr/>
          <p:nvPr/>
        </p:nvSpPr>
        <p:spPr>
          <a:xfrm>
            <a:off x="8623110" y="1322099"/>
            <a:ext cx="1738502" cy="11197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years before 2021 ?</a:t>
            </a:r>
          </a:p>
        </p:txBody>
      </p:sp>
      <p:sp>
        <p:nvSpPr>
          <p:cNvPr id="12" name="Phylactère : pensées 11">
            <a:extLst>
              <a:ext uri="{FF2B5EF4-FFF2-40B4-BE49-F238E27FC236}">
                <a16:creationId xmlns:a16="http://schemas.microsoft.com/office/drawing/2014/main" id="{7B9AE135-0993-490C-A52D-917360AF08B4}"/>
              </a:ext>
            </a:extLst>
          </p:cNvPr>
          <p:cNvSpPr/>
          <p:nvPr/>
        </p:nvSpPr>
        <p:spPr>
          <a:xfrm>
            <a:off x="4253153" y="947593"/>
            <a:ext cx="1738502" cy="11197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years before 2021 ?</a:t>
            </a:r>
          </a:p>
        </p:txBody>
      </p:sp>
      <p:sp>
        <p:nvSpPr>
          <p:cNvPr id="14" name="Phylactère : pensées 13">
            <a:extLst>
              <a:ext uri="{FF2B5EF4-FFF2-40B4-BE49-F238E27FC236}">
                <a16:creationId xmlns:a16="http://schemas.microsoft.com/office/drawing/2014/main" id="{82FF8416-F6D6-4265-A1B2-5BD4B2625BAB}"/>
              </a:ext>
            </a:extLst>
          </p:cNvPr>
          <p:cNvSpPr/>
          <p:nvPr/>
        </p:nvSpPr>
        <p:spPr>
          <a:xfrm>
            <a:off x="1821569" y="1394344"/>
            <a:ext cx="1738502" cy="11197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years before 2021 ?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8FCFC79-2103-4D54-8C82-867F1D376538}"/>
              </a:ext>
            </a:extLst>
          </p:cNvPr>
          <p:cNvSpPr/>
          <p:nvPr/>
        </p:nvSpPr>
        <p:spPr>
          <a:xfrm>
            <a:off x="1554206" y="4104826"/>
            <a:ext cx="4741817" cy="747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we find the optimal year </a:t>
            </a:r>
            <a:r>
              <a:rPr lang="en-US" u="sng" dirty="0"/>
              <a:t>for each region</a:t>
            </a:r>
            <a:r>
              <a:rPr lang="en-US" dirty="0"/>
              <a:t> ?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105A589B-FB84-4193-A921-58F4402B78A5}"/>
              </a:ext>
            </a:extLst>
          </p:cNvPr>
          <p:cNvSpPr/>
          <p:nvPr/>
        </p:nvSpPr>
        <p:spPr>
          <a:xfrm>
            <a:off x="6400525" y="4347942"/>
            <a:ext cx="1306561" cy="26125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Hexagone 25">
            <a:extLst>
              <a:ext uri="{FF2B5EF4-FFF2-40B4-BE49-F238E27FC236}">
                <a16:creationId xmlns:a16="http://schemas.microsoft.com/office/drawing/2014/main" id="{647ABD0E-D15A-4D44-B071-F273C3B4C1FA}"/>
              </a:ext>
            </a:extLst>
          </p:cNvPr>
          <p:cNvSpPr/>
          <p:nvPr/>
        </p:nvSpPr>
        <p:spPr>
          <a:xfrm>
            <a:off x="7811588" y="3860158"/>
            <a:ext cx="3435532" cy="122052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u="sng" dirty="0"/>
              <a:t>separate models</a:t>
            </a:r>
            <a:r>
              <a:rPr lang="en-US" dirty="0"/>
              <a:t> for each region based on the </a:t>
            </a:r>
            <a:r>
              <a:rPr lang="en-US" u="sng" dirty="0"/>
              <a:t>optimal year for each</a:t>
            </a:r>
            <a:r>
              <a:rPr lang="en-US" dirty="0"/>
              <a:t>.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9A6AB99-5352-40EC-83B6-793270AE3D50}"/>
              </a:ext>
            </a:extLst>
          </p:cNvPr>
          <p:cNvSpPr/>
          <p:nvPr/>
        </p:nvSpPr>
        <p:spPr>
          <a:xfrm>
            <a:off x="1554206" y="5426194"/>
            <a:ext cx="4741817" cy="747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we find the optimal year </a:t>
            </a:r>
            <a:r>
              <a:rPr lang="en-US" u="sng" dirty="0"/>
              <a:t>for just the whole dataset</a:t>
            </a:r>
            <a:r>
              <a:rPr lang="en-US" dirty="0"/>
              <a:t> ?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592646D1-7447-43D9-A972-64EA38FB9DA6}"/>
              </a:ext>
            </a:extLst>
          </p:cNvPr>
          <p:cNvSpPr/>
          <p:nvPr/>
        </p:nvSpPr>
        <p:spPr>
          <a:xfrm>
            <a:off x="6400525" y="5669310"/>
            <a:ext cx="1306561" cy="26125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Hexagone 31">
            <a:extLst>
              <a:ext uri="{FF2B5EF4-FFF2-40B4-BE49-F238E27FC236}">
                <a16:creationId xmlns:a16="http://schemas.microsoft.com/office/drawing/2014/main" id="{9252BA68-92F2-419A-8043-F5466C988C16}"/>
              </a:ext>
            </a:extLst>
          </p:cNvPr>
          <p:cNvSpPr/>
          <p:nvPr/>
        </p:nvSpPr>
        <p:spPr>
          <a:xfrm>
            <a:off x="7811588" y="5181526"/>
            <a:ext cx="3435532" cy="1220524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</a:t>
            </a:r>
            <a:r>
              <a:rPr lang="en-US" u="sng" dirty="0"/>
              <a:t>single model </a:t>
            </a:r>
            <a:r>
              <a:rPr lang="en-US" dirty="0"/>
              <a:t>for all regions based on the </a:t>
            </a:r>
            <a:r>
              <a:rPr lang="en-US" u="sng" dirty="0"/>
              <a:t>single optimum year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8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 animBg="1"/>
      <p:bldP spid="12" grpId="0" animBg="1"/>
      <p:bldP spid="14" grpId="0" animBg="1"/>
      <p:bldP spid="16" grpId="0" animBg="1"/>
      <p:bldP spid="25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 idx="4294967295"/>
          </p:nvPr>
        </p:nvSpPr>
        <p:spPr>
          <a:xfrm>
            <a:off x="1696244" y="17663"/>
            <a:ext cx="9433310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vi" dirty="0">
                <a:solidFill>
                  <a:schemeClr val="accent1"/>
                </a:solidFill>
              </a:rPr>
              <a:t>Some test prediction with different start year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4294967295"/>
          </p:nvPr>
        </p:nvSpPr>
        <p:spPr>
          <a:xfrm>
            <a:off x="4406763" y="829381"/>
            <a:ext cx="4502106" cy="4266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vi" b="1" dirty="0"/>
              <a:t>Järvenpää</a:t>
            </a:r>
            <a:r>
              <a:rPr lang="en-US" b="1" dirty="0"/>
              <a:t> since 2006 (whole dataset)</a:t>
            </a:r>
            <a:endParaRPr b="1" dirty="0"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4294967295"/>
          </p:nvPr>
        </p:nvSpPr>
        <p:spPr>
          <a:xfrm>
            <a:off x="5030560" y="3726176"/>
            <a:ext cx="2764678" cy="74705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vi" b="1" dirty="0"/>
              <a:t>Järvenpää </a:t>
            </a:r>
            <a:r>
              <a:rPr lang="en-US" b="1" dirty="0"/>
              <a:t>since </a:t>
            </a:r>
            <a:r>
              <a:rPr lang="vi" b="1" dirty="0"/>
              <a:t>2011</a:t>
            </a:r>
            <a:endParaRPr b="1" dirty="0"/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 l="1876"/>
          <a:stretch/>
        </p:blipFill>
        <p:spPr>
          <a:xfrm>
            <a:off x="1031966" y="1580232"/>
            <a:ext cx="10933317" cy="226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">
            <a:alphaModFix/>
          </a:blip>
          <a:srcRect l="1876"/>
          <a:stretch/>
        </p:blipFill>
        <p:spPr>
          <a:xfrm>
            <a:off x="1031966" y="4317616"/>
            <a:ext cx="10933317" cy="21484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313B9B-3213-4792-AC9B-5B81376E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11</a:t>
            </a:fld>
            <a:endParaRPr lang="fr-FR"/>
          </a:p>
        </p:txBody>
      </p:sp>
      <p:sp>
        <p:nvSpPr>
          <p:cNvPr id="11" name="Espace réservé de la date 1">
            <a:extLst>
              <a:ext uri="{FF2B5EF4-FFF2-40B4-BE49-F238E27FC236}">
                <a16:creationId xmlns:a16="http://schemas.microsoft.com/office/drawing/2014/main" id="{8EB185BB-27F4-4F70-B55C-3D9057E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73978" y="6402050"/>
            <a:ext cx="1146283" cy="370396"/>
          </a:xfrm>
        </p:spPr>
        <p:txBody>
          <a:bodyPr/>
          <a:lstStyle/>
          <a:p>
            <a:fld id="{E37732A1-374E-41C7-B8A4-667FA78DEC21}" type="datetime1">
              <a:rPr lang="fr-FR" smtClean="0"/>
              <a:t>04/11/2020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 idx="4294967295"/>
          </p:nvPr>
        </p:nvSpPr>
        <p:spPr>
          <a:xfrm>
            <a:off x="3199606" y="206756"/>
            <a:ext cx="6218237" cy="7635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vi" dirty="0">
                <a:solidFill>
                  <a:schemeClr val="accent1"/>
                </a:solidFill>
              </a:rPr>
              <a:t>Applying </a:t>
            </a:r>
            <a:r>
              <a:rPr lang="en-US" dirty="0">
                <a:solidFill>
                  <a:schemeClr val="accent1"/>
                </a:solidFill>
              </a:rPr>
              <a:t>SARIMA</a:t>
            </a:r>
            <a:r>
              <a:rPr lang="vi" dirty="0">
                <a:solidFill>
                  <a:schemeClr val="accent1"/>
                </a:solidFill>
              </a:rPr>
              <a:t> model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4" name="Google Shape;264;p35"/>
          <p:cNvSpPr txBox="1">
            <a:spLocks noGrp="1"/>
          </p:cNvSpPr>
          <p:nvPr>
            <p:ph type="body" idx="4294967295"/>
          </p:nvPr>
        </p:nvSpPr>
        <p:spPr>
          <a:xfrm>
            <a:off x="921695" y="2086542"/>
            <a:ext cx="3827417" cy="25768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/>
            <a:r>
              <a:rPr lang="vi" dirty="0"/>
              <a:t>The model is applied on the data from 2006Q1 until 2017Q4 and making predictions on the data from 2018Q1 to 2020Q2.</a:t>
            </a:r>
            <a:endParaRPr dirty="0"/>
          </a:p>
          <a:p>
            <a:pPr algn="just"/>
            <a:r>
              <a:rPr lang="vi" dirty="0"/>
              <a:t>The prediction gives a mean squared error of 865.96 and a mean absolute error of 23.75.</a:t>
            </a:r>
            <a:endParaRPr dirty="0"/>
          </a:p>
        </p:txBody>
      </p:sp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 l="5913" t="5357" r="6227" b="7516"/>
          <a:stretch/>
        </p:blipFill>
        <p:spPr>
          <a:xfrm>
            <a:off x="5003074" y="1384663"/>
            <a:ext cx="6550101" cy="45066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2A8214-44CF-4DAA-9526-16278C5B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A20D-EE38-41D0-92AE-B202BB363A02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02DF62-DA5F-40FC-BF21-7B4BD2BC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0A58A5-6D5D-4C72-B51A-4F7A4B37D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9360" r="2275" b="8943"/>
          <a:stretch/>
        </p:blipFill>
        <p:spPr>
          <a:xfrm>
            <a:off x="1616551" y="1513490"/>
            <a:ext cx="9549639" cy="3847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BEBFCC-1CAD-4A82-8D7B-9EEBBE1E70E1}"/>
              </a:ext>
            </a:extLst>
          </p:cNvPr>
          <p:cNvSpPr/>
          <p:nvPr/>
        </p:nvSpPr>
        <p:spPr>
          <a:xfrm>
            <a:off x="7430814" y="1513490"/>
            <a:ext cx="1671145" cy="1156138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3">
            <a:extLst>
              <a:ext uri="{FF2B5EF4-FFF2-40B4-BE49-F238E27FC236}">
                <a16:creationId xmlns:a16="http://schemas.microsoft.com/office/drawing/2014/main" id="{6EC2FEF7-7938-402E-8E4C-8C702C8E8886}"/>
              </a:ext>
            </a:extLst>
          </p:cNvPr>
          <p:cNvSpPr txBox="1">
            <a:spLocks/>
          </p:cNvSpPr>
          <p:nvPr/>
        </p:nvSpPr>
        <p:spPr>
          <a:xfrm>
            <a:off x="2023066" y="379290"/>
            <a:ext cx="8911687" cy="7474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Where we are now: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03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405417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Next steps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42653" y="1860959"/>
            <a:ext cx="10079232" cy="3708104"/>
          </a:xfrm>
        </p:spPr>
        <p:txBody>
          <a:bodyPr>
            <a:normAutofit/>
          </a:bodyPr>
          <a:lstStyle/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Prepare final data with precise imputations.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Based on the MSE and especially the MAE: choose whether we need to find the optimal year for each region or for all regions.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Start writing the report.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14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0D477FE-B5A9-451F-A624-15CEA1BC2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32" y="0"/>
            <a:ext cx="2972268" cy="1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5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15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02310" y="970344"/>
            <a:ext cx="7793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ve Fedan PERSONAL USE ONLY" pitchFamily="2" charset="0"/>
              </a:rPr>
              <a:t>Thank you for your kind attention </a:t>
            </a:r>
            <a:r>
              <a:rPr lang="en-US" sz="4400" dirty="0">
                <a:solidFill>
                  <a:schemeClr val="accent1"/>
                </a:solidFill>
                <a:latin typeface="Ave Fedan PERSONAL USE ONLY" pitchFamily="2" charset="0"/>
                <a:sym typeface="Wingdings" panose="05000000000000000000" pitchFamily="2" charset="2"/>
              </a:rPr>
              <a:t></a:t>
            </a:r>
            <a:r>
              <a:rPr lang="en-US" sz="4400" dirty="0">
                <a:solidFill>
                  <a:schemeClr val="accent1"/>
                </a:solidFill>
                <a:latin typeface="Ave Fedan PERSONAL USE ONLY" pitchFamily="2" charset="0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57190B-33F1-4FBE-83B9-165A203EF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90" y="2416894"/>
            <a:ext cx="5201919" cy="35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9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513" y="40292"/>
            <a:ext cx="6599873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Terraced houses EDA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5A6E6F-37A0-470E-9ADD-156E3E0A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3" y="1663353"/>
            <a:ext cx="5815787" cy="35312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E3B100-C441-43E1-BCAE-D1E50F6FD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73" y="169148"/>
            <a:ext cx="5417956" cy="31198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8705CBE-7FCD-422A-8A8A-DC5F8EAB9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873" y="3569040"/>
            <a:ext cx="5417956" cy="29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3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379290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Terraced houses EDA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906950" y="6293512"/>
            <a:ext cx="1146283" cy="370396"/>
          </a:xfrm>
        </p:spPr>
        <p:txBody>
          <a:bodyPr/>
          <a:lstStyle/>
          <a:p>
            <a:fld id="{E37732A1-374E-41C7-B8A4-667FA78DEC21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059D9C-EB27-488B-B290-2240C69C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3896686"/>
            <a:ext cx="542925" cy="20979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CBDB1D-C0C2-4823-94BE-5566A9F5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1566454"/>
            <a:ext cx="11948160" cy="18905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2F19EF9-5547-4521-8941-D30927A45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" y="3870558"/>
            <a:ext cx="11405235" cy="21240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D23B64E-90D6-4B17-B622-66E9FDA77894}"/>
              </a:ext>
            </a:extLst>
          </p:cNvPr>
          <p:cNvSpPr txBox="1"/>
          <p:nvPr/>
        </p:nvSpPr>
        <p:spPr>
          <a:xfrm>
            <a:off x="1171303" y="6223513"/>
            <a:ext cx="492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</a:t>
            </a:r>
            <a:r>
              <a:rPr lang="en-US" dirty="0"/>
              <a:t> diff btw 2010 Q1 &amp; 2020Q2 =  198,17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BB79C4-E17E-494C-9AE1-24835A07537F}"/>
              </a:ext>
            </a:extLst>
          </p:cNvPr>
          <p:cNvSpPr txBox="1"/>
          <p:nvPr/>
        </p:nvSpPr>
        <p:spPr>
          <a:xfrm>
            <a:off x="6217920" y="6223513"/>
            <a:ext cx="492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Std</a:t>
            </a:r>
            <a:r>
              <a:rPr lang="en-US" dirty="0"/>
              <a:t> diff btw 2010 Q1 &amp; 2020Q2 =  225,26</a:t>
            </a:r>
          </a:p>
        </p:txBody>
      </p:sp>
    </p:spTree>
    <p:extLst>
      <p:ext uri="{BB962C8B-B14F-4D97-AF65-F5344CB8AC3E}">
        <p14:creationId xmlns:p14="http://schemas.microsoft.com/office/powerpoint/2010/main" val="1720933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379290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One-room flat EDA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934753" y="6307483"/>
            <a:ext cx="1146283" cy="370396"/>
          </a:xfrm>
        </p:spPr>
        <p:txBody>
          <a:bodyPr/>
          <a:lstStyle/>
          <a:p>
            <a:fld id="{E37732A1-374E-41C7-B8A4-667FA78DEC21}" type="datetime1">
              <a:rPr lang="fr-FR" smtClean="0"/>
              <a:t>04/11/2020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06F30C-CF6D-4DB9-AC71-62D34AAF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3" y="1542777"/>
            <a:ext cx="11904617" cy="1937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059D9C-EB27-488B-B290-2240C69CB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3870560"/>
            <a:ext cx="542925" cy="2124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10B91D-4CC8-41C5-BF09-5D722BFBB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" y="3870561"/>
            <a:ext cx="11405236" cy="212407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1485370-FF68-479B-9D2C-2023D71A3559}"/>
              </a:ext>
            </a:extLst>
          </p:cNvPr>
          <p:cNvSpPr txBox="1"/>
          <p:nvPr/>
        </p:nvSpPr>
        <p:spPr>
          <a:xfrm>
            <a:off x="1171303" y="6223513"/>
            <a:ext cx="492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</a:t>
            </a:r>
            <a:r>
              <a:rPr lang="en-US" dirty="0"/>
              <a:t> diff btw 2010 Q1 &amp; 2020Q2 =  610,73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540328-1A67-4FE0-9081-95D34CFD005E}"/>
              </a:ext>
            </a:extLst>
          </p:cNvPr>
          <p:cNvSpPr txBox="1"/>
          <p:nvPr/>
        </p:nvSpPr>
        <p:spPr>
          <a:xfrm>
            <a:off x="6217920" y="6223513"/>
            <a:ext cx="492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Std</a:t>
            </a:r>
            <a:r>
              <a:rPr lang="en-US" dirty="0"/>
              <a:t> diff btw 2010 Q1 &amp; 2020Q2 =  698,41</a:t>
            </a:r>
          </a:p>
        </p:txBody>
      </p:sp>
    </p:spTree>
    <p:extLst>
      <p:ext uri="{BB962C8B-B14F-4D97-AF65-F5344CB8AC3E}">
        <p14:creationId xmlns:p14="http://schemas.microsoft.com/office/powerpoint/2010/main" val="58262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40292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Correlations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-313684" y="787782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EE6442-A819-48B9-894F-5EF278C9E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5" y="711862"/>
            <a:ext cx="2979678" cy="54944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EBE18B-3A9A-4304-A2A6-0E3CB18F9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05" y="731286"/>
            <a:ext cx="2194750" cy="53954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9B1695C-4364-4620-8DE5-040B47009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0" y="679518"/>
            <a:ext cx="2888230" cy="55554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C543FF-2B94-4DC5-9877-56A579F306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99" y="679518"/>
            <a:ext cx="3045466" cy="59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2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379290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Terraced houses EDA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727372" y="6293512"/>
            <a:ext cx="1146283" cy="370396"/>
          </a:xfrm>
        </p:spPr>
        <p:txBody>
          <a:bodyPr/>
          <a:lstStyle/>
          <a:p>
            <a:fld id="{E37732A1-374E-41C7-B8A4-667FA78DEC21}" type="datetime1">
              <a:rPr lang="fr-FR" smtClean="0"/>
              <a:t>04/11/2020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8BB4CD-C239-4456-9F3B-83E99AC4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1" y="1240972"/>
            <a:ext cx="11890413" cy="25168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82BD28-20DA-491C-870D-4915E7546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21" y="3797922"/>
            <a:ext cx="12007979" cy="24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28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978717" y="83455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Terraced houses EDA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FF83E4-5287-481A-85B0-4EEA884E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5" y="4499844"/>
            <a:ext cx="11242284" cy="21320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2E3DFC-22E9-42BE-B763-AAEAC350D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063" y="929492"/>
            <a:ext cx="10144125" cy="18968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D88686-3137-482E-B572-C6A2E62BA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492" y="2924922"/>
            <a:ext cx="44386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21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840180" y="0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Terraced houses EDA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E99562-8B3C-466E-855A-5F358A86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031" y="666206"/>
            <a:ext cx="3377987" cy="44249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1B3272-6054-4B24-84E8-8E4C5D18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5255847"/>
            <a:ext cx="11791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0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333" y="1561938"/>
            <a:ext cx="11033340" cy="7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1689674" y="926152"/>
            <a:ext cx="6866497" cy="5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Regions that have less than 50% data</a:t>
            </a:r>
          </a:p>
          <a:p>
            <a:endParaRPr lang="en-US" sz="24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34" y="3070085"/>
            <a:ext cx="11033332" cy="83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1"/>
          <p:cNvSpPr txBox="1"/>
          <p:nvPr/>
        </p:nvSpPr>
        <p:spPr>
          <a:xfrm>
            <a:off x="579333" y="2444776"/>
            <a:ext cx="5516668" cy="58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Regions that have less than 40% data</a:t>
            </a:r>
            <a:endParaRPr sz="24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sz="24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579333" y="3971375"/>
            <a:ext cx="4828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Regions that have less than 30% data:</a:t>
            </a:r>
            <a:endParaRPr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sz="2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34" y="4540852"/>
            <a:ext cx="11033332" cy="58360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579333" y="5113067"/>
            <a:ext cx="4828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vi" sz="2400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Regions that have less than 20% data:</a:t>
            </a:r>
            <a:endParaRPr sz="24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sz="24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334" y="5620667"/>
            <a:ext cx="11033335" cy="61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re 3">
            <a:extLst>
              <a:ext uri="{FF2B5EF4-FFF2-40B4-BE49-F238E27FC236}">
                <a16:creationId xmlns:a16="http://schemas.microsoft.com/office/drawing/2014/main" id="{21CEDE14-B777-4B6F-980A-FC5FC8602E83}"/>
              </a:ext>
            </a:extLst>
          </p:cNvPr>
          <p:cNvSpPr txBox="1">
            <a:spLocks/>
          </p:cNvSpPr>
          <p:nvPr/>
        </p:nvSpPr>
        <p:spPr>
          <a:xfrm>
            <a:off x="1840180" y="0"/>
            <a:ext cx="8911687" cy="74749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Statistics in one-room flats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CB8DE4-E440-4889-B864-9FB29E99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4972-4EEE-46D8-A3D5-CAB7A5FAFCC7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37BA49-DF3A-4903-A7D9-9A6069DB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9</a:t>
            </a:fld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FD9AB97-74EA-47A0-A5DF-CD0BA34790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77" y="3981230"/>
            <a:ext cx="837245" cy="583609"/>
          </a:xfrm>
          <a:prstGeom prst="rect">
            <a:avLst/>
          </a:prstGeom>
        </p:spPr>
      </p:pic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7C76046D-42AD-4F1E-A6AB-A6947BAD8332}"/>
              </a:ext>
            </a:extLst>
          </p:cNvPr>
          <p:cNvSpPr/>
          <p:nvPr/>
        </p:nvSpPr>
        <p:spPr>
          <a:xfrm>
            <a:off x="6662057" y="2596301"/>
            <a:ext cx="3474720" cy="13849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lt2"/>
                </a:solidFill>
              </a:rPr>
              <a:t>Percentage of missing data, after cutting regions with more than 70% </a:t>
            </a:r>
            <a:r>
              <a:rPr lang="en-US" dirty="0">
                <a:solidFill>
                  <a:schemeClr val="lt2"/>
                </a:solidFill>
              </a:rPr>
              <a:t>of missing data = </a:t>
            </a:r>
            <a:r>
              <a:rPr lang="en-US" sz="1800" dirty="0">
                <a:solidFill>
                  <a:schemeClr val="lt2"/>
                </a:solidFill>
              </a:rPr>
              <a:t>11,08</a:t>
            </a:r>
            <a:endParaRPr lang="en-US" sz="1800" dirty="0">
              <a:solidFill>
                <a:schemeClr val="dk1"/>
              </a:solidFill>
            </a:endParaRPr>
          </a:p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2699</TotalTime>
  <Words>380</Words>
  <Application>Microsoft Office PowerPoint</Application>
  <PresentationFormat>Grand écran</PresentationFormat>
  <Paragraphs>85</Paragraphs>
  <Slides>15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Ave Fedan PERSONAL USE ONLY</vt:lpstr>
      <vt:lpstr>Calibri</vt:lpstr>
      <vt:lpstr>Century Gothic</vt:lpstr>
      <vt:lpstr>Tahoma</vt:lpstr>
      <vt:lpstr>Wingdings</vt:lpstr>
      <vt:lpstr>Wingdings 3</vt:lpstr>
      <vt:lpstr>Brin</vt:lpstr>
      <vt:lpstr>Forecasting future house prices</vt:lpstr>
      <vt:lpstr>Terraced houses EDA</vt:lpstr>
      <vt:lpstr>Terraced houses EDA</vt:lpstr>
      <vt:lpstr>One-room flat EDA</vt:lpstr>
      <vt:lpstr>Correlations</vt:lpstr>
      <vt:lpstr>Terraced houses EDA</vt:lpstr>
      <vt:lpstr>Terraced houses EDA</vt:lpstr>
      <vt:lpstr>Terraced houses EDA</vt:lpstr>
      <vt:lpstr>Présentation PowerPoint</vt:lpstr>
      <vt:lpstr>Optimal start year</vt:lpstr>
      <vt:lpstr>Some test prediction with different start year</vt:lpstr>
      <vt:lpstr>Applying SARIMA model</vt:lpstr>
      <vt:lpstr>Présentation PowerPoint</vt:lpstr>
      <vt:lpstr>Next steps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mohamed amine mkhaibou</dc:creator>
  <cp:lastModifiedBy>mohamed amine mkhaibou</cp:lastModifiedBy>
  <cp:revision>211</cp:revision>
  <dcterms:created xsi:type="dcterms:W3CDTF">2017-10-09T19:34:40Z</dcterms:created>
  <dcterms:modified xsi:type="dcterms:W3CDTF">2020-11-04T19:56:05Z</dcterms:modified>
</cp:coreProperties>
</file>