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enturyGothic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612aeb246_2_2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a612aeb246_2_2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a612aeb246_2_2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612aeb246_2_2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a612aeb246_2_2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a612aeb246_2_2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612aeb246_2_2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a612aeb246_2_2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556e32af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556e32af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556e32af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556e32af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556e32af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556e32af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556e32af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556e32af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57456c2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57456c2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57456c25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57456c25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6295f530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6295f530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556e32af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556e32af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57456c0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57456c0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57456c0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57456c0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57456c06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57456c06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556e32af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556e32af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612aeb246_2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a612aeb246_2_1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a612aeb246_2_1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612aeb246_2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a612aeb246_2_1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a612aeb246_2_16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612aeb246_2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a612aeb246_2_1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a612aeb246_2_17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612aeb246_2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a612aeb246_2_1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a612aeb246_2_18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612aeb246_2_1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a612aeb246_2_1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a612aeb246_2_19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612aeb246_2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a612aeb246_2_2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a612aeb246_2_2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Relationship Id="rId5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3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Progress Report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797175"/>
            <a:ext cx="7651500" cy="10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By: </a:t>
            </a:r>
            <a:r>
              <a:rPr lang="vi" sz="2200"/>
              <a:t>Anna Lebedeff, Mohamed Mkhaibou, Khoa Nguyen and Sami Valkamaa</a:t>
            </a:r>
            <a:r>
              <a:rPr lang="vi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1517300" y="30219"/>
            <a:ext cx="6683765" cy="5606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lang="vi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Correlations</a:t>
            </a:r>
            <a:endParaRPr sz="2000"/>
          </a:p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/>
              <a:t>28/10/2020</a:t>
            </a:r>
            <a:endParaRPr sz="1100"/>
          </a:p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-235263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vi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079" y="533897"/>
            <a:ext cx="2234758" cy="4120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1354" y="548464"/>
            <a:ext cx="1646062" cy="4046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25573" y="509639"/>
            <a:ext cx="2166173" cy="416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09924" y="509639"/>
            <a:ext cx="2284099" cy="4493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vi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016" y="930729"/>
            <a:ext cx="8917810" cy="1887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016" y="2848441"/>
            <a:ext cx="9005984" cy="184163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>
            <p:ph type="title"/>
          </p:nvPr>
        </p:nvSpPr>
        <p:spPr>
          <a:xfrm>
            <a:off x="1468638" y="124166"/>
            <a:ext cx="66837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lang="vi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Terraced houses EDA</a:t>
            </a:r>
            <a:endParaRPr sz="2000"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 b="8942" l="1266" r="2275" t="9360"/>
          <a:stretch/>
        </p:blipFill>
        <p:spPr>
          <a:xfrm>
            <a:off x="1212413" y="1135118"/>
            <a:ext cx="7162229" cy="288584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/>
          <p:nvPr/>
        </p:nvSpPr>
        <p:spPr>
          <a:xfrm>
            <a:off x="5573111" y="1135118"/>
            <a:ext cx="1253359" cy="867104"/>
          </a:xfrm>
          <a:prstGeom prst="rect">
            <a:avLst/>
          </a:prstGeom>
          <a:noFill/>
          <a:ln cap="flat" cmpd="sng" w="76200">
            <a:solidFill>
              <a:srgbClr val="EE6C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1451650" y="299867"/>
            <a:ext cx="66837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lang="vi" sz="2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Where we are now:</a:t>
            </a:r>
            <a:endParaRPr sz="2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Optimal start year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 order to find the optimal start year, two functions where created: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Both def split the data into 2 parts: training (i-2018Q4) and testing (2019Q1-2020Q2)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First function calculate each region individually, returning a table of MSE_linear and MSE_prophet of each year. The table can tell us for each region, which start year yield the best result for each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Second function calculate the MSE and MAE comparing the whole predicted dataframe with the original one.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6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Optimal start year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11700" y="632875"/>
            <a:ext cx="25449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Output of first function: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2890075"/>
            <a:ext cx="29445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Output of second function:</a:t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 rotWithShape="1">
          <a:blip r:embed="rId3">
            <a:alphaModFix/>
          </a:blip>
          <a:srcRect b="37103" l="20834" r="5700" t="53706"/>
          <a:stretch/>
        </p:blipFill>
        <p:spPr>
          <a:xfrm>
            <a:off x="311700" y="1049375"/>
            <a:ext cx="8520600" cy="76225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3099750" y="1877550"/>
            <a:ext cx="2944500" cy="3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1400"/>
              <a:t>Helsinki region</a:t>
            </a:r>
            <a:endParaRPr sz="1400"/>
          </a:p>
        </p:txBody>
      </p:sp>
      <p:pic>
        <p:nvPicPr>
          <p:cNvPr id="188" name="Google Shape;188;p27"/>
          <p:cNvPicPr preferRelativeResize="0"/>
          <p:nvPr/>
        </p:nvPicPr>
        <p:blipFill rotWithShape="1">
          <a:blip r:embed="rId4">
            <a:alphaModFix/>
          </a:blip>
          <a:srcRect b="22287" l="20415" r="1812" t="67794"/>
          <a:stretch/>
        </p:blipFill>
        <p:spPr>
          <a:xfrm>
            <a:off x="311700" y="2127825"/>
            <a:ext cx="8520600" cy="76225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099750" y="2943788"/>
            <a:ext cx="2944500" cy="3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1400"/>
              <a:t>Helsinki 1 region</a:t>
            </a:r>
            <a:endParaRPr sz="1400"/>
          </a:p>
        </p:txBody>
      </p:sp>
      <p:pic>
        <p:nvPicPr>
          <p:cNvPr id="190" name="Google Shape;190;p27"/>
          <p:cNvPicPr preferRelativeResize="0"/>
          <p:nvPr/>
        </p:nvPicPr>
        <p:blipFill rotWithShape="1">
          <a:blip r:embed="rId5">
            <a:alphaModFix/>
          </a:blip>
          <a:srcRect b="30933" l="18455" r="526" t="40577"/>
          <a:stretch/>
        </p:blipFill>
        <p:spPr>
          <a:xfrm>
            <a:off x="311700" y="3255200"/>
            <a:ext cx="8520600" cy="17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42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Some test prediction with different start year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271375" y="615575"/>
            <a:ext cx="2544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Järvenpää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311700" y="2367600"/>
            <a:ext cx="12522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Järvenpää 2011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11700" y="4119625"/>
            <a:ext cx="17682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Järvenpää 2015</a:t>
            </a: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675" y="615575"/>
            <a:ext cx="6951926" cy="14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0675" y="2133750"/>
            <a:ext cx="6951926" cy="14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0675" y="3651925"/>
            <a:ext cx="6951926" cy="14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42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Some test prediction with different start year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271375" y="615575"/>
            <a:ext cx="2544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Helsinki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11700" y="2367600"/>
            <a:ext cx="12522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Helsinki</a:t>
            </a:r>
            <a:r>
              <a:rPr lang="vi"/>
              <a:t> 2011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311700" y="4119625"/>
            <a:ext cx="17682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Helsinki</a:t>
            </a:r>
            <a:r>
              <a:rPr lang="vi"/>
              <a:t> 2015</a:t>
            </a:r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675" y="540250"/>
            <a:ext cx="6951926" cy="14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0675" y="2023555"/>
            <a:ext cx="6951926" cy="154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0675" y="3608821"/>
            <a:ext cx="6951926" cy="154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213825" y="81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u="sng"/>
              <a:t>Alternative filtering and imputations</a:t>
            </a:r>
            <a:endParaRPr u="sng"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311700" y="1837750"/>
            <a:ext cx="8520600" cy="107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Studied the results of the mean square error and filtered the data to start from the optimal year.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Percentage of data missing: 25.016%</a:t>
            </a:r>
            <a:endParaRPr/>
          </a:p>
        </p:txBody>
      </p:sp>
      <p:sp>
        <p:nvSpPr>
          <p:cNvPr id="219" name="Google Shape;219;p30"/>
          <p:cNvSpPr txBox="1"/>
          <p:nvPr/>
        </p:nvSpPr>
        <p:spPr>
          <a:xfrm>
            <a:off x="311750" y="3218775"/>
            <a:ext cx="8520600" cy="1348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vi" sz="1800">
                <a:solidFill>
                  <a:schemeClr val="lt2"/>
                </a:solidFill>
              </a:rPr>
              <a:t>Deleting regions that do not have enough data to make the imputations more accurate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vi" sz="1800">
                <a:solidFill>
                  <a:schemeClr val="lt2"/>
                </a:solidFill>
              </a:rPr>
              <a:t>How many regions have more than 50%, 60%, 70% and 80% data missing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vi" sz="1800">
                <a:solidFill>
                  <a:schemeClr val="lt2"/>
                </a:solidFill>
              </a:rPr>
              <a:t>Which cutting point to use?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434500" y="359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u="sng"/>
              <a:t>Results in one-room flats:</a:t>
            </a:r>
            <a:endParaRPr u="sng"/>
          </a:p>
        </p:txBody>
      </p:sp>
      <p:pic>
        <p:nvPicPr>
          <p:cNvPr id="225" name="Google Shape;22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500" y="1331000"/>
            <a:ext cx="827500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/>
          <p:nvPr/>
        </p:nvSpPr>
        <p:spPr>
          <a:xfrm>
            <a:off x="434500" y="1015400"/>
            <a:ext cx="36210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Regions that have less than 50% data: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7" name="Google Shape;2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500" y="2302563"/>
            <a:ext cx="8274999" cy="62577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1"/>
          <p:cNvSpPr txBox="1"/>
          <p:nvPr/>
        </p:nvSpPr>
        <p:spPr>
          <a:xfrm>
            <a:off x="434500" y="1952963"/>
            <a:ext cx="36210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Regions that have less than 40% data: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434500" y="3017763"/>
            <a:ext cx="36210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Regions that have less than 30% data: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500" y="3405638"/>
            <a:ext cx="8274999" cy="43770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/>
        </p:nvSpPr>
        <p:spPr>
          <a:xfrm>
            <a:off x="434500" y="3834800"/>
            <a:ext cx="36210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Regions that have less than 20% data: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2" name="Google Shape;23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500" y="4215500"/>
            <a:ext cx="8275001" cy="45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u="sng"/>
              <a:t>Results</a:t>
            </a:r>
            <a:r>
              <a:rPr lang="vi"/>
              <a:t>:</a:t>
            </a:r>
            <a:endParaRPr/>
          </a:p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311700" y="1132102"/>
            <a:ext cx="8520600" cy="769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Percentage of missing data after</a:t>
            </a:r>
            <a:r>
              <a:rPr lang="vi"/>
              <a:t> cutting regions with more than 50% data missing: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000" y="1583275"/>
            <a:ext cx="15621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3188" y="2452538"/>
            <a:ext cx="1609725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2"/>
          <p:cNvSpPr txBox="1"/>
          <p:nvPr/>
        </p:nvSpPr>
        <p:spPr>
          <a:xfrm>
            <a:off x="311700" y="2894350"/>
            <a:ext cx="8520600" cy="76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vi" sz="1700">
                <a:solidFill>
                  <a:schemeClr val="lt2"/>
                </a:solidFill>
              </a:rPr>
              <a:t>Percentage of missing data after </a:t>
            </a:r>
            <a:r>
              <a:rPr lang="vi" sz="1800">
                <a:solidFill>
                  <a:schemeClr val="lt2"/>
                </a:solidFill>
              </a:rPr>
              <a:t>c</a:t>
            </a:r>
            <a:r>
              <a:rPr lang="vi" sz="1800">
                <a:solidFill>
                  <a:schemeClr val="lt2"/>
                </a:solidFill>
              </a:rPr>
              <a:t>utting regions with more than 70% data missing: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311700" y="3786425"/>
            <a:ext cx="8520600" cy="76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vi" sz="1600">
                <a:solidFill>
                  <a:schemeClr val="lt2"/>
                </a:solidFill>
              </a:rPr>
              <a:t>Percentage</a:t>
            </a:r>
            <a:r>
              <a:rPr lang="vi" sz="1700">
                <a:solidFill>
                  <a:schemeClr val="lt2"/>
                </a:solidFill>
              </a:rPr>
              <a:t> of missing data after </a:t>
            </a:r>
            <a:r>
              <a:rPr lang="vi" sz="1800">
                <a:solidFill>
                  <a:schemeClr val="lt2"/>
                </a:solidFill>
              </a:rPr>
              <a:t>c</a:t>
            </a:r>
            <a:r>
              <a:rPr lang="vi" sz="1800">
                <a:solidFill>
                  <a:schemeClr val="lt2"/>
                </a:solidFill>
              </a:rPr>
              <a:t>utting regions with more than 80% data missing: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7000" y="3340838"/>
            <a:ext cx="15621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9375" y="4226800"/>
            <a:ext cx="165735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2"/>
          <p:cNvSpPr txBox="1"/>
          <p:nvPr/>
        </p:nvSpPr>
        <p:spPr>
          <a:xfrm>
            <a:off x="311700" y="2033475"/>
            <a:ext cx="8520600" cy="71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vi" sz="1700">
                <a:solidFill>
                  <a:schemeClr val="lt2"/>
                </a:solidFill>
              </a:rPr>
              <a:t>Percentage of missing data after c</a:t>
            </a:r>
            <a:r>
              <a:rPr lang="vi" sz="1800">
                <a:solidFill>
                  <a:schemeClr val="lt2"/>
                </a:solidFill>
              </a:rPr>
              <a:t>utting regions with more than 60% data missing: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Current Goal: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Implement SARIMA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Add credibility to the results, that 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Improve visualization of the prediction, in the form of interactive plot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To test which year should the model start from to yield the best prediction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Implement SARIMA to evaluate its performance against Prophet =&gt; Find the optimal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Start working on the report.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Sarima model</a:t>
            </a:r>
            <a:endParaRPr/>
          </a:p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311700" y="1152475"/>
            <a:ext cx="8520600" cy="3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Uses autoregressive and moving average models together to make forecasts.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Takes into account the possible seasonality and non-stationarity of the time series.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The stationarity of a time series is determined by using the augmented Dickey-Fuller test, and differencing is used to make the series stationary if needed.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To determine the order of the sarima model, autocorrelation and partial autocorrelation functions are calculated once the series has been made stationary.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From the acf and pacf we can determine the order of the model by looking at the lags, or bars in our plot.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ACF and PACF</a:t>
            </a:r>
            <a:endParaRPr/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12627" cy="323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975" y="1170125"/>
            <a:ext cx="4312627" cy="3234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Applying the model on data</a:t>
            </a:r>
            <a:endParaRPr/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203500" y="11701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Sarima(2,1,2)(1,0,1)_4 model is chosen after looking at the acf and pacf.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The model is applied on the data from 2006Q1 until 2017Q4 and making predictions on the data from 2018Q1 to 2020Q2.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The prediction gives a mean squared error of 865.9607 and a mean absolute error of 23.7544.</a:t>
            </a:r>
            <a:endParaRPr/>
          </a:p>
        </p:txBody>
      </p:sp>
      <p:pic>
        <p:nvPicPr>
          <p:cNvPr id="265" name="Google Shape;2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800" y="1170125"/>
            <a:ext cx="4527799" cy="339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Visualization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Instead of using tradition matplotlib, plotly was implemented so that users can interact with the plot, see the value of each quarter as well as zoom in/out.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1484038" y="62591"/>
            <a:ext cx="6683765" cy="5606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lang="vi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Terraced houses EDA</a:t>
            </a:r>
            <a:endParaRPr sz="2000"/>
          </a:p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/>
              <a:t>28/10/2020</a:t>
            </a:r>
            <a:endParaRPr sz="1100"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100"/>
              <a:t>‹#›</a:t>
            </a:fld>
            <a:endParaRPr sz="1100"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1946" y="993853"/>
            <a:ext cx="5730614" cy="3081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9421" y="342899"/>
            <a:ext cx="2194559" cy="4738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89421" y="342898"/>
            <a:ext cx="2194559" cy="4738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89420" y="342897"/>
            <a:ext cx="2194559" cy="4738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89420" y="351197"/>
            <a:ext cx="2194559" cy="4729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89418" y="342895"/>
            <a:ext cx="2194559" cy="4738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/>
              <a:t>28/10/2020</a:t>
            </a:r>
            <a:endParaRPr sz="1100"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vi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079" y="3374883"/>
            <a:ext cx="8431713" cy="159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7047" y="697119"/>
            <a:ext cx="7608094" cy="1422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34869" y="2193692"/>
            <a:ext cx="3328988" cy="110728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type="title"/>
          </p:nvPr>
        </p:nvSpPr>
        <p:spPr>
          <a:xfrm>
            <a:off x="1484038" y="62591"/>
            <a:ext cx="66837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lang="vi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Terraced houses EDA</a:t>
            </a:r>
            <a:endParaRPr sz="2000"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/>
              <a:t>28/10/2020</a:t>
            </a:r>
            <a:endParaRPr sz="1100"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vi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160" y="1247515"/>
            <a:ext cx="4361840" cy="2648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9904" y="126861"/>
            <a:ext cx="4063467" cy="2339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9904" y="2676780"/>
            <a:ext cx="4063467" cy="220306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type="title"/>
          </p:nvPr>
        </p:nvSpPr>
        <p:spPr>
          <a:xfrm>
            <a:off x="301696" y="126850"/>
            <a:ext cx="46482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lang="vi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Terraced houses EDA</a:t>
            </a:r>
            <a:endParaRPr sz="2000"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vi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859" y="1161684"/>
            <a:ext cx="4173141" cy="3436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6736" y="1161684"/>
            <a:ext cx="3940085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type="title"/>
          </p:nvPr>
        </p:nvSpPr>
        <p:spPr>
          <a:xfrm>
            <a:off x="1484038" y="62591"/>
            <a:ext cx="66837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lang="vi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Terraced houses EDA</a:t>
            </a:r>
            <a:endParaRPr sz="2000"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vi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2922514"/>
            <a:ext cx="407194" cy="1573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" y="1174841"/>
            <a:ext cx="8961120" cy="141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0074" y="2902918"/>
            <a:ext cx="8553926" cy="159305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878475" y="4667625"/>
            <a:ext cx="3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Mean</a:t>
            </a:r>
            <a:r>
              <a:rPr b="0" i="0" lang="vi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diff btw 2010 Q1 &amp; 2020Q2 =  198,17</a:t>
            </a:r>
            <a:endParaRPr sz="1100"/>
          </a:p>
        </p:txBody>
      </p:sp>
      <p:sp>
        <p:nvSpPr>
          <p:cNvPr id="130" name="Google Shape;130;p21"/>
          <p:cNvSpPr txBox="1"/>
          <p:nvPr/>
        </p:nvSpPr>
        <p:spPr>
          <a:xfrm>
            <a:off x="4887065" y="4667635"/>
            <a:ext cx="369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Std</a:t>
            </a:r>
            <a:r>
              <a:rPr lang="vi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diff btw 2010 Q1 &amp; 2020Q2 =  225,26</a:t>
            </a:r>
            <a:endParaRPr sz="1100"/>
          </a:p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1525175" y="124166"/>
            <a:ext cx="66837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lang="vi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Terraced houses EDA</a:t>
            </a:r>
            <a:endParaRPr sz="2000"/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1517300" y="284467"/>
            <a:ext cx="6683765" cy="5606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lang="vi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One-room flat EDA</a:t>
            </a:r>
            <a:endParaRPr sz="2000"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vi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537" y="1157083"/>
            <a:ext cx="8928463" cy="1453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" y="2902920"/>
            <a:ext cx="407194" cy="1593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0074" y="2902921"/>
            <a:ext cx="8553927" cy="159305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878475" y="4667625"/>
            <a:ext cx="3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Mean</a:t>
            </a:r>
            <a:r>
              <a:rPr lang="vi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diff btw 2010 Q1 &amp; 2020Q2 =  610,73</a:t>
            </a:r>
            <a:endParaRPr sz="1100"/>
          </a:p>
        </p:txBody>
      </p:sp>
      <p:sp>
        <p:nvSpPr>
          <p:cNvPr id="143" name="Google Shape;143;p22"/>
          <p:cNvSpPr txBox="1"/>
          <p:nvPr/>
        </p:nvSpPr>
        <p:spPr>
          <a:xfrm>
            <a:off x="4913365" y="4667635"/>
            <a:ext cx="369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Std</a:t>
            </a:r>
            <a:r>
              <a:rPr lang="vi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diff btw 2010 Q1 &amp; 2020Q2 =  698,41</a:t>
            </a:r>
            <a:endParaRPr sz="1100"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