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Libre Franklin"/>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fntdata"/><Relationship Id="rId25" Type="http://schemas.openxmlformats.org/officeDocument/2006/relationships/font" Target="fonts/LibreFranklin-regular.fntdata"/><Relationship Id="rId28" Type="http://schemas.openxmlformats.org/officeDocument/2006/relationships/font" Target="fonts/LibreFranklin-boldItalic.fntdata"/><Relationship Id="rId27" Type="http://schemas.openxmlformats.org/officeDocument/2006/relationships/font" Target="fonts/LibreFranklin-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ad5aee4150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ad5aee415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ad857f3acf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ad857f3acf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ad857f3acf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d857f3ac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d857f3acf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ad857f3acf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d4e42a57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d4e42a57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ad4e42a57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d4e42a577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d4e42a577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gad4e42a577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ad4e42a577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ad4e42a577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ad4e42a577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d4e42a5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d4e42a57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ad4e42a57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d5aee4150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ad5aee415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d5aee4150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ad5aee4150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22" name="Google Shape;22;p2"/>
          <p:cNvGrpSpPr/>
          <p:nvPr/>
        </p:nvGrpSpPr>
        <p:grpSpPr>
          <a:xfrm>
            <a:off x="752858" y="744469"/>
            <a:ext cx="10674116" cy="5349671"/>
            <a:chOff x="752858" y="744469"/>
            <a:chExt cx="10674116" cy="5349671"/>
          </a:xfrm>
        </p:grpSpPr>
        <p:sp>
          <p:nvSpPr>
            <p:cNvPr id="23" name="Google Shape;23;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2" name="Shape 72"/>
        <p:cNvGrpSpPr/>
        <p:nvPr/>
      </p:nvGrpSpPr>
      <p:grpSpPr>
        <a:xfrm>
          <a:off x="0" y="0"/>
          <a:ext cx="0" cy="0"/>
          <a:chOff x="0" y="0"/>
          <a:chExt cx="0" cy="0"/>
        </a:xfrm>
      </p:grpSpPr>
      <p:sp>
        <p:nvSpPr>
          <p:cNvPr id="73" name="Google Shape;73;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76" name="Google Shape;76;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pxnet2.stat.fi/PXWeb/pxweb/en/StatFin/StatFin__asu__ashi__nj/statfin_ashi_pxt_112r.px/"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scikit-learn.org/stable/modules/generated/sklearn.impute.IterativeImputer.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 name="Shape 96"/>
        <p:cNvGrpSpPr/>
        <p:nvPr/>
      </p:nvGrpSpPr>
      <p:grpSpPr>
        <a:xfrm>
          <a:off x="0" y="0"/>
          <a:ext cx="0" cy="0"/>
          <a:chOff x="0" y="0"/>
          <a:chExt cx="0" cy="0"/>
        </a:xfrm>
      </p:grpSpPr>
      <p:sp>
        <p:nvSpPr>
          <p:cNvPr id="97" name="Google Shape;97;p1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extreme close up of line chart graphic" id="98" name="Google Shape;98;p13"/>
          <p:cNvPicPr preferRelativeResize="0"/>
          <p:nvPr/>
        </p:nvPicPr>
        <p:blipFill rotWithShape="1">
          <a:blip r:embed="rId3">
            <a:alphaModFix/>
          </a:blip>
          <a:srcRect b="0" l="0" r="0" t="10000"/>
          <a:stretch/>
        </p:blipFill>
        <p:spPr>
          <a:xfrm>
            <a:off x="0" y="10"/>
            <a:ext cx="12191980" cy="6857990"/>
          </a:xfrm>
          <a:prstGeom prst="rect">
            <a:avLst/>
          </a:prstGeom>
          <a:noFill/>
          <a:ln>
            <a:noFill/>
          </a:ln>
        </p:spPr>
      </p:pic>
      <p:sp>
        <p:nvSpPr>
          <p:cNvPr id="99" name="Google Shape;99;p13"/>
          <p:cNvSpPr/>
          <p:nvPr/>
        </p:nvSpPr>
        <p:spPr>
          <a:xfrm rot="10800000">
            <a:off x="5670146" y="3710250"/>
            <a:ext cx="2131466" cy="1830903"/>
          </a:xfrm>
          <a:custGeom>
            <a:rect b="b" l="l" r="r" t="t"/>
            <a:pathLst>
              <a:path extrusionOk="0" h="1983044" w="2308583">
                <a:moveTo>
                  <a:pt x="2308583" y="1983044"/>
                </a:moveTo>
                <a:lnTo>
                  <a:pt x="462" y="1983044"/>
                </a:lnTo>
                <a:cubicBezTo>
                  <a:pt x="-462" y="1889214"/>
                  <a:pt x="923" y="1805015"/>
                  <a:pt x="0" y="1711185"/>
                </a:cubicBezTo>
                <a:lnTo>
                  <a:pt x="2022607" y="1712117"/>
                </a:lnTo>
                <a:lnTo>
                  <a:pt x="2022607" y="0"/>
                </a:lnTo>
                <a:lnTo>
                  <a:pt x="2308583" y="0"/>
                </a:lnTo>
                <a:close/>
              </a:path>
            </a:pathLst>
          </a:custGeom>
          <a:solidFill>
            <a:srgbClr val="FFFFFF">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6138004" y="4166755"/>
            <a:ext cx="5607908" cy="2040066"/>
          </a:xfrm>
          <a:prstGeom prst="rect">
            <a:avLst/>
          </a:prstGeom>
          <a:solidFill>
            <a:srgbClr val="000000">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01" name="Google Shape;101;p13"/>
          <p:cNvSpPr txBox="1"/>
          <p:nvPr>
            <p:ph type="ctrTitle"/>
          </p:nvPr>
        </p:nvSpPr>
        <p:spPr>
          <a:xfrm>
            <a:off x="6137984" y="4166755"/>
            <a:ext cx="5607907" cy="2040066"/>
          </a:xfrm>
          <a:prstGeom prst="rect">
            <a:avLst/>
          </a:prstGeom>
          <a:noFill/>
          <a:ln>
            <a:noFill/>
          </a:ln>
        </p:spPr>
        <p:txBody>
          <a:bodyPr anchorCtr="0" anchor="ctr" bIns="45700" lIns="91425" spcFirstLastPara="1" rIns="91425" wrap="square" tIns="45700">
            <a:noAutofit/>
          </a:bodyPr>
          <a:lstStyle/>
          <a:p>
            <a:pPr indent="0" lvl="0" marL="0" rtl="0" algn="ctr">
              <a:lnSpc>
                <a:spcPct val="89000"/>
              </a:lnSpc>
              <a:spcBef>
                <a:spcPts val="0"/>
              </a:spcBef>
              <a:spcAft>
                <a:spcPts val="0"/>
              </a:spcAft>
              <a:buClr>
                <a:srgbClr val="FFFFFF"/>
              </a:buClr>
              <a:buSzPts val="3200"/>
              <a:buFont typeface="Arial"/>
              <a:buNone/>
            </a:pPr>
            <a:r>
              <a:rPr lang="en-US" sz="3200">
                <a:solidFill>
                  <a:srgbClr val="FFFFFF"/>
                </a:solidFill>
                <a:latin typeface="Arial"/>
                <a:ea typeface="Arial"/>
                <a:cs typeface="Arial"/>
                <a:sym typeface="Arial"/>
              </a:rPr>
              <a:t>OP: HOUSE PRICES </a:t>
            </a:r>
            <a:br>
              <a:rPr lang="en-US" sz="3200">
                <a:solidFill>
                  <a:srgbClr val="FFFFFF"/>
                </a:solidFill>
                <a:latin typeface="Arial"/>
                <a:ea typeface="Arial"/>
                <a:cs typeface="Arial"/>
                <a:sym typeface="Arial"/>
              </a:rPr>
            </a:br>
            <a:r>
              <a:rPr lang="en-US" sz="3200">
                <a:solidFill>
                  <a:srgbClr val="FFFFFF"/>
                </a:solidFill>
                <a:latin typeface="Arial"/>
                <a:ea typeface="Arial"/>
                <a:cs typeface="Arial"/>
                <a:sym typeface="Arial"/>
              </a:rPr>
              <a:t>FORECASTING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type="title"/>
          </p:nvPr>
        </p:nvSpPr>
        <p:spPr>
          <a:xfrm>
            <a:off x="1371600" y="247650"/>
            <a:ext cx="9601200" cy="885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1"/>
              </a:buClr>
              <a:buSzPts val="1100"/>
              <a:buFont typeface="Arial"/>
              <a:buNone/>
            </a:pPr>
            <a:r>
              <a:rPr b="1" lang="en-US" sz="3200">
                <a:latin typeface="Arial"/>
                <a:ea typeface="Arial"/>
                <a:cs typeface="Arial"/>
                <a:sym typeface="Arial"/>
              </a:rPr>
              <a:t>Exploratory </a:t>
            </a:r>
            <a:r>
              <a:rPr b="1" lang="en-US" sz="3200">
                <a:latin typeface="Arial"/>
                <a:ea typeface="Arial"/>
                <a:cs typeface="Arial"/>
                <a:sym typeface="Arial"/>
              </a:rPr>
              <a:t>Data Analysis (8.5min)</a:t>
            </a:r>
            <a:endParaRPr b="1" sz="3200">
              <a:latin typeface="Arial"/>
              <a:ea typeface="Arial"/>
              <a:cs typeface="Arial"/>
              <a:sym typeface="Arial"/>
            </a:endParaRPr>
          </a:p>
        </p:txBody>
      </p:sp>
      <p:pic>
        <p:nvPicPr>
          <p:cNvPr id="184" name="Google Shape;184;p22"/>
          <p:cNvPicPr preferRelativeResize="0"/>
          <p:nvPr/>
        </p:nvPicPr>
        <p:blipFill>
          <a:blip r:embed="rId3">
            <a:alphaModFix/>
          </a:blip>
          <a:stretch>
            <a:fillRect/>
          </a:stretch>
        </p:blipFill>
        <p:spPr>
          <a:xfrm>
            <a:off x="804875" y="1024050"/>
            <a:ext cx="11279001" cy="5306850"/>
          </a:xfrm>
          <a:prstGeom prst="rect">
            <a:avLst/>
          </a:prstGeom>
          <a:noFill/>
          <a:ln>
            <a:noFill/>
          </a:ln>
        </p:spPr>
      </p:pic>
      <p:pic>
        <p:nvPicPr>
          <p:cNvPr id="185" name="Google Shape;185;p22"/>
          <p:cNvPicPr preferRelativeResize="0"/>
          <p:nvPr/>
        </p:nvPicPr>
        <p:blipFill>
          <a:blip r:embed="rId4">
            <a:alphaModFix/>
          </a:blip>
          <a:stretch>
            <a:fillRect/>
          </a:stretch>
        </p:blipFill>
        <p:spPr>
          <a:xfrm>
            <a:off x="804875" y="1024050"/>
            <a:ext cx="11279000" cy="5306850"/>
          </a:xfrm>
          <a:prstGeom prst="rect">
            <a:avLst/>
          </a:prstGeom>
          <a:noFill/>
          <a:ln>
            <a:noFill/>
          </a:ln>
        </p:spPr>
      </p:pic>
      <p:sp>
        <p:nvSpPr>
          <p:cNvPr id="186" name="Google Shape;186;p22"/>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371600" y="247650"/>
            <a:ext cx="9601200" cy="884864"/>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200"/>
              <a:buFont typeface="Arial"/>
              <a:buNone/>
            </a:pPr>
            <a:r>
              <a:rPr b="1" lang="en-US" sz="3200">
                <a:latin typeface="Arial"/>
                <a:ea typeface="Arial"/>
                <a:cs typeface="Arial"/>
                <a:sym typeface="Arial"/>
              </a:rPr>
              <a:t>Modeling</a:t>
            </a:r>
            <a:endParaRPr b="1" sz="3200">
              <a:latin typeface="Arial"/>
              <a:ea typeface="Arial"/>
              <a:cs typeface="Arial"/>
              <a:sym typeface="Arial"/>
            </a:endParaRPr>
          </a:p>
        </p:txBody>
      </p:sp>
      <p:sp>
        <p:nvSpPr>
          <p:cNvPr id="192" name="Google Shape;192;p23"/>
          <p:cNvSpPr txBox="1"/>
          <p:nvPr>
            <p:ph idx="1" type="body"/>
          </p:nvPr>
        </p:nvSpPr>
        <p:spPr>
          <a:xfrm>
            <a:off x="1371600" y="889233"/>
            <a:ext cx="9601200" cy="5721117"/>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latin typeface="Arial"/>
                <a:ea typeface="Arial"/>
                <a:cs typeface="Arial"/>
                <a:sym typeface="Arial"/>
              </a:rPr>
              <a:t>Linear Regression</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A simple model that compute the trend of the time series. </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The trend is used to predict the house prices based on the years</a:t>
            </a:r>
            <a:endParaRPr/>
          </a:p>
          <a:p>
            <a:pPr indent="-384048" lvl="0" marL="384048" rtl="0" algn="l">
              <a:lnSpc>
                <a:spcPct val="94000"/>
              </a:lnSpc>
              <a:spcBef>
                <a:spcPts val="1200"/>
              </a:spcBef>
              <a:spcAft>
                <a:spcPts val="0"/>
              </a:spcAft>
              <a:buClr>
                <a:schemeClr val="dk2"/>
              </a:buClr>
              <a:buSzPts val="2000"/>
              <a:buChar char="■"/>
            </a:pPr>
            <a:r>
              <a:rPr lang="en-US">
                <a:latin typeface="Arial"/>
                <a:ea typeface="Arial"/>
                <a:cs typeface="Arial"/>
                <a:sym typeface="Arial"/>
              </a:rPr>
              <a:t>Facebook Prophet</a:t>
            </a:r>
            <a:endParaRPr/>
          </a:p>
          <a:p>
            <a:pPr indent="-384048" lvl="1" marL="914400" rtl="0" algn="l">
              <a:lnSpc>
                <a:spcPct val="94000"/>
              </a:lnSpc>
              <a:spcBef>
                <a:spcPts val="700"/>
              </a:spcBef>
              <a:spcAft>
                <a:spcPts val="0"/>
              </a:spcAft>
              <a:buClr>
                <a:schemeClr val="dk2"/>
              </a:buClr>
              <a:buSzPts val="2000"/>
              <a:buChar char="–"/>
            </a:pPr>
            <a:r>
              <a:rPr i="0" lang="en-US">
                <a:latin typeface="Arial"/>
                <a:ea typeface="Arial"/>
                <a:cs typeface="Arial"/>
                <a:sym typeface="Arial"/>
              </a:rPr>
              <a:t>A powerful model for forecasting time series data with strong seasonality</a:t>
            </a:r>
            <a:endParaRPr/>
          </a:p>
          <a:p>
            <a:pPr indent="-384048" lvl="1" marL="914400" rtl="0" algn="l">
              <a:lnSpc>
                <a:spcPct val="94000"/>
              </a:lnSpc>
              <a:spcBef>
                <a:spcPts val="700"/>
              </a:spcBef>
              <a:spcAft>
                <a:spcPts val="0"/>
              </a:spcAft>
              <a:buClr>
                <a:schemeClr val="dk2"/>
              </a:buClr>
              <a:buSzPts val="2000"/>
              <a:buChar char="–"/>
            </a:pPr>
            <a:r>
              <a:rPr i="0" lang="en-US">
                <a:latin typeface="Arial"/>
                <a:ea typeface="Arial"/>
                <a:cs typeface="Arial"/>
                <a:sym typeface="Arial"/>
              </a:rPr>
              <a:t>Prophet is robust to missing data and shifts in the trend, and typically handles outliers well.</a:t>
            </a:r>
            <a:endParaRPr/>
          </a:p>
          <a:p>
            <a:pPr indent="-384048" lvl="0" marL="384048" rtl="0" algn="l">
              <a:lnSpc>
                <a:spcPct val="94000"/>
              </a:lnSpc>
              <a:spcBef>
                <a:spcPts val="1200"/>
              </a:spcBef>
              <a:spcAft>
                <a:spcPts val="0"/>
              </a:spcAft>
              <a:buClr>
                <a:schemeClr val="dk2"/>
              </a:buClr>
              <a:buSzPts val="2000"/>
              <a:buChar char="■"/>
            </a:pPr>
            <a:r>
              <a:rPr lang="en-US">
                <a:latin typeface="Arial"/>
                <a:ea typeface="Arial"/>
                <a:cs typeface="Arial"/>
                <a:sym typeface="Arial"/>
              </a:rPr>
              <a:t>SARIMA</a:t>
            </a:r>
            <a:endParaRPr/>
          </a:p>
          <a:p>
            <a:pPr indent="-384048" lvl="1" marL="914400" rtl="0" algn="l">
              <a:lnSpc>
                <a:spcPct val="94000"/>
              </a:lnSpc>
              <a:spcBef>
                <a:spcPts val="700"/>
              </a:spcBef>
              <a:spcAft>
                <a:spcPts val="0"/>
              </a:spcAft>
              <a:buClr>
                <a:srgbClr val="292929"/>
              </a:buClr>
              <a:buSzPts val="2000"/>
              <a:buChar char="–"/>
            </a:pPr>
            <a:r>
              <a:rPr b="0" i="0" lang="en-US">
                <a:solidFill>
                  <a:srgbClr val="292929"/>
                </a:solidFill>
                <a:latin typeface="Arial"/>
                <a:ea typeface="Arial"/>
                <a:cs typeface="Arial"/>
                <a:sym typeface="Arial"/>
              </a:rPr>
              <a:t>A seasonal autoregressive integrated moving average (SARIMA) model that explicitly supports univariate time series data with a seasonal component.</a:t>
            </a:r>
            <a:endParaRPr>
              <a:latin typeface="Arial"/>
              <a:ea typeface="Arial"/>
              <a:cs typeface="Arial"/>
              <a:sym typeface="Arial"/>
            </a:endParaRPr>
          </a:p>
        </p:txBody>
      </p:sp>
      <p:sp>
        <p:nvSpPr>
          <p:cNvPr id="193" name="Google Shape;193;p23"/>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1371600" y="247650"/>
            <a:ext cx="9601200" cy="884864"/>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200"/>
              <a:buFont typeface="Arial"/>
              <a:buNone/>
            </a:pPr>
            <a:r>
              <a:rPr b="1" lang="en-US" sz="3200">
                <a:latin typeface="Arial"/>
                <a:ea typeface="Arial"/>
                <a:cs typeface="Arial"/>
                <a:sym typeface="Arial"/>
              </a:rPr>
              <a:t>Enhancing credibility</a:t>
            </a:r>
            <a:endParaRPr b="1" sz="3200">
              <a:latin typeface="Arial"/>
              <a:ea typeface="Arial"/>
              <a:cs typeface="Arial"/>
              <a:sym typeface="Arial"/>
            </a:endParaRPr>
          </a:p>
        </p:txBody>
      </p:sp>
      <p:sp>
        <p:nvSpPr>
          <p:cNvPr id="199" name="Google Shape;199;p24"/>
          <p:cNvSpPr txBox="1"/>
          <p:nvPr>
            <p:ph idx="1" type="body"/>
          </p:nvPr>
        </p:nvSpPr>
        <p:spPr>
          <a:xfrm>
            <a:off x="1371600" y="889233"/>
            <a:ext cx="9601200" cy="5721117"/>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chemeClr val="dk2"/>
              </a:buClr>
              <a:buSzPts val="2000"/>
              <a:buNone/>
            </a:pPr>
            <a:r>
              <a:rPr lang="en-US">
                <a:latin typeface="Arial"/>
                <a:ea typeface="Arial"/>
                <a:cs typeface="Arial"/>
                <a:sym typeface="Arial"/>
              </a:rPr>
              <a:t>Since each region is an individual time series that behaves differently, some functions are needed to enhance the quality of forecasting.</a:t>
            </a:r>
            <a:endParaRPr/>
          </a:p>
          <a:p>
            <a:pPr indent="-384048" lvl="0" marL="384048" rtl="0" algn="l">
              <a:lnSpc>
                <a:spcPct val="94000"/>
              </a:lnSpc>
              <a:spcBef>
                <a:spcPts val="1200"/>
              </a:spcBef>
              <a:spcAft>
                <a:spcPts val="0"/>
              </a:spcAft>
              <a:buClr>
                <a:schemeClr val="dk2"/>
              </a:buClr>
              <a:buSzPts val="2000"/>
              <a:buChar char="■"/>
            </a:pPr>
            <a:r>
              <a:rPr lang="en-US">
                <a:latin typeface="Arial"/>
                <a:ea typeface="Arial"/>
                <a:cs typeface="Arial"/>
                <a:sym typeface="Arial"/>
              </a:rPr>
              <a:t>Linear Regression</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The data is splitted into train set (2016Q1-2017Q4) and test set (2018Q1-2020Q2)</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The start year that predicts closest to the test set is chosen as the optimal start year</a:t>
            </a:r>
            <a:endParaRPr/>
          </a:p>
          <a:p>
            <a:pPr indent="-384048" lvl="0" marL="384048" rtl="0" algn="l">
              <a:lnSpc>
                <a:spcPct val="94000"/>
              </a:lnSpc>
              <a:spcBef>
                <a:spcPts val="1200"/>
              </a:spcBef>
              <a:spcAft>
                <a:spcPts val="0"/>
              </a:spcAft>
              <a:buClr>
                <a:schemeClr val="dk2"/>
              </a:buClr>
              <a:buSzPts val="2000"/>
              <a:buChar char="■"/>
            </a:pPr>
            <a:r>
              <a:rPr lang="en-US">
                <a:latin typeface="Arial"/>
                <a:ea typeface="Arial"/>
                <a:cs typeface="Arial"/>
                <a:sym typeface="Arial"/>
              </a:rPr>
              <a:t>Facebook Prophet</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Predicts the future prices starting at different years</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The one with the smallest error interval is chosen</a:t>
            </a:r>
            <a:endParaRPr/>
          </a:p>
          <a:p>
            <a:pPr indent="-384048" lvl="0" marL="384048" rtl="0" algn="l">
              <a:lnSpc>
                <a:spcPct val="94000"/>
              </a:lnSpc>
              <a:spcBef>
                <a:spcPts val="1200"/>
              </a:spcBef>
              <a:spcAft>
                <a:spcPts val="0"/>
              </a:spcAft>
              <a:buClr>
                <a:schemeClr val="dk2"/>
              </a:buClr>
              <a:buSzPts val="2000"/>
              <a:buChar char="■"/>
            </a:pPr>
            <a:r>
              <a:rPr lang="en-US">
                <a:latin typeface="Arial"/>
                <a:ea typeface="Arial"/>
                <a:cs typeface="Arial"/>
                <a:sym typeface="Arial"/>
              </a:rPr>
              <a:t>SARIMA</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Grid search for the best combination of parameters</a:t>
            </a:r>
            <a:endParaRPr i="0" sz="1800">
              <a:latin typeface="Arial"/>
              <a:ea typeface="Arial"/>
              <a:cs typeface="Arial"/>
              <a:sym typeface="Arial"/>
            </a:endParaRPr>
          </a:p>
          <a:p>
            <a:pPr indent="-384048" lvl="1" marL="914400" rtl="0" algn="l">
              <a:lnSpc>
                <a:spcPct val="94000"/>
              </a:lnSpc>
              <a:spcBef>
                <a:spcPts val="700"/>
              </a:spcBef>
              <a:spcAft>
                <a:spcPts val="0"/>
              </a:spcAft>
              <a:buSzPts val="1800"/>
              <a:buFont typeface="Arial"/>
              <a:buChar char="–"/>
            </a:pPr>
            <a:r>
              <a:rPr i="0" lang="en-US" sz="1800">
                <a:latin typeface="Arial"/>
                <a:ea typeface="Arial"/>
                <a:cs typeface="Arial"/>
                <a:sym typeface="Arial"/>
              </a:rPr>
              <a:t>Akaike information criterion, which estimates the prediction error, is minimized to find the best model</a:t>
            </a:r>
            <a:endParaRPr i="0" sz="1800">
              <a:latin typeface="Arial"/>
              <a:ea typeface="Arial"/>
              <a:cs typeface="Arial"/>
              <a:sym typeface="Arial"/>
            </a:endParaRPr>
          </a:p>
        </p:txBody>
      </p:sp>
      <p:sp>
        <p:nvSpPr>
          <p:cNvPr id="200" name="Google Shape;200;p24"/>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371600" y="247650"/>
            <a:ext cx="9601200" cy="884864"/>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200"/>
              <a:buFont typeface="Arial"/>
              <a:buNone/>
            </a:pPr>
            <a:r>
              <a:rPr lang="en-US" sz="3200">
                <a:latin typeface="Arial"/>
                <a:ea typeface="Arial"/>
                <a:cs typeface="Arial"/>
                <a:sym typeface="Arial"/>
              </a:rPr>
              <a:t>Results and Visualization</a:t>
            </a:r>
            <a:endParaRPr sz="3200">
              <a:latin typeface="Arial"/>
              <a:ea typeface="Arial"/>
              <a:cs typeface="Arial"/>
              <a:sym typeface="Arial"/>
            </a:endParaRPr>
          </a:p>
        </p:txBody>
      </p:sp>
      <p:sp>
        <p:nvSpPr>
          <p:cNvPr id="206" name="Google Shape;206;p25"/>
          <p:cNvSpPr txBox="1"/>
          <p:nvPr>
            <p:ph idx="1" type="body"/>
          </p:nvPr>
        </p:nvSpPr>
        <p:spPr>
          <a:xfrm>
            <a:off x="1371600" y="889233"/>
            <a:ext cx="9601200" cy="5721117"/>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t>Linear Regression and Facebook Prophet</a:t>
            </a:r>
            <a:endParaRPr/>
          </a:p>
          <a:p>
            <a:pPr indent="-384048" lvl="1" marL="914400" rtl="0" algn="l">
              <a:lnSpc>
                <a:spcPct val="94000"/>
              </a:lnSpc>
              <a:spcBef>
                <a:spcPts val="700"/>
              </a:spcBef>
              <a:spcAft>
                <a:spcPts val="0"/>
              </a:spcAft>
              <a:buClr>
                <a:schemeClr val="dk2"/>
              </a:buClr>
              <a:buSzPts val="2000"/>
              <a:buChar char="–"/>
            </a:pPr>
            <a:r>
              <a:rPr i="0" lang="en-US"/>
              <a:t>The function takes in the type of apartment and the region as parameter</a:t>
            </a:r>
            <a:endParaRPr/>
          </a:p>
          <a:p>
            <a:pPr indent="-384048" lvl="1" marL="914400" rtl="0" algn="l">
              <a:lnSpc>
                <a:spcPct val="94000"/>
              </a:lnSpc>
              <a:spcBef>
                <a:spcPts val="700"/>
              </a:spcBef>
              <a:spcAft>
                <a:spcPts val="0"/>
              </a:spcAft>
              <a:buClr>
                <a:schemeClr val="dk2"/>
              </a:buClr>
              <a:buSzPts val="2000"/>
              <a:buChar char="–"/>
            </a:pPr>
            <a:r>
              <a:rPr i="0" lang="en-US"/>
              <a:t>Output is a plot and a table of the past and predicted price as index table with 2018 as pivot</a:t>
            </a:r>
            <a:endParaRPr/>
          </a:p>
          <a:p>
            <a:pPr indent="0" lvl="1" marL="530352" rtl="0" algn="l">
              <a:lnSpc>
                <a:spcPct val="94000"/>
              </a:lnSpc>
              <a:spcBef>
                <a:spcPts val="700"/>
              </a:spcBef>
              <a:spcAft>
                <a:spcPts val="0"/>
              </a:spcAft>
              <a:buClr>
                <a:schemeClr val="dk2"/>
              </a:buClr>
              <a:buSzPts val="2000"/>
              <a:buNone/>
            </a:pPr>
            <a:r>
              <a:t/>
            </a:r>
            <a:endParaRPr i="0"/>
          </a:p>
        </p:txBody>
      </p:sp>
      <p:pic>
        <p:nvPicPr>
          <p:cNvPr id="207" name="Google Shape;207;p25"/>
          <p:cNvPicPr preferRelativeResize="0"/>
          <p:nvPr/>
        </p:nvPicPr>
        <p:blipFill rotWithShape="1">
          <a:blip r:embed="rId3">
            <a:alphaModFix/>
          </a:blip>
          <a:srcRect b="8870" l="21329" r="918" t="34004"/>
          <a:stretch/>
        </p:blipFill>
        <p:spPr>
          <a:xfrm>
            <a:off x="1371600" y="2303488"/>
            <a:ext cx="9601200" cy="3917660"/>
          </a:xfrm>
          <a:prstGeom prst="rect">
            <a:avLst/>
          </a:prstGeom>
          <a:noFill/>
          <a:ln>
            <a:noFill/>
          </a:ln>
        </p:spPr>
      </p:pic>
      <p:sp>
        <p:nvSpPr>
          <p:cNvPr id="208" name="Google Shape;208;p25"/>
          <p:cNvSpPr txBox="1"/>
          <p:nvPr/>
        </p:nvSpPr>
        <p:spPr>
          <a:xfrm>
            <a:off x="3261919" y="6258648"/>
            <a:ext cx="7558481"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Visualization of Two-room apartment in Helsinki Region</a:t>
            </a:r>
            <a:endParaRPr sz="1800">
              <a:solidFill>
                <a:schemeClr val="dk1"/>
              </a:solidFill>
              <a:latin typeface="Libre Franklin"/>
              <a:ea typeface="Libre Franklin"/>
              <a:cs typeface="Libre Franklin"/>
              <a:sym typeface="Libre Franklin"/>
            </a:endParaRPr>
          </a:p>
        </p:txBody>
      </p:sp>
      <p:sp>
        <p:nvSpPr>
          <p:cNvPr id="209" name="Google Shape;209;p25"/>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371600" y="247650"/>
            <a:ext cx="9601200" cy="884864"/>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200"/>
              <a:buFont typeface="Arial"/>
              <a:buNone/>
            </a:pPr>
            <a:r>
              <a:rPr lang="en-US" sz="3200">
                <a:latin typeface="Arial"/>
                <a:ea typeface="Arial"/>
                <a:cs typeface="Arial"/>
                <a:sym typeface="Arial"/>
              </a:rPr>
              <a:t>Results and Visualization</a:t>
            </a:r>
            <a:endParaRPr sz="3200">
              <a:latin typeface="Arial"/>
              <a:ea typeface="Arial"/>
              <a:cs typeface="Arial"/>
              <a:sym typeface="Arial"/>
            </a:endParaRPr>
          </a:p>
        </p:txBody>
      </p:sp>
      <p:sp>
        <p:nvSpPr>
          <p:cNvPr id="215" name="Google Shape;215;p26"/>
          <p:cNvSpPr txBox="1"/>
          <p:nvPr>
            <p:ph idx="1" type="body"/>
          </p:nvPr>
        </p:nvSpPr>
        <p:spPr>
          <a:xfrm>
            <a:off x="1371600" y="889233"/>
            <a:ext cx="9601200" cy="5721117"/>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t>SARIMA</a:t>
            </a:r>
            <a:endParaRPr/>
          </a:p>
          <a:p>
            <a:pPr indent="-384048" lvl="1" marL="914400" rtl="0" algn="l">
              <a:lnSpc>
                <a:spcPct val="94000"/>
              </a:lnSpc>
              <a:spcBef>
                <a:spcPts val="0"/>
              </a:spcBef>
              <a:spcAft>
                <a:spcPts val="0"/>
              </a:spcAft>
              <a:buSzPts val="1800"/>
              <a:buChar char="–"/>
            </a:pPr>
            <a:r>
              <a:rPr lang="en-US"/>
              <a:t>In training the sarima model achieved good accuracy with the model achieving a low mean absolute error and a low value of aic using data from 2016 onwards for the predictions, and thus was a good candidate model.</a:t>
            </a:r>
            <a:endParaRPr/>
          </a:p>
          <a:p>
            <a:pPr indent="0" lvl="1" marL="530352" rtl="0" algn="l">
              <a:lnSpc>
                <a:spcPct val="94000"/>
              </a:lnSpc>
              <a:spcBef>
                <a:spcPts val="700"/>
              </a:spcBef>
              <a:spcAft>
                <a:spcPts val="0"/>
              </a:spcAft>
              <a:buClr>
                <a:schemeClr val="dk2"/>
              </a:buClr>
              <a:buSzPts val="2000"/>
              <a:buNone/>
            </a:pPr>
            <a:r>
              <a:t/>
            </a:r>
            <a:endParaRPr i="0"/>
          </a:p>
        </p:txBody>
      </p:sp>
      <p:sp>
        <p:nvSpPr>
          <p:cNvPr id="216" name="Google Shape;216;p26"/>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7" name="Google Shape;217;p26"/>
          <p:cNvPicPr preferRelativeResize="0"/>
          <p:nvPr/>
        </p:nvPicPr>
        <p:blipFill>
          <a:blip r:embed="rId3">
            <a:alphaModFix/>
          </a:blip>
          <a:stretch>
            <a:fillRect/>
          </a:stretch>
        </p:blipFill>
        <p:spPr>
          <a:xfrm>
            <a:off x="2823575" y="2612625"/>
            <a:ext cx="6697253" cy="39977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5400" y="313500"/>
            <a:ext cx="9601200" cy="744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latin typeface="Arial"/>
                <a:ea typeface="Arial"/>
                <a:cs typeface="Arial"/>
                <a:sym typeface="Arial"/>
              </a:rPr>
              <a:t>Result and Visualization</a:t>
            </a:r>
            <a:endParaRPr sz="3200">
              <a:latin typeface="Arial"/>
              <a:ea typeface="Arial"/>
              <a:cs typeface="Arial"/>
              <a:sym typeface="Arial"/>
            </a:endParaRPr>
          </a:p>
        </p:txBody>
      </p:sp>
      <p:sp>
        <p:nvSpPr>
          <p:cNvPr id="224" name="Google Shape;224;p27"/>
          <p:cNvSpPr txBox="1"/>
          <p:nvPr>
            <p:ph idx="1" type="body"/>
          </p:nvPr>
        </p:nvSpPr>
        <p:spPr>
          <a:xfrm>
            <a:off x="1231925" y="868200"/>
            <a:ext cx="3102600" cy="55851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The prediction aic was minimized with using data also from 2016 onwards.</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Shaded area shows the 95% confidence interval for the predicted values.</a:t>
            </a:r>
            <a:endParaRPr/>
          </a:p>
          <a:p>
            <a:pPr indent="0" lvl="0" marL="0" rtl="0" algn="l">
              <a:spcBef>
                <a:spcPts val="1000"/>
              </a:spcBef>
              <a:spcAft>
                <a:spcPts val="0"/>
              </a:spcAft>
              <a:buNone/>
            </a:pPr>
            <a:r>
              <a:t/>
            </a:r>
            <a:endParaRPr/>
          </a:p>
          <a:p>
            <a:pPr indent="-342900" lvl="0" marL="457200" rtl="0" algn="l">
              <a:spcBef>
                <a:spcPts val="1000"/>
              </a:spcBef>
              <a:spcAft>
                <a:spcPts val="0"/>
              </a:spcAft>
              <a:buSzPts val="1800"/>
              <a:buChar char="■"/>
            </a:pPr>
            <a:r>
              <a:rPr lang="en-US"/>
              <a:t>In the table, we can see the predicted values and the corresponding price indices wrt the average price of 2018.</a:t>
            </a:r>
            <a:endParaRPr/>
          </a:p>
        </p:txBody>
      </p:sp>
      <p:sp>
        <p:nvSpPr>
          <p:cNvPr id="225" name="Google Shape;225;p27"/>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6" name="Google Shape;226;p27"/>
          <p:cNvPicPr preferRelativeResize="0"/>
          <p:nvPr/>
        </p:nvPicPr>
        <p:blipFill>
          <a:blip r:embed="rId3">
            <a:alphaModFix/>
          </a:blip>
          <a:stretch>
            <a:fillRect/>
          </a:stretch>
        </p:blipFill>
        <p:spPr>
          <a:xfrm>
            <a:off x="4334525" y="868200"/>
            <a:ext cx="7446902" cy="4480277"/>
          </a:xfrm>
          <a:prstGeom prst="rect">
            <a:avLst/>
          </a:prstGeom>
          <a:noFill/>
          <a:ln>
            <a:noFill/>
          </a:ln>
        </p:spPr>
      </p:pic>
      <p:pic>
        <p:nvPicPr>
          <p:cNvPr id="227" name="Google Shape;227;p27"/>
          <p:cNvPicPr preferRelativeResize="0"/>
          <p:nvPr/>
        </p:nvPicPr>
        <p:blipFill>
          <a:blip r:embed="rId4">
            <a:alphaModFix/>
          </a:blip>
          <a:stretch>
            <a:fillRect/>
          </a:stretch>
        </p:blipFill>
        <p:spPr>
          <a:xfrm>
            <a:off x="4334524" y="5348475"/>
            <a:ext cx="7446901" cy="1104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type="title"/>
          </p:nvPr>
        </p:nvSpPr>
        <p:spPr>
          <a:xfrm>
            <a:off x="1371600" y="308500"/>
            <a:ext cx="9601200" cy="601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3200">
                <a:latin typeface="Arial"/>
                <a:ea typeface="Arial"/>
                <a:cs typeface="Arial"/>
                <a:sym typeface="Arial"/>
              </a:rPr>
              <a:t>Analysing results and models</a:t>
            </a:r>
            <a:endParaRPr sz="3200">
              <a:latin typeface="Arial"/>
              <a:ea typeface="Arial"/>
              <a:cs typeface="Arial"/>
              <a:sym typeface="Arial"/>
            </a:endParaRPr>
          </a:p>
        </p:txBody>
      </p:sp>
      <p:sp>
        <p:nvSpPr>
          <p:cNvPr id="234" name="Google Shape;234;p28"/>
          <p:cNvSpPr txBox="1"/>
          <p:nvPr>
            <p:ph idx="1" type="body"/>
          </p:nvPr>
        </p:nvSpPr>
        <p:spPr>
          <a:xfrm>
            <a:off x="1371600" y="1154100"/>
            <a:ext cx="9601200" cy="4713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n-US"/>
              <a:t>Both prophet and sarima achieved good training accuracies with low mean absolute error.</a:t>
            </a:r>
            <a:endParaRPr/>
          </a:p>
          <a:p>
            <a:pPr indent="0" lvl="0" marL="457200" rtl="0" algn="l">
              <a:spcBef>
                <a:spcPts val="1000"/>
              </a:spcBef>
              <a:spcAft>
                <a:spcPts val="0"/>
              </a:spcAft>
              <a:buNone/>
            </a:pPr>
            <a:r>
              <a:t/>
            </a:r>
            <a:endParaRPr/>
          </a:p>
          <a:p>
            <a:pPr indent="-342900" lvl="0" marL="457200" rtl="0" algn="l">
              <a:spcBef>
                <a:spcPts val="1000"/>
              </a:spcBef>
              <a:spcAft>
                <a:spcPts val="0"/>
              </a:spcAft>
              <a:buSzPts val="1800"/>
              <a:buChar char="■"/>
            </a:pPr>
            <a:r>
              <a:rPr lang="en-US"/>
              <a:t>Both models provide similar results, thus we assume them to be good. Also the sarima model gives a low aic value for the prediction which re-enforces this belief.</a:t>
            </a:r>
            <a:endParaRPr/>
          </a:p>
          <a:p>
            <a:pPr indent="0" lvl="0" marL="457200" rtl="0" algn="l">
              <a:spcBef>
                <a:spcPts val="1000"/>
              </a:spcBef>
              <a:spcAft>
                <a:spcPts val="0"/>
              </a:spcAft>
              <a:buNone/>
            </a:pPr>
            <a:r>
              <a:rPr lang="en-US"/>
              <a:t> </a:t>
            </a:r>
            <a:endParaRPr/>
          </a:p>
          <a:p>
            <a:pPr indent="-342900" lvl="0" marL="457200" rtl="0" algn="l">
              <a:spcBef>
                <a:spcPts val="1000"/>
              </a:spcBef>
              <a:spcAft>
                <a:spcPts val="0"/>
              </a:spcAft>
              <a:buSzPts val="1800"/>
              <a:buChar char="■"/>
            </a:pPr>
            <a:r>
              <a:rPr lang="en-US"/>
              <a:t>The sarima model is computationally more expensive as changing the region or the prediction interval needs the model to perform another grid search to find the best parameters for the new environment so if we do not possess enough computational power, the prophet model might be a better fit. </a:t>
            </a:r>
            <a:endParaRPr/>
          </a:p>
        </p:txBody>
      </p:sp>
      <p:sp>
        <p:nvSpPr>
          <p:cNvPr id="235" name="Google Shape;235;p28"/>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1371600" y="447075"/>
            <a:ext cx="9601200" cy="836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200">
                <a:latin typeface="Arial"/>
                <a:ea typeface="Arial"/>
                <a:cs typeface="Arial"/>
                <a:sym typeface="Arial"/>
              </a:rPr>
              <a:t>Tools and Libraries Used: (14min)</a:t>
            </a:r>
            <a:endParaRPr b="1" sz="3200">
              <a:latin typeface="Arial"/>
              <a:ea typeface="Arial"/>
              <a:cs typeface="Arial"/>
              <a:sym typeface="Arial"/>
            </a:endParaRPr>
          </a:p>
        </p:txBody>
      </p:sp>
      <p:sp>
        <p:nvSpPr>
          <p:cNvPr id="242" name="Google Shape;242;p29"/>
          <p:cNvSpPr txBox="1"/>
          <p:nvPr>
            <p:ph idx="1" type="body"/>
          </p:nvPr>
        </p:nvSpPr>
        <p:spPr>
          <a:xfrm>
            <a:off x="1485900" y="1283775"/>
            <a:ext cx="9601200" cy="49386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Font typeface="Arial"/>
              <a:buChar char="■"/>
            </a:pPr>
            <a:r>
              <a:rPr lang="en-US" sz="1800">
                <a:latin typeface="Arial"/>
                <a:ea typeface="Arial"/>
                <a:cs typeface="Arial"/>
                <a:sym typeface="Arial"/>
              </a:rPr>
              <a:t>Pandas</a:t>
            </a:r>
            <a:endParaRPr sz="1800">
              <a:latin typeface="Arial"/>
              <a:ea typeface="Arial"/>
              <a:cs typeface="Arial"/>
              <a:sym typeface="Arial"/>
            </a:endParaRPr>
          </a:p>
          <a:p>
            <a:pPr indent="-342900" lvl="1" marL="914400" rtl="0" algn="l">
              <a:lnSpc>
                <a:spcPct val="115000"/>
              </a:lnSpc>
              <a:spcBef>
                <a:spcPts val="0"/>
              </a:spcBef>
              <a:spcAft>
                <a:spcPts val="0"/>
              </a:spcAft>
              <a:buSzPts val="1800"/>
              <a:buFont typeface="Arial"/>
              <a:buChar char="–"/>
            </a:pPr>
            <a:r>
              <a:rPr i="0" lang="en-US" sz="1800">
                <a:latin typeface="Arial"/>
                <a:ea typeface="Arial"/>
                <a:cs typeface="Arial"/>
                <a:sym typeface="Arial"/>
              </a:rPr>
              <a:t>DataFrame</a:t>
            </a:r>
            <a:endParaRPr i="0"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Matplotlib</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Seaborn</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i="0" lang="en-US" sz="1800">
                <a:latin typeface="Arial"/>
                <a:ea typeface="Arial"/>
                <a:cs typeface="Arial"/>
                <a:sym typeface="Arial"/>
              </a:rPr>
              <a:t>Plotly</a:t>
            </a:r>
            <a:endParaRPr i="0"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NumPy</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Datetime</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Sklearn</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i="0" lang="en-US" sz="1800">
                <a:latin typeface="Arial"/>
                <a:ea typeface="Arial"/>
                <a:cs typeface="Arial"/>
                <a:sym typeface="Arial"/>
              </a:rPr>
              <a:t>Linear Regression</a:t>
            </a:r>
            <a:endParaRPr i="0" sz="1800">
              <a:latin typeface="Arial"/>
              <a:ea typeface="Arial"/>
              <a:cs typeface="Arial"/>
              <a:sym typeface="Arial"/>
            </a:endParaRPr>
          </a:p>
          <a:p>
            <a:pPr indent="-342900" lvl="1" marL="914400" rtl="0" algn="l">
              <a:spcBef>
                <a:spcPts val="0"/>
              </a:spcBef>
              <a:spcAft>
                <a:spcPts val="0"/>
              </a:spcAft>
              <a:buSzPts val="1800"/>
              <a:buFont typeface="Arial"/>
              <a:buChar char="–"/>
            </a:pPr>
            <a:r>
              <a:rPr i="0" lang="en-US" sz="1800">
                <a:latin typeface="Arial"/>
                <a:ea typeface="Arial"/>
                <a:cs typeface="Arial"/>
                <a:sym typeface="Arial"/>
              </a:rPr>
              <a:t>IterativeImputer</a:t>
            </a:r>
            <a:endParaRPr i="0"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Facebook Prophet</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Statsmodels</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i="0" lang="en-US" sz="1800">
                <a:latin typeface="Arial"/>
                <a:ea typeface="Arial"/>
                <a:cs typeface="Arial"/>
                <a:sym typeface="Arial"/>
              </a:rPr>
              <a:t>Sarimax</a:t>
            </a:r>
            <a:endParaRPr i="0" sz="1800">
              <a:latin typeface="Arial"/>
              <a:ea typeface="Arial"/>
              <a:cs typeface="Arial"/>
              <a:sym typeface="Arial"/>
            </a:endParaRPr>
          </a:p>
          <a:p>
            <a:pPr indent="-342900" lvl="1" marL="914400" rtl="0" algn="l">
              <a:spcBef>
                <a:spcPts val="0"/>
              </a:spcBef>
              <a:spcAft>
                <a:spcPts val="0"/>
              </a:spcAft>
              <a:buSzPts val="1800"/>
              <a:buFont typeface="Arial"/>
              <a:buChar char="–"/>
            </a:pPr>
            <a:r>
              <a:rPr i="0" lang="en-US" sz="1800">
                <a:latin typeface="Arial"/>
                <a:ea typeface="Arial"/>
                <a:cs typeface="Arial"/>
                <a:sym typeface="Arial"/>
              </a:rPr>
              <a:t>Adfuller</a:t>
            </a:r>
            <a:endParaRPr i="0" sz="1800">
              <a:latin typeface="Arial"/>
              <a:ea typeface="Arial"/>
              <a:cs typeface="Arial"/>
              <a:sym typeface="Arial"/>
            </a:endParaRPr>
          </a:p>
          <a:p>
            <a:pPr indent="-342900" lvl="1" marL="914400" rtl="0" algn="l">
              <a:spcBef>
                <a:spcPts val="0"/>
              </a:spcBef>
              <a:spcAft>
                <a:spcPts val="0"/>
              </a:spcAft>
              <a:buSzPts val="1800"/>
              <a:buFont typeface="Arial"/>
              <a:buChar char="–"/>
            </a:pPr>
            <a:r>
              <a:rPr i="0" lang="en-US" sz="1800">
                <a:latin typeface="Arial"/>
                <a:ea typeface="Arial"/>
                <a:cs typeface="Arial"/>
                <a:sym typeface="Arial"/>
              </a:rPr>
              <a:t>acf, pacf</a:t>
            </a:r>
            <a:endParaRPr i="0"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pmdarima</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i="0" lang="en-US" sz="1800">
                <a:latin typeface="Arial"/>
                <a:ea typeface="Arial"/>
                <a:cs typeface="Arial"/>
                <a:sym typeface="Arial"/>
              </a:rPr>
              <a:t>auto_arima</a:t>
            </a:r>
            <a:endParaRPr i="0" sz="1800">
              <a:latin typeface="Arial"/>
              <a:ea typeface="Arial"/>
              <a:cs typeface="Arial"/>
              <a:sym typeface="Arial"/>
            </a:endParaRPr>
          </a:p>
        </p:txBody>
      </p:sp>
      <p:sp>
        <p:nvSpPr>
          <p:cNvPr id="243" name="Google Shape;243;p29"/>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371600" y="685800"/>
            <a:ext cx="9601200" cy="619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200">
                <a:latin typeface="Arial"/>
                <a:ea typeface="Arial"/>
                <a:cs typeface="Arial"/>
                <a:sym typeface="Arial"/>
              </a:rPr>
              <a:t>Lessons Learned</a:t>
            </a:r>
            <a:endParaRPr b="1" sz="3200">
              <a:latin typeface="Arial"/>
              <a:ea typeface="Arial"/>
              <a:cs typeface="Arial"/>
              <a:sym typeface="Arial"/>
            </a:endParaRPr>
          </a:p>
        </p:txBody>
      </p:sp>
      <p:sp>
        <p:nvSpPr>
          <p:cNvPr id="250" name="Google Shape;250;p30"/>
          <p:cNvSpPr txBox="1"/>
          <p:nvPr>
            <p:ph idx="1" type="body"/>
          </p:nvPr>
        </p:nvSpPr>
        <p:spPr>
          <a:xfrm>
            <a:off x="1371600" y="1638300"/>
            <a:ext cx="9601200" cy="3581400"/>
          </a:xfrm>
          <a:prstGeom prst="rect">
            <a:avLst/>
          </a:prstGeom>
        </p:spPr>
        <p:txBody>
          <a:bodyPr anchorCtr="0" anchor="t" bIns="45700" lIns="91425" spcFirstLastPara="1" rIns="91425" wrap="square" tIns="45700">
            <a:noAutofit/>
          </a:bodyPr>
          <a:lstStyle/>
          <a:p>
            <a:pPr indent="-342900" lvl="0" marL="457200" rtl="0" algn="l">
              <a:lnSpc>
                <a:spcPct val="115000"/>
              </a:lnSpc>
              <a:spcBef>
                <a:spcPts val="1000"/>
              </a:spcBef>
              <a:spcAft>
                <a:spcPts val="0"/>
              </a:spcAft>
              <a:buSzPts val="1800"/>
              <a:buFont typeface="Arial"/>
              <a:buChar char="■"/>
            </a:pPr>
            <a:r>
              <a:rPr i="0" lang="en-US">
                <a:latin typeface="Arial"/>
                <a:ea typeface="Arial"/>
                <a:cs typeface="Arial"/>
                <a:sym typeface="Arial"/>
              </a:rPr>
              <a:t>Learned how t</a:t>
            </a:r>
            <a:r>
              <a:rPr lang="en-US">
                <a:latin typeface="Arial"/>
                <a:ea typeface="Arial"/>
                <a:cs typeface="Arial"/>
                <a:sym typeface="Arial"/>
              </a:rPr>
              <a:t>o</a:t>
            </a:r>
            <a:r>
              <a:rPr i="0" lang="en-US">
                <a:latin typeface="Arial"/>
                <a:ea typeface="Arial"/>
                <a:cs typeface="Arial"/>
                <a:sym typeface="Arial"/>
              </a:rPr>
              <a:t> utilize the different Python libraries for Data Science.</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a:latin typeface="Arial"/>
                <a:ea typeface="Arial"/>
                <a:cs typeface="Arial"/>
                <a:sym typeface="Arial"/>
              </a:rPr>
              <a:t>How to work with a customer</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a:latin typeface="Arial"/>
                <a:ea typeface="Arial"/>
                <a:cs typeface="Arial"/>
                <a:sym typeface="Arial"/>
              </a:rPr>
              <a:t>How to divide </a:t>
            </a:r>
            <a:r>
              <a:rPr lang="en-US">
                <a:latin typeface="Arial"/>
                <a:ea typeface="Arial"/>
                <a:cs typeface="Arial"/>
                <a:sym typeface="Arial"/>
              </a:rPr>
              <a:t>tasks</a:t>
            </a:r>
            <a:r>
              <a:rPr lang="en-US">
                <a:latin typeface="Arial"/>
                <a:ea typeface="Arial"/>
                <a:cs typeface="Arial"/>
                <a:sym typeface="Arial"/>
              </a:rPr>
              <a:t> and work as a team.</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a:latin typeface="Arial"/>
                <a:ea typeface="Arial"/>
                <a:cs typeface="Arial"/>
                <a:sym typeface="Arial"/>
              </a:rPr>
              <a:t>The usefulness of Exploratory Data Analysis to find relevant information about datasets. Like discovering some bad imputations or knowing how our data is evolving.</a:t>
            </a:r>
            <a:endParaRPr>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a:latin typeface="Arial"/>
                <a:ea typeface="Arial"/>
                <a:cs typeface="Arial"/>
                <a:sym typeface="Arial"/>
              </a:rPr>
              <a:t>Useful experience in data-preprocessing and implementing time series forecasting model, especially Prophet.</a:t>
            </a:r>
            <a:endParaRPr>
              <a:latin typeface="Arial"/>
              <a:ea typeface="Arial"/>
              <a:cs typeface="Arial"/>
              <a:sym typeface="Arial"/>
            </a:endParaRPr>
          </a:p>
          <a:p>
            <a:pPr indent="0" lvl="0" marL="457200" rtl="0" algn="l">
              <a:spcBef>
                <a:spcPts val="1000"/>
              </a:spcBef>
              <a:spcAft>
                <a:spcPts val="200"/>
              </a:spcAft>
              <a:buNone/>
            </a:pPr>
            <a:r>
              <a:t/>
            </a:r>
            <a:endParaRPr>
              <a:latin typeface="Arial"/>
              <a:ea typeface="Arial"/>
              <a:cs typeface="Arial"/>
              <a:sym typeface="Arial"/>
            </a:endParaRPr>
          </a:p>
        </p:txBody>
      </p:sp>
      <p:sp>
        <p:nvSpPr>
          <p:cNvPr id="251" name="Google Shape;251;p30"/>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1371600" y="354450"/>
            <a:ext cx="9601200" cy="66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200"/>
              <a:t>Conclusion and Future Prospects (16min)</a:t>
            </a:r>
            <a:endParaRPr b="1" sz="3200"/>
          </a:p>
        </p:txBody>
      </p:sp>
      <p:sp>
        <p:nvSpPr>
          <p:cNvPr id="258" name="Google Shape;258;p31"/>
          <p:cNvSpPr txBox="1"/>
          <p:nvPr>
            <p:ph idx="1" type="body"/>
          </p:nvPr>
        </p:nvSpPr>
        <p:spPr>
          <a:xfrm>
            <a:off x="1371600" y="3234450"/>
            <a:ext cx="9601200" cy="2956500"/>
          </a:xfrm>
          <a:prstGeom prst="rect">
            <a:avLst/>
          </a:prstGeom>
        </p:spPr>
        <p:txBody>
          <a:bodyPr anchorCtr="0" anchor="t" bIns="45700" lIns="91425" spcFirstLastPara="1" rIns="91425" wrap="square" tIns="45700">
            <a:noAutofit/>
          </a:bodyPr>
          <a:lstStyle/>
          <a:p>
            <a:pPr indent="0" lvl="0" marL="0" rtl="0" algn="l">
              <a:lnSpc>
                <a:spcPct val="150000"/>
              </a:lnSpc>
              <a:spcBef>
                <a:spcPts val="1000"/>
              </a:spcBef>
              <a:spcAft>
                <a:spcPts val="0"/>
              </a:spcAft>
              <a:buNone/>
            </a:pPr>
            <a:r>
              <a:rPr lang="en-US" sz="1800" u="sng">
                <a:latin typeface="Arial"/>
                <a:ea typeface="Arial"/>
                <a:cs typeface="Arial"/>
                <a:sym typeface="Arial"/>
              </a:rPr>
              <a:t>Future </a:t>
            </a:r>
            <a:r>
              <a:rPr lang="en-US" sz="1800" u="sng">
                <a:latin typeface="Arial"/>
                <a:ea typeface="Arial"/>
                <a:cs typeface="Arial"/>
                <a:sym typeface="Arial"/>
              </a:rPr>
              <a:t>improvements</a:t>
            </a:r>
            <a:r>
              <a:rPr lang="en-US" sz="1800" u="sng">
                <a:latin typeface="Arial"/>
                <a:ea typeface="Arial"/>
                <a:cs typeface="Arial"/>
                <a:sym typeface="Arial"/>
              </a:rPr>
              <a:t>:</a:t>
            </a:r>
            <a:endParaRPr sz="1800" u="sng">
              <a:latin typeface="Arial"/>
              <a:ea typeface="Arial"/>
              <a:cs typeface="Arial"/>
              <a:sym typeface="Arial"/>
            </a:endParaRPr>
          </a:p>
          <a:p>
            <a:pPr indent="-330200" lvl="0" marL="457200" rtl="0" algn="l">
              <a:lnSpc>
                <a:spcPct val="150000"/>
              </a:lnSpc>
              <a:spcBef>
                <a:spcPts val="1000"/>
              </a:spcBef>
              <a:spcAft>
                <a:spcPts val="0"/>
              </a:spcAft>
              <a:buSzPts val="1600"/>
              <a:buFont typeface="Arial"/>
              <a:buChar char="■"/>
            </a:pPr>
            <a:r>
              <a:rPr lang="en-US" sz="1800">
                <a:latin typeface="Arial"/>
                <a:ea typeface="Arial"/>
                <a:cs typeface="Arial"/>
                <a:sym typeface="Arial"/>
              </a:rPr>
              <a:t>Research possibly</a:t>
            </a:r>
            <a:r>
              <a:rPr lang="en-US" sz="1800">
                <a:latin typeface="Arial"/>
                <a:ea typeface="Arial"/>
                <a:cs typeface="Arial"/>
                <a:sym typeface="Arial"/>
              </a:rPr>
              <a:t> more sophisticated model options to predict the house prices.</a:t>
            </a:r>
            <a:endParaRPr sz="1800">
              <a:latin typeface="Arial"/>
              <a:ea typeface="Arial"/>
              <a:cs typeface="Arial"/>
              <a:sym typeface="Arial"/>
            </a:endParaRPr>
          </a:p>
          <a:p>
            <a:pPr indent="-330200" lvl="0" marL="457200" rtl="0" algn="l">
              <a:lnSpc>
                <a:spcPct val="150000"/>
              </a:lnSpc>
              <a:spcBef>
                <a:spcPts val="0"/>
              </a:spcBef>
              <a:spcAft>
                <a:spcPts val="0"/>
              </a:spcAft>
              <a:buSzPts val="1600"/>
              <a:buFont typeface="Arial"/>
              <a:buChar char="■"/>
            </a:pPr>
            <a:r>
              <a:rPr lang="en-US" sz="1800">
                <a:latin typeface="Arial"/>
                <a:ea typeface="Arial"/>
                <a:cs typeface="Arial"/>
                <a:sym typeface="Arial"/>
              </a:rPr>
              <a:t>Create an interactive visualization.</a:t>
            </a:r>
            <a:endParaRPr sz="1800">
              <a:latin typeface="Arial"/>
              <a:ea typeface="Arial"/>
              <a:cs typeface="Arial"/>
              <a:sym typeface="Arial"/>
            </a:endParaRPr>
          </a:p>
          <a:p>
            <a:pPr indent="-330200" lvl="1" marL="914400" rtl="0" algn="l">
              <a:lnSpc>
                <a:spcPct val="150000"/>
              </a:lnSpc>
              <a:spcBef>
                <a:spcPts val="0"/>
              </a:spcBef>
              <a:spcAft>
                <a:spcPts val="0"/>
              </a:spcAft>
              <a:buSzPts val="1600"/>
              <a:buFont typeface="Arial"/>
              <a:buChar char="○"/>
            </a:pPr>
            <a:r>
              <a:rPr lang="en-US" sz="1800">
                <a:latin typeface="Arial"/>
                <a:ea typeface="Arial"/>
                <a:cs typeface="Arial"/>
                <a:sym typeface="Arial"/>
              </a:rPr>
              <a:t> For example a map of Finland that presents the house prices for each region given a year and a quarter.</a:t>
            </a:r>
            <a:endParaRPr sz="1800">
              <a:latin typeface="Arial"/>
              <a:ea typeface="Arial"/>
              <a:cs typeface="Arial"/>
              <a:sym typeface="Arial"/>
            </a:endParaRPr>
          </a:p>
          <a:p>
            <a:pPr indent="-330200" lvl="0" marL="457200" rtl="0" algn="l">
              <a:spcBef>
                <a:spcPts val="0"/>
              </a:spcBef>
              <a:spcAft>
                <a:spcPts val="0"/>
              </a:spcAft>
              <a:buSzPts val="1600"/>
              <a:buFont typeface="Arial"/>
              <a:buChar char="■"/>
            </a:pPr>
            <a:r>
              <a:rPr lang="en-US" sz="1800">
                <a:latin typeface="Arial"/>
                <a:ea typeface="Arial"/>
                <a:cs typeface="Arial"/>
                <a:sym typeface="Arial"/>
              </a:rPr>
              <a:t>Study the accuracy of the model, when real data becomes available.</a:t>
            </a:r>
            <a:endParaRPr sz="1800">
              <a:latin typeface="Arial"/>
              <a:ea typeface="Arial"/>
              <a:cs typeface="Arial"/>
              <a:sym typeface="Arial"/>
            </a:endParaRPr>
          </a:p>
          <a:p>
            <a:pPr indent="-330200" lvl="0" marL="457200" rtl="0" algn="l">
              <a:spcBef>
                <a:spcPts val="0"/>
              </a:spcBef>
              <a:spcAft>
                <a:spcPts val="0"/>
              </a:spcAft>
              <a:buSzPts val="1600"/>
              <a:buFont typeface="Arial"/>
              <a:buChar char="■"/>
            </a:pPr>
            <a:r>
              <a:rPr lang="en-US" sz="1800">
                <a:latin typeface="Arial"/>
                <a:ea typeface="Arial"/>
                <a:cs typeface="Arial"/>
                <a:sym typeface="Arial"/>
              </a:rPr>
              <a:t>Implement some cross-validation to avoid overfitting</a:t>
            </a:r>
            <a:endParaRPr sz="1800">
              <a:latin typeface="Arial"/>
              <a:ea typeface="Arial"/>
              <a:cs typeface="Arial"/>
              <a:sym typeface="Arial"/>
            </a:endParaRPr>
          </a:p>
        </p:txBody>
      </p:sp>
      <p:sp>
        <p:nvSpPr>
          <p:cNvPr id="259" name="Google Shape;259;p31"/>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60" name="Google Shape;260;p31"/>
          <p:cNvSpPr txBox="1"/>
          <p:nvPr/>
        </p:nvSpPr>
        <p:spPr>
          <a:xfrm>
            <a:off x="1188925" y="1482450"/>
            <a:ext cx="9366300" cy="16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u="sng"/>
              <a:t>Links to the results:</a:t>
            </a:r>
            <a:endParaRPr sz="1800" u="sng"/>
          </a:p>
          <a:p>
            <a:pPr indent="0" lvl="0" marL="0" rtl="0" algn="l">
              <a:spcBef>
                <a:spcPts val="0"/>
              </a:spcBef>
              <a:spcAft>
                <a:spcPts val="0"/>
              </a:spcAft>
              <a:buNone/>
            </a:pPr>
            <a:r>
              <a:t/>
            </a:r>
            <a:endParaRPr sz="1800" u="sng"/>
          </a:p>
          <a:p>
            <a:pPr indent="-342900" lvl="0" marL="457200" rtl="0" algn="l">
              <a:spcBef>
                <a:spcPts val="0"/>
              </a:spcBef>
              <a:spcAft>
                <a:spcPts val="0"/>
              </a:spcAft>
              <a:buSzPts val="1800"/>
              <a:buChar char="●"/>
            </a:pPr>
            <a:r>
              <a:rPr lang="en-US" sz="1800" u="sng"/>
              <a:t>https://drive.google.com/drive/folders/1K9Ue3oSryTES8MSYCcl2ceZhtrnKwddM?usp=sharing</a:t>
            </a:r>
            <a:endParaRPr sz="1800" u="sng"/>
          </a:p>
          <a:p>
            <a:pPr indent="0" lvl="0" marL="457200" rtl="0" algn="l">
              <a:spcBef>
                <a:spcPts val="0"/>
              </a:spcBef>
              <a:spcAft>
                <a:spcPts val="0"/>
              </a:spcAft>
              <a:buNone/>
            </a:pPr>
            <a:r>
              <a:t/>
            </a:r>
            <a:endParaRPr sz="1800"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grpSp>
        <p:nvGrpSpPr>
          <p:cNvPr id="106" name="Google Shape;106;p14"/>
          <p:cNvGrpSpPr/>
          <p:nvPr/>
        </p:nvGrpSpPr>
        <p:grpSpPr>
          <a:xfrm>
            <a:off x="1453303" y="1517909"/>
            <a:ext cx="9394453" cy="2631088"/>
            <a:chOff x="81703" y="305700"/>
            <a:chExt cx="9394453" cy="2631088"/>
          </a:xfrm>
        </p:grpSpPr>
        <p:sp>
          <p:nvSpPr>
            <p:cNvPr id="107" name="Google Shape;107;p14"/>
            <p:cNvSpPr/>
            <p:nvPr/>
          </p:nvSpPr>
          <p:spPr>
            <a:xfrm>
              <a:off x="638099" y="305700"/>
              <a:ext cx="1715625" cy="1715625"/>
            </a:xfrm>
            <a:prstGeom prst="round2DiagRect">
              <a:avLst>
                <a:gd fmla="val 29727" name="adj1"/>
                <a:gd fmla="val 0" name="adj2"/>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1003724" y="671325"/>
              <a:ext cx="984375" cy="984375"/>
            </a:xfrm>
            <a:prstGeom prst="rect">
              <a:avLst/>
            </a:prstGeom>
            <a:blipFill rotWithShape="1">
              <a:blip r:embed="rId3">
                <a:alphaModFix/>
              </a:blip>
              <a:stretch>
                <a:fillRect b="0" l="-10999" r="-10999"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81703" y="2216788"/>
              <a:ext cx="281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txBox="1"/>
            <p:nvPr/>
          </p:nvSpPr>
          <p:spPr>
            <a:xfrm>
              <a:off x="81703" y="2216788"/>
              <a:ext cx="281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PARTNER</a:t>
              </a:r>
              <a:endParaRPr/>
            </a:p>
          </p:txBody>
        </p:sp>
        <p:sp>
          <p:nvSpPr>
            <p:cNvPr id="111" name="Google Shape;111;p14"/>
            <p:cNvSpPr/>
            <p:nvPr/>
          </p:nvSpPr>
          <p:spPr>
            <a:xfrm>
              <a:off x="3942787" y="305700"/>
              <a:ext cx="1715625" cy="1715625"/>
            </a:xfrm>
            <a:prstGeom prst="round2DiagRect">
              <a:avLst>
                <a:gd fmla="val 29727" name="adj1"/>
                <a:gd fmla="val 0" name="adj2"/>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4308412" y="671325"/>
              <a:ext cx="984375" cy="984375"/>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3394350" y="2216788"/>
              <a:ext cx="281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txBox="1"/>
            <p:nvPr/>
          </p:nvSpPr>
          <p:spPr>
            <a:xfrm>
              <a:off x="3394350" y="2216788"/>
              <a:ext cx="281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INSTRUCTOR</a:t>
              </a:r>
              <a:endParaRPr/>
            </a:p>
          </p:txBody>
        </p:sp>
        <p:sp>
          <p:nvSpPr>
            <p:cNvPr id="115" name="Google Shape;115;p14"/>
            <p:cNvSpPr/>
            <p:nvPr/>
          </p:nvSpPr>
          <p:spPr>
            <a:xfrm>
              <a:off x="7247475" y="305700"/>
              <a:ext cx="1715625" cy="1715625"/>
            </a:xfrm>
            <a:prstGeom prst="round2DiagRect">
              <a:avLst>
                <a:gd fmla="val 29727" name="adj1"/>
                <a:gd fmla="val 0" name="adj2"/>
              </a:avLst>
            </a:prstGeom>
            <a:solidFill>
              <a:srgbClr val="00B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7613100" y="671325"/>
              <a:ext cx="984375" cy="98437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6663656" y="2216788"/>
              <a:ext cx="281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txBox="1"/>
            <p:nvPr/>
          </p:nvSpPr>
          <p:spPr>
            <a:xfrm>
              <a:off x="6663656" y="2216788"/>
              <a:ext cx="281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TEAM MEMBER</a:t>
              </a:r>
              <a:endParaRPr/>
            </a:p>
          </p:txBody>
        </p:sp>
      </p:grpSp>
      <p:sp>
        <p:nvSpPr>
          <p:cNvPr id="119" name="Google Shape;119;p14"/>
          <p:cNvSpPr txBox="1"/>
          <p:nvPr/>
        </p:nvSpPr>
        <p:spPr>
          <a:xfrm>
            <a:off x="1824605" y="3889664"/>
            <a:ext cx="233214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Juha Vesanto – OP</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Terhi Jävinen</a:t>
            </a:r>
            <a:endParaRPr sz="1800">
              <a:solidFill>
                <a:schemeClr val="dk1"/>
              </a:solidFill>
              <a:latin typeface="Arial"/>
              <a:ea typeface="Arial"/>
              <a:cs typeface="Arial"/>
              <a:sym typeface="Arial"/>
            </a:endParaRPr>
          </a:p>
        </p:txBody>
      </p:sp>
      <p:sp>
        <p:nvSpPr>
          <p:cNvPr id="120" name="Google Shape;120;p14"/>
          <p:cNvSpPr txBox="1"/>
          <p:nvPr/>
        </p:nvSpPr>
        <p:spPr>
          <a:xfrm>
            <a:off x="5006130" y="3870278"/>
            <a:ext cx="233214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Jorma Laaksonen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Roope Ruusuvuori</a:t>
            </a:r>
            <a:endParaRPr sz="1800">
              <a:solidFill>
                <a:schemeClr val="dk1"/>
              </a:solidFill>
              <a:latin typeface="Arial"/>
              <a:ea typeface="Arial"/>
              <a:cs typeface="Arial"/>
              <a:sym typeface="Arial"/>
            </a:endParaRPr>
          </a:p>
        </p:txBody>
      </p:sp>
      <p:sp>
        <p:nvSpPr>
          <p:cNvPr id="121" name="Google Shape;121;p14"/>
          <p:cNvSpPr txBox="1"/>
          <p:nvPr/>
        </p:nvSpPr>
        <p:spPr>
          <a:xfrm>
            <a:off x="8488260" y="3870278"/>
            <a:ext cx="23322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Anna Lebedeff</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Mohamed Mkhaibou</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Khoa Nguyen</a:t>
            </a:r>
            <a:endParaRPr/>
          </a:p>
          <a:p>
            <a:pPr indent="0" lvl="0" marL="0" marR="0" rtl="0" algn="l">
              <a:spcBef>
                <a:spcPts val="0"/>
              </a:spcBef>
              <a:spcAft>
                <a:spcPts val="0"/>
              </a:spcAft>
              <a:buNone/>
            </a:pPr>
            <a:r>
              <a:rPr lang="en-US" sz="1800">
                <a:solidFill>
                  <a:schemeClr val="dk1"/>
                </a:solidFill>
                <a:latin typeface="Arial"/>
                <a:ea typeface="Arial"/>
                <a:cs typeface="Arial"/>
                <a:sym typeface="Arial"/>
              </a:rPr>
              <a:t>Sami Valkamaa</a:t>
            </a:r>
            <a:endParaRPr sz="1800">
              <a:solidFill>
                <a:schemeClr val="dk1"/>
              </a:solidFill>
              <a:latin typeface="Arial"/>
              <a:ea typeface="Arial"/>
              <a:cs typeface="Arial"/>
              <a:sym typeface="Arial"/>
            </a:endParaRPr>
          </a:p>
        </p:txBody>
      </p:sp>
      <p:sp>
        <p:nvSpPr>
          <p:cNvPr id="122" name="Google Shape;122;p14"/>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en-US"/>
              <a:t>THANK YOU FOR LISTENING</a:t>
            </a:r>
            <a:endParaRPr/>
          </a:p>
        </p:txBody>
      </p:sp>
      <p:sp>
        <p:nvSpPr>
          <p:cNvPr id="266" name="Google Shape;266;p3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Autofit/>
          </a:bodyPr>
          <a:lstStyle/>
          <a:p>
            <a:pPr indent="0" lvl="0" marL="0" rtl="0" algn="ctr">
              <a:lnSpc>
                <a:spcPct val="112000"/>
              </a:lnSpc>
              <a:spcBef>
                <a:spcPts val="0"/>
              </a:spcBef>
              <a:spcAft>
                <a:spcPts val="0"/>
              </a:spcAft>
              <a:buClr>
                <a:schemeClr val="dk2"/>
              </a:buClr>
              <a:buSzPts val="2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type="title"/>
          </p:nvPr>
        </p:nvSpPr>
        <p:spPr>
          <a:xfrm>
            <a:off x="1295400" y="1164275"/>
            <a:ext cx="9601200" cy="648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3200"/>
              <a:t>Background: OP Bank</a:t>
            </a:r>
            <a:endParaRPr b="1" sz="3200"/>
          </a:p>
        </p:txBody>
      </p:sp>
      <p:sp>
        <p:nvSpPr>
          <p:cNvPr id="129" name="Google Shape;129;p15"/>
          <p:cNvSpPr txBox="1"/>
          <p:nvPr>
            <p:ph idx="1" type="body"/>
          </p:nvPr>
        </p:nvSpPr>
        <p:spPr>
          <a:xfrm>
            <a:off x="1371600" y="1812275"/>
            <a:ext cx="9601200" cy="3581400"/>
          </a:xfrm>
          <a:prstGeom prst="rect">
            <a:avLst/>
          </a:prstGeom>
        </p:spPr>
        <p:txBody>
          <a:bodyPr anchorCtr="0" anchor="t" bIns="45700" lIns="91425" spcFirstLastPara="1" rIns="91425" wrap="square" tIns="45700">
            <a:noAutofit/>
          </a:bodyPr>
          <a:lstStyle/>
          <a:p>
            <a:pPr indent="-355600" lvl="0" marL="457200" rtl="0" algn="l">
              <a:lnSpc>
                <a:spcPct val="150000"/>
              </a:lnSpc>
              <a:spcBef>
                <a:spcPts val="0"/>
              </a:spcBef>
              <a:spcAft>
                <a:spcPts val="0"/>
              </a:spcAft>
              <a:buSzPts val="2000"/>
              <a:buChar char="■"/>
            </a:pPr>
            <a:r>
              <a:rPr lang="en-US">
                <a:solidFill>
                  <a:schemeClr val="dk1"/>
                </a:solidFill>
                <a:latin typeface="Calibri"/>
                <a:ea typeface="Calibri"/>
                <a:cs typeface="Calibri"/>
                <a:sym typeface="Calibri"/>
              </a:rPr>
              <a:t>The largest housing loaner in Finland </a:t>
            </a:r>
            <a:endParaRPr>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House prices have an effect on:</a:t>
            </a:r>
            <a:endParaRPr>
              <a:solidFill>
                <a:schemeClr val="dk1"/>
              </a:solidFill>
              <a:latin typeface="Calibri"/>
              <a:ea typeface="Calibri"/>
              <a:cs typeface="Calibri"/>
              <a:sym typeface="Calibri"/>
            </a:endParaRPr>
          </a:p>
          <a:p>
            <a:pPr indent="-342900" lvl="1" marL="914400" rtl="0" algn="l">
              <a:lnSpc>
                <a:spcPct val="150000"/>
              </a:lnSpc>
              <a:spcBef>
                <a:spcPts val="0"/>
              </a:spcBef>
              <a:spcAft>
                <a:spcPts val="0"/>
              </a:spcAft>
              <a:buClr>
                <a:schemeClr val="dk1"/>
              </a:buClr>
              <a:buSzPts val="1800"/>
              <a:buFont typeface="Calibri"/>
              <a:buChar char="–"/>
            </a:pPr>
            <a:r>
              <a:rPr i="0" lang="en-US">
                <a:solidFill>
                  <a:schemeClr val="dk1"/>
                </a:solidFill>
                <a:latin typeface="Calibri"/>
                <a:ea typeface="Calibri"/>
                <a:cs typeface="Calibri"/>
                <a:sym typeface="Calibri"/>
              </a:rPr>
              <a:t>Future profits</a:t>
            </a:r>
            <a:endParaRPr i="0">
              <a:solidFill>
                <a:schemeClr val="dk1"/>
              </a:solidFill>
              <a:latin typeface="Calibri"/>
              <a:ea typeface="Calibri"/>
              <a:cs typeface="Calibri"/>
              <a:sym typeface="Calibri"/>
            </a:endParaRPr>
          </a:p>
          <a:p>
            <a:pPr indent="-342900" lvl="1" marL="914400" rtl="0" algn="l">
              <a:lnSpc>
                <a:spcPct val="150000"/>
              </a:lnSpc>
              <a:spcBef>
                <a:spcPts val="0"/>
              </a:spcBef>
              <a:spcAft>
                <a:spcPts val="0"/>
              </a:spcAft>
              <a:buClr>
                <a:schemeClr val="dk1"/>
              </a:buClr>
              <a:buSzPts val="1800"/>
              <a:buFont typeface="Calibri"/>
              <a:buChar char="–"/>
            </a:pPr>
            <a:r>
              <a:rPr i="0" lang="en-US">
                <a:solidFill>
                  <a:schemeClr val="dk1"/>
                </a:solidFill>
                <a:latin typeface="Calibri"/>
                <a:ea typeface="Calibri"/>
                <a:cs typeface="Calibri"/>
                <a:sym typeface="Calibri"/>
              </a:rPr>
              <a:t>Risks</a:t>
            </a:r>
            <a:endParaRPr i="0">
              <a:solidFill>
                <a:schemeClr val="dk1"/>
              </a:solidFill>
              <a:latin typeface="Calibri"/>
              <a:ea typeface="Calibri"/>
              <a:cs typeface="Calibri"/>
              <a:sym typeface="Calibri"/>
            </a:endParaRPr>
          </a:p>
          <a:p>
            <a:pPr indent="-342900" lvl="1" marL="914400" rtl="0" algn="l">
              <a:lnSpc>
                <a:spcPct val="150000"/>
              </a:lnSpc>
              <a:spcBef>
                <a:spcPts val="0"/>
              </a:spcBef>
              <a:spcAft>
                <a:spcPts val="0"/>
              </a:spcAft>
              <a:buClr>
                <a:schemeClr val="dk1"/>
              </a:buClr>
              <a:buSzPts val="1800"/>
              <a:buFont typeface="Calibri"/>
              <a:buChar char="–"/>
            </a:pPr>
            <a:r>
              <a:rPr i="0" lang="en-US">
                <a:solidFill>
                  <a:schemeClr val="dk1"/>
                </a:solidFill>
                <a:latin typeface="Calibri"/>
                <a:ea typeface="Calibri"/>
                <a:cs typeface="Calibri"/>
                <a:sym typeface="Calibri"/>
              </a:rPr>
              <a:t>Solvency position</a:t>
            </a:r>
            <a:endParaRPr i="0">
              <a:solidFill>
                <a:schemeClr val="dk1"/>
              </a:solidFill>
              <a:latin typeface="Calibri"/>
              <a:ea typeface="Calibri"/>
              <a:cs typeface="Calibri"/>
              <a:sym typeface="Calibri"/>
            </a:endParaRPr>
          </a:p>
          <a:p>
            <a:pPr indent="-342900" lvl="0" marL="457200" rtl="0" algn="l">
              <a:lnSpc>
                <a:spcPct val="150000"/>
              </a:lnSpc>
              <a:spcBef>
                <a:spcPts val="0"/>
              </a:spcBef>
              <a:spcAft>
                <a:spcPts val="0"/>
              </a:spcAft>
              <a:buClr>
                <a:schemeClr val="dk1"/>
              </a:buClr>
              <a:buSzPts val="1800"/>
              <a:buFont typeface="Calibri"/>
              <a:buChar char="■"/>
            </a:pPr>
            <a:r>
              <a:rPr lang="en-US">
                <a:solidFill>
                  <a:schemeClr val="dk1"/>
                </a:solidFill>
                <a:latin typeface="Calibri"/>
                <a:ea typeface="Calibri"/>
                <a:cs typeface="Calibri"/>
                <a:sym typeface="Calibri"/>
              </a:rPr>
              <a:t>Predictions enable the organization to make budgetary and other business decision on house loans.</a:t>
            </a:r>
            <a:endParaRPr i="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a:solidFill>
                <a:schemeClr val="dk1"/>
              </a:solidFill>
              <a:latin typeface="Calibri"/>
              <a:ea typeface="Calibri"/>
              <a:cs typeface="Calibri"/>
              <a:sym typeface="Calibri"/>
            </a:endParaRPr>
          </a:p>
        </p:txBody>
      </p:sp>
      <p:sp>
        <p:nvSpPr>
          <p:cNvPr id="130" name="Google Shape;130;p15"/>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txBox="1"/>
          <p:nvPr>
            <p:ph type="title"/>
          </p:nvPr>
        </p:nvSpPr>
        <p:spPr>
          <a:xfrm>
            <a:off x="1371600" y="685800"/>
            <a:ext cx="9601200" cy="6078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200"/>
              <a:buFont typeface="Arial"/>
              <a:buNone/>
            </a:pPr>
            <a:r>
              <a:rPr b="1" lang="en-US" sz="3200">
                <a:latin typeface="Arial"/>
                <a:ea typeface="Arial"/>
                <a:cs typeface="Arial"/>
                <a:sym typeface="Arial"/>
              </a:rPr>
              <a:t>Task and Goals (1.5min)</a:t>
            </a:r>
            <a:endParaRPr b="1" sz="3200">
              <a:latin typeface="Arial"/>
              <a:ea typeface="Arial"/>
              <a:cs typeface="Arial"/>
              <a:sym typeface="Arial"/>
            </a:endParaRPr>
          </a:p>
        </p:txBody>
      </p:sp>
      <p:sp>
        <p:nvSpPr>
          <p:cNvPr id="136" name="Google Shape;136;p16"/>
          <p:cNvSpPr txBox="1"/>
          <p:nvPr>
            <p:ph idx="1" type="body"/>
          </p:nvPr>
        </p:nvSpPr>
        <p:spPr>
          <a:xfrm>
            <a:off x="1351950" y="1599675"/>
            <a:ext cx="9488100" cy="3431400"/>
          </a:xfrm>
          <a:prstGeom prst="rect">
            <a:avLst/>
          </a:prstGeom>
          <a:noFill/>
          <a:ln>
            <a:noFill/>
          </a:ln>
        </p:spPr>
        <p:txBody>
          <a:bodyPr anchorCtr="0" anchor="t" bIns="45700" lIns="91425" spcFirstLastPara="1" rIns="91425" wrap="square" tIns="45700">
            <a:noAutofit/>
          </a:bodyPr>
          <a:lstStyle/>
          <a:p>
            <a:pPr indent="-390398" lvl="0" marL="384048" rtl="0" algn="l">
              <a:lnSpc>
                <a:spcPct val="94000"/>
              </a:lnSpc>
              <a:spcBef>
                <a:spcPts val="0"/>
              </a:spcBef>
              <a:spcAft>
                <a:spcPts val="0"/>
              </a:spcAft>
              <a:buClr>
                <a:schemeClr val="dk2"/>
              </a:buClr>
              <a:buSzPts val="2100"/>
              <a:buChar char="■"/>
            </a:pPr>
            <a:r>
              <a:rPr lang="en-US" sz="2100">
                <a:latin typeface="Arial"/>
                <a:ea typeface="Arial"/>
                <a:cs typeface="Arial"/>
                <a:sym typeface="Arial"/>
              </a:rPr>
              <a:t>Forecast house prices at least one year in the future (until end of 2021)</a:t>
            </a:r>
            <a:endParaRPr sz="2100">
              <a:latin typeface="Arial"/>
              <a:ea typeface="Arial"/>
              <a:cs typeface="Arial"/>
              <a:sym typeface="Arial"/>
            </a:endParaRPr>
          </a:p>
          <a:p>
            <a:pPr indent="-390398" lvl="1" marL="914400" rtl="0" algn="l">
              <a:lnSpc>
                <a:spcPct val="94000"/>
              </a:lnSpc>
              <a:spcBef>
                <a:spcPts val="700"/>
              </a:spcBef>
              <a:spcAft>
                <a:spcPts val="0"/>
              </a:spcAft>
              <a:buClr>
                <a:schemeClr val="dk2"/>
              </a:buClr>
              <a:buSzPts val="1900"/>
              <a:buChar char="–"/>
            </a:pPr>
            <a:r>
              <a:rPr i="0" lang="en-US" sz="1900">
                <a:latin typeface="Arial"/>
                <a:ea typeface="Arial"/>
                <a:cs typeface="Arial"/>
                <a:sym typeface="Arial"/>
              </a:rPr>
              <a:t>How the price behaves quarter-to-quarter</a:t>
            </a:r>
            <a:endParaRPr sz="2100"/>
          </a:p>
          <a:p>
            <a:pPr indent="-390398" lvl="1" marL="914400" rtl="0" algn="l">
              <a:lnSpc>
                <a:spcPct val="94000"/>
              </a:lnSpc>
              <a:spcBef>
                <a:spcPts val="700"/>
              </a:spcBef>
              <a:spcAft>
                <a:spcPts val="0"/>
              </a:spcAft>
              <a:buClr>
                <a:schemeClr val="dk2"/>
              </a:buClr>
              <a:buSzPts val="1900"/>
              <a:buChar char="–"/>
            </a:pPr>
            <a:r>
              <a:rPr i="0" lang="en-US" sz="1900">
                <a:latin typeface="Arial"/>
                <a:ea typeface="Arial"/>
                <a:cs typeface="Arial"/>
                <a:sym typeface="Arial"/>
              </a:rPr>
              <a:t>How the price behaves differently in each region</a:t>
            </a:r>
            <a:endParaRPr sz="2100"/>
          </a:p>
          <a:p>
            <a:pPr indent="-390398" lvl="1" marL="914400" rtl="0" algn="l">
              <a:lnSpc>
                <a:spcPct val="94000"/>
              </a:lnSpc>
              <a:spcBef>
                <a:spcPts val="700"/>
              </a:spcBef>
              <a:spcAft>
                <a:spcPts val="0"/>
              </a:spcAft>
              <a:buClr>
                <a:schemeClr val="dk2"/>
              </a:buClr>
              <a:buSzPts val="1900"/>
              <a:buChar char="–"/>
            </a:pPr>
            <a:r>
              <a:rPr i="0" lang="en-US" sz="1900">
                <a:latin typeface="Arial"/>
                <a:ea typeface="Arial"/>
                <a:cs typeface="Arial"/>
                <a:sym typeface="Arial"/>
              </a:rPr>
              <a:t>How the price behaves differently for each type of apartment</a:t>
            </a:r>
            <a:endParaRPr sz="2100"/>
          </a:p>
          <a:p>
            <a:pPr indent="-390398" lvl="0" marL="384048" rtl="0" algn="l">
              <a:lnSpc>
                <a:spcPct val="94000"/>
              </a:lnSpc>
              <a:spcBef>
                <a:spcPts val="1200"/>
              </a:spcBef>
              <a:spcAft>
                <a:spcPts val="0"/>
              </a:spcAft>
              <a:buClr>
                <a:schemeClr val="dk2"/>
              </a:buClr>
              <a:buSzPts val="2100"/>
              <a:buChar char="■"/>
            </a:pPr>
            <a:r>
              <a:rPr lang="en-US" sz="2100">
                <a:latin typeface="Arial"/>
                <a:ea typeface="Arial"/>
                <a:cs typeface="Arial"/>
                <a:sym typeface="Arial"/>
              </a:rPr>
              <a:t>Visualize the result</a:t>
            </a:r>
            <a:endParaRPr sz="2100"/>
          </a:p>
          <a:p>
            <a:pPr indent="-390398" lvl="1" marL="914400" rtl="0" algn="l">
              <a:lnSpc>
                <a:spcPct val="94000"/>
              </a:lnSpc>
              <a:spcBef>
                <a:spcPts val="700"/>
              </a:spcBef>
              <a:spcAft>
                <a:spcPts val="0"/>
              </a:spcAft>
              <a:buClr>
                <a:schemeClr val="dk2"/>
              </a:buClr>
              <a:buSzPts val="1900"/>
              <a:buChar char="–"/>
            </a:pPr>
            <a:r>
              <a:rPr i="0" lang="en-US" sz="1900">
                <a:latin typeface="Arial"/>
                <a:ea typeface="Arial"/>
                <a:cs typeface="Arial"/>
                <a:sym typeface="Arial"/>
              </a:rPr>
              <a:t>Meaningful visualization of the future prices from different models</a:t>
            </a:r>
            <a:endParaRPr sz="2100"/>
          </a:p>
          <a:p>
            <a:pPr indent="-390398" lvl="0" marL="384048" rtl="0" algn="l">
              <a:lnSpc>
                <a:spcPct val="94000"/>
              </a:lnSpc>
              <a:spcBef>
                <a:spcPts val="1200"/>
              </a:spcBef>
              <a:spcAft>
                <a:spcPts val="0"/>
              </a:spcAft>
              <a:buClr>
                <a:schemeClr val="dk2"/>
              </a:buClr>
              <a:buSzPts val="2100"/>
              <a:buChar char="■"/>
            </a:pPr>
            <a:r>
              <a:rPr lang="en-US" sz="2100">
                <a:latin typeface="Arial"/>
                <a:ea typeface="Arial"/>
                <a:cs typeface="Arial"/>
                <a:sym typeface="Arial"/>
              </a:rPr>
              <a:t>Obtain the forecasted result given region and house type.</a:t>
            </a:r>
            <a:endParaRPr sz="2100"/>
          </a:p>
          <a:p>
            <a:pPr indent="0" lvl="0" marL="384048" rtl="0" algn="l">
              <a:lnSpc>
                <a:spcPct val="94000"/>
              </a:lnSpc>
              <a:spcBef>
                <a:spcPts val="1200"/>
              </a:spcBef>
              <a:spcAft>
                <a:spcPts val="0"/>
              </a:spcAft>
              <a:buNone/>
            </a:pPr>
            <a:r>
              <a:t/>
            </a:r>
            <a:endParaRPr/>
          </a:p>
        </p:txBody>
      </p:sp>
      <p:sp>
        <p:nvSpPr>
          <p:cNvPr id="137" name="Google Shape;137;p16"/>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7"/>
          <p:cNvSpPr txBox="1"/>
          <p:nvPr>
            <p:ph type="title"/>
          </p:nvPr>
        </p:nvSpPr>
        <p:spPr>
          <a:xfrm>
            <a:off x="1371600" y="482700"/>
            <a:ext cx="9601200" cy="885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200"/>
              <a:buFont typeface="Arial"/>
              <a:buNone/>
            </a:pPr>
            <a:r>
              <a:rPr b="1" lang="en-US" sz="3200">
                <a:latin typeface="Arial"/>
                <a:ea typeface="Arial"/>
                <a:cs typeface="Arial"/>
                <a:sym typeface="Arial"/>
              </a:rPr>
              <a:t>Dataset</a:t>
            </a:r>
            <a:r>
              <a:rPr lang="en-US" sz="3200">
                <a:latin typeface="Arial"/>
                <a:ea typeface="Arial"/>
                <a:cs typeface="Arial"/>
                <a:sym typeface="Arial"/>
              </a:rPr>
              <a:t> </a:t>
            </a:r>
            <a:endParaRPr sz="3200">
              <a:latin typeface="Arial"/>
              <a:ea typeface="Arial"/>
              <a:cs typeface="Arial"/>
              <a:sym typeface="Arial"/>
            </a:endParaRPr>
          </a:p>
        </p:txBody>
      </p:sp>
      <p:sp>
        <p:nvSpPr>
          <p:cNvPr id="143" name="Google Shape;143;p17"/>
          <p:cNvSpPr txBox="1"/>
          <p:nvPr>
            <p:ph idx="1" type="body"/>
          </p:nvPr>
        </p:nvSpPr>
        <p:spPr>
          <a:xfrm>
            <a:off x="1371600" y="1367702"/>
            <a:ext cx="9601200" cy="39099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latin typeface="Arial"/>
                <a:ea typeface="Arial"/>
                <a:cs typeface="Arial"/>
                <a:sym typeface="Arial"/>
              </a:rPr>
              <a:t>Source of data: </a:t>
            </a:r>
            <a:r>
              <a:rPr lang="en-US" u="sng">
                <a:solidFill>
                  <a:schemeClr val="hlink"/>
                </a:solidFill>
                <a:latin typeface="Arial"/>
                <a:ea typeface="Arial"/>
                <a:cs typeface="Arial"/>
                <a:sym typeface="Arial"/>
                <a:hlinkClick r:id="rId3"/>
              </a:rPr>
              <a:t>Tilastokeskus</a:t>
            </a:r>
            <a:endParaRPr>
              <a:latin typeface="Arial"/>
              <a:ea typeface="Arial"/>
              <a:cs typeface="Arial"/>
              <a:sym typeface="Arial"/>
            </a:endParaRPr>
          </a:p>
          <a:p>
            <a:pPr indent="-384048" lvl="0" marL="384048" rtl="0" algn="l">
              <a:lnSpc>
                <a:spcPct val="94000"/>
              </a:lnSpc>
              <a:spcBef>
                <a:spcPts val="1200"/>
              </a:spcBef>
              <a:spcAft>
                <a:spcPts val="0"/>
              </a:spcAft>
              <a:buClr>
                <a:schemeClr val="dk2"/>
              </a:buClr>
              <a:buSzPts val="2000"/>
              <a:buChar char="■"/>
            </a:pPr>
            <a:r>
              <a:rPr lang="en-US">
                <a:latin typeface="Arial"/>
                <a:ea typeface="Arial"/>
                <a:cs typeface="Arial"/>
                <a:sym typeface="Arial"/>
              </a:rPr>
              <a:t>Data format</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Three csv/txt files representing 3 apartment types: one, two and three-room flats</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Each file consists of 80 rows of data representing the 80 regions in Finland</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Each region has 58 columns representing data from 2006Q1 to 2020Q2 </a:t>
            </a:r>
            <a:endParaRPr i="0" sz="1800">
              <a:latin typeface="Arial"/>
              <a:ea typeface="Arial"/>
              <a:cs typeface="Arial"/>
              <a:sym typeface="Arial"/>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The regions are</a:t>
            </a:r>
            <a:r>
              <a:rPr i="0" lang="en-US">
                <a:latin typeface="Arial"/>
                <a:ea typeface="Arial"/>
                <a:cs typeface="Arial"/>
                <a:sym typeface="Arial"/>
              </a:rPr>
              <a:t> </a:t>
            </a:r>
            <a:r>
              <a:rPr i="0" lang="en-US" sz="1800">
                <a:latin typeface="Arial"/>
                <a:ea typeface="Arial"/>
                <a:cs typeface="Arial"/>
                <a:sym typeface="Arial"/>
              </a:rPr>
              <a:t>treated as a time series</a:t>
            </a:r>
            <a:endParaRPr i="0" sz="1800">
              <a:latin typeface="Arial"/>
              <a:ea typeface="Arial"/>
              <a:cs typeface="Arial"/>
              <a:sym typeface="Arial"/>
            </a:endParaRPr>
          </a:p>
          <a:p>
            <a:pPr indent="-384048" lvl="0" marL="384048" rtl="0" algn="l">
              <a:lnSpc>
                <a:spcPct val="94000"/>
              </a:lnSpc>
              <a:spcBef>
                <a:spcPts val="1200"/>
              </a:spcBef>
              <a:spcAft>
                <a:spcPts val="0"/>
              </a:spcAft>
              <a:buClr>
                <a:schemeClr val="dk2"/>
              </a:buClr>
              <a:buSzPts val="2000"/>
              <a:buChar char="■"/>
            </a:pPr>
            <a:r>
              <a:rPr lang="en-US">
                <a:latin typeface="Arial"/>
                <a:ea typeface="Arial"/>
                <a:cs typeface="Arial"/>
                <a:sym typeface="Arial"/>
              </a:rPr>
              <a:t>Problems</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All</a:t>
            </a:r>
            <a:r>
              <a:rPr i="0" lang="en-US" sz="1800">
                <a:latin typeface="Arial"/>
                <a:ea typeface="Arial"/>
                <a:cs typeface="Arial"/>
                <a:sym typeface="Arial"/>
              </a:rPr>
              <a:t> data sets have a lot of missing data</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Reasons: no apartment sold in that period of time/ too few apartment sold (data masking)</a:t>
            </a:r>
            <a:endParaRPr/>
          </a:p>
          <a:p>
            <a:pPr indent="0" lvl="0" marL="0" rtl="0" algn="l">
              <a:lnSpc>
                <a:spcPct val="94000"/>
              </a:lnSpc>
              <a:spcBef>
                <a:spcPts val="1200"/>
              </a:spcBef>
              <a:spcAft>
                <a:spcPts val="0"/>
              </a:spcAft>
              <a:buNone/>
            </a:pPr>
            <a:r>
              <a:t/>
            </a:r>
            <a:endParaRPr/>
          </a:p>
        </p:txBody>
      </p:sp>
      <p:sp>
        <p:nvSpPr>
          <p:cNvPr id="144" name="Google Shape;144;p17"/>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1371600" y="247650"/>
            <a:ext cx="9601200" cy="884864"/>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200"/>
              <a:buFont typeface="Arial"/>
              <a:buNone/>
            </a:pPr>
            <a:r>
              <a:rPr b="1" lang="en-US" sz="3200">
                <a:latin typeface="Arial"/>
                <a:ea typeface="Arial"/>
                <a:cs typeface="Arial"/>
                <a:sym typeface="Arial"/>
              </a:rPr>
              <a:t>Data pre-processing (4.5min)</a:t>
            </a:r>
            <a:endParaRPr b="1" sz="3200">
              <a:latin typeface="Arial"/>
              <a:ea typeface="Arial"/>
              <a:cs typeface="Arial"/>
              <a:sym typeface="Arial"/>
            </a:endParaRPr>
          </a:p>
        </p:txBody>
      </p:sp>
      <p:sp>
        <p:nvSpPr>
          <p:cNvPr id="150" name="Google Shape;150;p18"/>
          <p:cNvSpPr txBox="1"/>
          <p:nvPr>
            <p:ph idx="1" type="body"/>
          </p:nvPr>
        </p:nvSpPr>
        <p:spPr>
          <a:xfrm>
            <a:off x="1371600" y="1324201"/>
            <a:ext cx="9601200" cy="52293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en-US">
                <a:latin typeface="Arial"/>
                <a:ea typeface="Arial"/>
                <a:cs typeface="Arial"/>
                <a:sym typeface="Arial"/>
              </a:rPr>
              <a:t>Removing regions with too many missing data</a:t>
            </a:r>
            <a:endParaRPr>
              <a:latin typeface="Arial"/>
              <a:ea typeface="Arial"/>
              <a:cs typeface="Arial"/>
              <a:sym typeface="Arial"/>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Regions with more than 70% of data missing were removed</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Calling prediction of these regions would return: "This region does not have sufficient data for prediction“</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Reason: Reduce the number of outliers Iterative Imputer can create.</a:t>
            </a:r>
            <a:endParaRPr/>
          </a:p>
          <a:p>
            <a:pPr indent="-384048" lvl="0" marL="384048" rtl="0" algn="l">
              <a:lnSpc>
                <a:spcPct val="94000"/>
              </a:lnSpc>
              <a:spcBef>
                <a:spcPts val="1200"/>
              </a:spcBef>
              <a:spcAft>
                <a:spcPts val="0"/>
              </a:spcAft>
              <a:buClr>
                <a:schemeClr val="dk2"/>
              </a:buClr>
              <a:buSzPts val="2000"/>
              <a:buChar char="■"/>
            </a:pPr>
            <a:r>
              <a:rPr lang="en-US">
                <a:latin typeface="Arial"/>
                <a:ea typeface="Arial"/>
                <a:cs typeface="Arial"/>
                <a:sym typeface="Arial"/>
              </a:rPr>
              <a:t>Iterative Imputer (source: </a:t>
            </a:r>
            <a:r>
              <a:rPr lang="en-US" u="sng">
                <a:solidFill>
                  <a:schemeClr val="hlink"/>
                </a:solidFill>
                <a:latin typeface="Arial"/>
                <a:ea typeface="Arial"/>
                <a:cs typeface="Arial"/>
                <a:sym typeface="Arial"/>
                <a:hlinkClick r:id="rId3"/>
              </a:rPr>
              <a:t>sklearn</a:t>
            </a:r>
            <a:r>
              <a:rPr lang="en-US">
                <a:latin typeface="Arial"/>
                <a:ea typeface="Arial"/>
                <a:cs typeface="Arial"/>
                <a:sym typeface="Arial"/>
              </a:rPr>
              <a:t>)</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Multivariate imputer that estimates each feature from all the others.</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A strategy for imputing missing values by modeling each feature with missing values as a function of other features in a round-robin fashion.</a:t>
            </a:r>
            <a:endParaRPr/>
          </a:p>
          <a:p>
            <a:pPr indent="-384048" lvl="0" marL="384048" rtl="0" algn="l">
              <a:lnSpc>
                <a:spcPct val="94000"/>
              </a:lnSpc>
              <a:spcBef>
                <a:spcPts val="1200"/>
              </a:spcBef>
              <a:spcAft>
                <a:spcPts val="0"/>
              </a:spcAft>
              <a:buClr>
                <a:schemeClr val="dk2"/>
              </a:buClr>
              <a:buSzPts val="2000"/>
              <a:buChar char="■"/>
            </a:pPr>
            <a:r>
              <a:rPr lang="en-US">
                <a:latin typeface="Arial"/>
                <a:ea typeface="Arial"/>
                <a:cs typeface="Arial"/>
                <a:sym typeface="Arial"/>
              </a:rPr>
              <a:t>Removing outliers</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The imputed data will be compared with the previous and next cell</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If the difference between the imputed and the previous or next is higher than 450, the cell would be replaced with the mean of the previous and next cell</a:t>
            </a:r>
            <a:endParaRPr/>
          </a:p>
          <a:p>
            <a:pPr indent="-384048" lvl="1" marL="914400" rtl="0" algn="l">
              <a:lnSpc>
                <a:spcPct val="94000"/>
              </a:lnSpc>
              <a:spcBef>
                <a:spcPts val="700"/>
              </a:spcBef>
              <a:spcAft>
                <a:spcPts val="0"/>
              </a:spcAft>
              <a:buClr>
                <a:schemeClr val="dk2"/>
              </a:buClr>
              <a:buSzPts val="1800"/>
              <a:buChar char="–"/>
            </a:pPr>
            <a:r>
              <a:rPr i="0" lang="en-US" sz="1800">
                <a:latin typeface="Arial"/>
                <a:ea typeface="Arial"/>
                <a:cs typeface="Arial"/>
                <a:sym typeface="Arial"/>
              </a:rPr>
              <a:t>Reason: smoothen the time series for better prediction</a:t>
            </a:r>
            <a:endParaRPr i="0" sz="1800">
              <a:latin typeface="Arial"/>
              <a:ea typeface="Arial"/>
              <a:cs typeface="Arial"/>
              <a:sym typeface="Arial"/>
            </a:endParaRPr>
          </a:p>
        </p:txBody>
      </p:sp>
      <p:sp>
        <p:nvSpPr>
          <p:cNvPr id="151" name="Google Shape;151;p18"/>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2" name="Google Shape;152;p18"/>
          <p:cNvSpPr txBox="1"/>
          <p:nvPr/>
        </p:nvSpPr>
        <p:spPr>
          <a:xfrm>
            <a:off x="1485900" y="840950"/>
            <a:ext cx="20589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u="sng"/>
              <a:t>Solution:</a:t>
            </a:r>
            <a:endParaRPr b="1" sz="18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1371600" y="247650"/>
            <a:ext cx="9601200" cy="884864"/>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200"/>
              <a:buFont typeface="Arial"/>
              <a:buNone/>
            </a:pPr>
            <a:r>
              <a:rPr b="1" lang="en-US" sz="3200">
                <a:latin typeface="Arial"/>
                <a:ea typeface="Arial"/>
                <a:cs typeface="Arial"/>
                <a:sym typeface="Arial"/>
              </a:rPr>
              <a:t>Exploratory </a:t>
            </a:r>
            <a:r>
              <a:rPr b="1" lang="en-US" sz="3200">
                <a:latin typeface="Arial"/>
                <a:ea typeface="Arial"/>
                <a:cs typeface="Arial"/>
                <a:sym typeface="Arial"/>
              </a:rPr>
              <a:t>Data Analysis</a:t>
            </a:r>
            <a:endParaRPr b="1" sz="3200">
              <a:latin typeface="Arial"/>
              <a:ea typeface="Arial"/>
              <a:cs typeface="Arial"/>
              <a:sym typeface="Arial"/>
            </a:endParaRPr>
          </a:p>
        </p:txBody>
      </p:sp>
      <p:pic>
        <p:nvPicPr>
          <p:cNvPr id="158" name="Google Shape;158;p19"/>
          <p:cNvPicPr preferRelativeResize="0"/>
          <p:nvPr/>
        </p:nvPicPr>
        <p:blipFill>
          <a:blip r:embed="rId3">
            <a:alphaModFix/>
          </a:blip>
          <a:stretch>
            <a:fillRect/>
          </a:stretch>
        </p:blipFill>
        <p:spPr>
          <a:xfrm>
            <a:off x="2199925" y="1255350"/>
            <a:ext cx="8963024" cy="5048025"/>
          </a:xfrm>
          <a:prstGeom prst="rect">
            <a:avLst/>
          </a:prstGeom>
          <a:noFill/>
          <a:ln>
            <a:noFill/>
          </a:ln>
        </p:spPr>
      </p:pic>
      <p:pic>
        <p:nvPicPr>
          <p:cNvPr id="159" name="Google Shape;159;p19"/>
          <p:cNvPicPr preferRelativeResize="0"/>
          <p:nvPr/>
        </p:nvPicPr>
        <p:blipFill>
          <a:blip r:embed="rId4">
            <a:alphaModFix/>
          </a:blip>
          <a:stretch>
            <a:fillRect/>
          </a:stretch>
        </p:blipFill>
        <p:spPr>
          <a:xfrm>
            <a:off x="2199925" y="1255350"/>
            <a:ext cx="8963025" cy="5048025"/>
          </a:xfrm>
          <a:prstGeom prst="rect">
            <a:avLst/>
          </a:prstGeom>
          <a:noFill/>
          <a:ln>
            <a:noFill/>
          </a:ln>
        </p:spPr>
      </p:pic>
      <p:pic>
        <p:nvPicPr>
          <p:cNvPr id="160" name="Google Shape;160;p19"/>
          <p:cNvPicPr preferRelativeResize="0"/>
          <p:nvPr/>
        </p:nvPicPr>
        <p:blipFill>
          <a:blip r:embed="rId5">
            <a:alphaModFix/>
          </a:blip>
          <a:stretch>
            <a:fillRect/>
          </a:stretch>
        </p:blipFill>
        <p:spPr>
          <a:xfrm>
            <a:off x="2199900" y="1255337"/>
            <a:ext cx="8963050" cy="5048025"/>
          </a:xfrm>
          <a:prstGeom prst="rect">
            <a:avLst/>
          </a:prstGeom>
          <a:noFill/>
          <a:ln>
            <a:noFill/>
          </a:ln>
        </p:spPr>
      </p:pic>
      <p:sp>
        <p:nvSpPr>
          <p:cNvPr id="161" name="Google Shape;161;p19"/>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0"/>
          <p:cNvSpPr txBox="1"/>
          <p:nvPr>
            <p:ph type="title"/>
          </p:nvPr>
        </p:nvSpPr>
        <p:spPr>
          <a:xfrm>
            <a:off x="1371600" y="247650"/>
            <a:ext cx="9601200" cy="885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200"/>
              <a:buFont typeface="Arial"/>
              <a:buNone/>
            </a:pPr>
            <a:r>
              <a:rPr b="1" lang="en-US" sz="3200">
                <a:latin typeface="Arial"/>
                <a:ea typeface="Arial"/>
                <a:cs typeface="Arial"/>
                <a:sym typeface="Arial"/>
              </a:rPr>
              <a:t>Exploratory </a:t>
            </a:r>
            <a:r>
              <a:rPr b="1" lang="en-US" sz="3200">
                <a:latin typeface="Arial"/>
                <a:ea typeface="Arial"/>
                <a:cs typeface="Arial"/>
                <a:sym typeface="Arial"/>
              </a:rPr>
              <a:t>Data Analysis</a:t>
            </a:r>
            <a:endParaRPr b="1" sz="3200">
              <a:latin typeface="Arial"/>
              <a:ea typeface="Arial"/>
              <a:cs typeface="Arial"/>
              <a:sym typeface="Arial"/>
            </a:endParaRPr>
          </a:p>
        </p:txBody>
      </p:sp>
      <p:pic>
        <p:nvPicPr>
          <p:cNvPr id="167" name="Google Shape;167;p20"/>
          <p:cNvPicPr preferRelativeResize="0"/>
          <p:nvPr/>
        </p:nvPicPr>
        <p:blipFill>
          <a:blip r:embed="rId3">
            <a:alphaModFix/>
          </a:blip>
          <a:stretch>
            <a:fillRect/>
          </a:stretch>
        </p:blipFill>
        <p:spPr>
          <a:xfrm>
            <a:off x="2613625" y="1020800"/>
            <a:ext cx="7624675" cy="5369950"/>
          </a:xfrm>
          <a:prstGeom prst="rect">
            <a:avLst/>
          </a:prstGeom>
          <a:noFill/>
          <a:ln>
            <a:noFill/>
          </a:ln>
        </p:spPr>
      </p:pic>
      <p:pic>
        <p:nvPicPr>
          <p:cNvPr id="168" name="Google Shape;168;p20"/>
          <p:cNvPicPr preferRelativeResize="0"/>
          <p:nvPr/>
        </p:nvPicPr>
        <p:blipFill>
          <a:blip r:embed="rId4">
            <a:alphaModFix/>
          </a:blip>
          <a:stretch>
            <a:fillRect/>
          </a:stretch>
        </p:blipFill>
        <p:spPr>
          <a:xfrm>
            <a:off x="2613625" y="1060050"/>
            <a:ext cx="7624675" cy="5291449"/>
          </a:xfrm>
          <a:prstGeom prst="rect">
            <a:avLst/>
          </a:prstGeom>
          <a:noFill/>
          <a:ln>
            <a:noFill/>
          </a:ln>
        </p:spPr>
      </p:pic>
      <p:sp>
        <p:nvSpPr>
          <p:cNvPr id="169" name="Google Shape;169;p20"/>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1371600" y="247650"/>
            <a:ext cx="9601200" cy="8850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3200"/>
              <a:buFont typeface="Arial"/>
              <a:buNone/>
            </a:pPr>
            <a:r>
              <a:rPr b="1" lang="en-US" sz="3200">
                <a:latin typeface="Arial"/>
                <a:ea typeface="Arial"/>
                <a:cs typeface="Arial"/>
                <a:sym typeface="Arial"/>
              </a:rPr>
              <a:t>Exploratory </a:t>
            </a:r>
            <a:r>
              <a:rPr b="1" lang="en-US" sz="3200">
                <a:latin typeface="Arial"/>
                <a:ea typeface="Arial"/>
                <a:cs typeface="Arial"/>
                <a:sym typeface="Arial"/>
              </a:rPr>
              <a:t>Data Analysis</a:t>
            </a:r>
            <a:endParaRPr b="1" sz="3200">
              <a:latin typeface="Arial"/>
              <a:ea typeface="Arial"/>
              <a:cs typeface="Arial"/>
              <a:sym typeface="Arial"/>
            </a:endParaRPr>
          </a:p>
        </p:txBody>
      </p:sp>
      <p:pic>
        <p:nvPicPr>
          <p:cNvPr id="175" name="Google Shape;175;p21"/>
          <p:cNvPicPr preferRelativeResize="0"/>
          <p:nvPr/>
        </p:nvPicPr>
        <p:blipFill>
          <a:blip r:embed="rId3">
            <a:alphaModFix/>
          </a:blip>
          <a:stretch>
            <a:fillRect/>
          </a:stretch>
        </p:blipFill>
        <p:spPr>
          <a:xfrm>
            <a:off x="1812025" y="1307950"/>
            <a:ext cx="8966900" cy="3419700"/>
          </a:xfrm>
          <a:prstGeom prst="rect">
            <a:avLst/>
          </a:prstGeom>
          <a:noFill/>
          <a:ln>
            <a:noFill/>
          </a:ln>
        </p:spPr>
      </p:pic>
      <p:pic>
        <p:nvPicPr>
          <p:cNvPr id="176" name="Google Shape;176;p21"/>
          <p:cNvPicPr preferRelativeResize="0"/>
          <p:nvPr/>
        </p:nvPicPr>
        <p:blipFill>
          <a:blip r:embed="rId4">
            <a:alphaModFix/>
          </a:blip>
          <a:stretch>
            <a:fillRect/>
          </a:stretch>
        </p:blipFill>
        <p:spPr>
          <a:xfrm>
            <a:off x="972675" y="5454700"/>
            <a:ext cx="4972050" cy="660350"/>
          </a:xfrm>
          <a:prstGeom prst="rect">
            <a:avLst/>
          </a:prstGeom>
          <a:noFill/>
          <a:ln>
            <a:noFill/>
          </a:ln>
        </p:spPr>
      </p:pic>
      <p:pic>
        <p:nvPicPr>
          <p:cNvPr id="177" name="Google Shape;177;p21"/>
          <p:cNvPicPr preferRelativeResize="0"/>
          <p:nvPr/>
        </p:nvPicPr>
        <p:blipFill>
          <a:blip r:embed="rId5">
            <a:alphaModFix/>
          </a:blip>
          <a:stretch>
            <a:fillRect/>
          </a:stretch>
        </p:blipFill>
        <p:spPr>
          <a:xfrm>
            <a:off x="6320825" y="5454700"/>
            <a:ext cx="4981575" cy="660350"/>
          </a:xfrm>
          <a:prstGeom prst="rect">
            <a:avLst/>
          </a:prstGeom>
          <a:noFill/>
          <a:ln>
            <a:noFill/>
          </a:ln>
        </p:spPr>
      </p:pic>
      <p:sp>
        <p:nvSpPr>
          <p:cNvPr id="178" name="Google Shape;178;p21"/>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