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6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DC8E83-F0FC-402A-A727-AB203DA088C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ΕΘΝΙΚΟ ΜΕΤΣΟΒΙΟ ΠΟΛΥΤΕΧΝΕΙΟ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43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4360" cy="68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2200" cy="685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2200" cy="6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458200" y="0"/>
            <a:ext cx="682200" cy="685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458200" y="5486400"/>
            <a:ext cx="682200" cy="6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891680" y="5857920"/>
            <a:ext cx="45705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89" strike="noStrike">
                <a:solidFill>
                  <a:srgbClr val="1b1e3d"/>
                </a:solidFill>
                <a:latin typeface="Cambria"/>
                <a:ea typeface="DejaVu Sans"/>
              </a:rPr>
              <a:t>Prometheus Team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18320" y="5041800"/>
            <a:ext cx="617076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57120" y="2565000"/>
            <a:ext cx="792828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1b1e3d"/>
                </a:solidFill>
                <a:latin typeface="Calibri"/>
                <a:ea typeface="DejaVu Sans"/>
              </a:rPr>
              <a:t>Measuring &amp; Analysing Race Data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b1e3d"/>
                </a:solidFill>
                <a:latin typeface="Calibri"/>
                <a:ea typeface="DejaVu Sans"/>
              </a:rPr>
              <a:t>Diomataris Markos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29" name="Picture 6" descr=""/>
          <p:cNvPicPr/>
          <p:nvPr/>
        </p:nvPicPr>
        <p:blipFill>
          <a:blip r:embed="rId1"/>
          <a:stretch/>
        </p:blipFill>
        <p:spPr>
          <a:xfrm>
            <a:off x="6643800" y="4288320"/>
            <a:ext cx="1657080" cy="167364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1575000" y="123480"/>
            <a:ext cx="692820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1b1e3d"/>
                </a:solidFill>
                <a:latin typeface="Calibri"/>
                <a:ea typeface="DejaVu Sans"/>
              </a:rPr>
              <a:t>National and Technical University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1b1e3d"/>
                </a:solidFill>
                <a:latin typeface="Calibri"/>
                <a:ea typeface="DejaVu Sans"/>
              </a:rPr>
              <a:t>Of Athens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b1e3d"/>
                </a:solidFill>
                <a:latin typeface="Calibri"/>
                <a:ea typeface="DejaVu Sans"/>
              </a:rPr>
              <a:t>School of Electrical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b1e3d"/>
                </a:solidFill>
                <a:latin typeface="Calibri"/>
                <a:ea typeface="DejaVu Sans"/>
              </a:rPr>
              <a:t>and Computer Engineering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1" name="Picture 8" descr=""/>
          <p:cNvPicPr/>
          <p:nvPr/>
        </p:nvPicPr>
        <p:blipFill>
          <a:blip r:embed="rId2"/>
          <a:stretch/>
        </p:blipFill>
        <p:spPr>
          <a:xfrm>
            <a:off x="-1800" y="214200"/>
            <a:ext cx="1927440" cy="19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11840" y="-930240"/>
            <a:ext cx="7631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91800" y="21348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Goal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Better understanding of vehicle’s behaviour in race conditions.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Design the best on track strategy possible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Generate vehicle model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108960" y="4217760"/>
            <a:ext cx="3288600" cy="1917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400800" y="4217760"/>
            <a:ext cx="2739960" cy="19170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0" y="4217760"/>
            <a:ext cx="3409200" cy="19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85760" y="36576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Requirements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wanted a system the measures and logs data: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data?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Motor’s input electric power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Current Rms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Location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59800" y="4389120"/>
            <a:ext cx="5300280" cy="2008800"/>
          </a:xfrm>
          <a:custGeom>
            <a:avLst/>
            <a:gdLst/>
            <a:ahLst/>
            <a:rect l="l" t="t" r="r" b="b"/>
            <a:pathLst>
              <a:path w="14732" h="5590">
                <a:moveTo>
                  <a:pt x="931" y="0"/>
                </a:moveTo>
                <a:cubicBezTo>
                  <a:pt x="465" y="0"/>
                  <a:pt x="0" y="465"/>
                  <a:pt x="0" y="931"/>
                </a:cubicBezTo>
                <a:lnTo>
                  <a:pt x="0" y="4657"/>
                </a:lnTo>
                <a:cubicBezTo>
                  <a:pt x="0" y="5123"/>
                  <a:pt x="465" y="5589"/>
                  <a:pt x="931" y="5589"/>
                </a:cubicBezTo>
                <a:lnTo>
                  <a:pt x="13800" y="5589"/>
                </a:lnTo>
                <a:cubicBezTo>
                  <a:pt x="14265" y="5589"/>
                  <a:pt x="14731" y="5123"/>
                  <a:pt x="14731" y="4657"/>
                </a:cubicBezTo>
                <a:lnTo>
                  <a:pt x="14731" y="931"/>
                </a:lnTo>
                <a:cubicBezTo>
                  <a:pt x="14731" y="465"/>
                  <a:pt x="14265" y="0"/>
                  <a:pt x="13800" y="0"/>
                </a:cubicBezTo>
                <a:lnTo>
                  <a:pt x="931" y="0"/>
                </a:lnTo>
              </a:path>
            </a:pathLst>
          </a:custGeom>
          <a:solidFill>
            <a:srgbClr val="333333"/>
          </a:solidFill>
          <a:ln>
            <a:solidFill>
              <a:srgbClr val="f5822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Wattmeter 1 :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DejaVu Sans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 (v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DejaVu Sans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 - 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DejaVu Sans"/>
              </a:rPr>
              <a:t>3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Wattmeter 2 :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 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(v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– 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DejaVu Sans"/>
              </a:rPr>
              <a:t>3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W1 + W2 = ... =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- (i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) 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DejaVu Sans"/>
              </a:rPr>
              <a:t>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(Kirchoff’s law,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i3 = 0 =&gt;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= -i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3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W1 + W2 =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1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2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Noto Sans CJK SC Regular"/>
              </a:rPr>
              <a:t> + i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Noto Sans CJK SC Regular"/>
              </a:rPr>
              <a:t>3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v</a:t>
            </a:r>
            <a:r>
              <a:rPr b="1" i="1" lang="en-US" sz="1600" spc="-1" strike="noStrike" baseline="-33000">
                <a:solidFill>
                  <a:srgbClr val="eeeeee"/>
                </a:solidFill>
                <a:latin typeface="Arial"/>
                <a:ea typeface="DejaVu Sans"/>
              </a:rPr>
              <a:t>3</a:t>
            </a:r>
            <a:r>
              <a:rPr b="1" i="1" lang="en-US" sz="1600" spc="-1" strike="noStrike">
                <a:solidFill>
                  <a:srgbClr val="eeeeee"/>
                </a:solidFill>
                <a:latin typeface="Arial"/>
                <a:ea typeface="DejaVu Sans"/>
              </a:rPr>
              <a:t> = Total instantaneous watts.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-274320" y="182880"/>
            <a:ext cx="8958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Measuring Power on a 3-phase Motor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800" y="150948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987560" y="1097280"/>
            <a:ext cx="4227480" cy="27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-457200" y="-181440"/>
            <a:ext cx="8958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System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800" y="366948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792800" y="34196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5760" y="3440160"/>
            <a:ext cx="728640" cy="728640"/>
          </a:xfrm>
          <a:prstGeom prst="rect">
            <a:avLst/>
          </a:prstGeom>
          <a:ln>
            <a:noFill/>
          </a:ln>
        </p:spPr>
      </p:pic>
      <p:sp>
        <p:nvSpPr>
          <p:cNvPr id="146" name="Line 3"/>
          <p:cNvSpPr/>
          <p:nvPr/>
        </p:nvSpPr>
        <p:spPr>
          <a:xfrm>
            <a:off x="1227600" y="3861360"/>
            <a:ext cx="637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793160" y="41400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546120" y="4160520"/>
            <a:ext cx="728640" cy="728640"/>
          </a:xfrm>
          <a:prstGeom prst="rect">
            <a:avLst/>
          </a:prstGeom>
          <a:ln>
            <a:noFill/>
          </a:ln>
        </p:spPr>
      </p:pic>
      <p:sp>
        <p:nvSpPr>
          <p:cNvPr id="149" name="Line 4"/>
          <p:cNvSpPr/>
          <p:nvPr/>
        </p:nvSpPr>
        <p:spPr>
          <a:xfrm>
            <a:off x="1227960" y="4581720"/>
            <a:ext cx="637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5"/>
          <a:stretch/>
        </p:blipFill>
        <p:spPr>
          <a:xfrm>
            <a:off x="1793160" y="48600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546120" y="4880520"/>
            <a:ext cx="728640" cy="728640"/>
          </a:xfrm>
          <a:prstGeom prst="rect">
            <a:avLst/>
          </a:prstGeom>
          <a:ln>
            <a:noFill/>
          </a:ln>
        </p:spPr>
      </p:pic>
      <p:sp>
        <p:nvSpPr>
          <p:cNvPr id="152" name="Line 5"/>
          <p:cNvSpPr/>
          <p:nvPr/>
        </p:nvSpPr>
        <p:spPr>
          <a:xfrm>
            <a:off x="1227960" y="5301720"/>
            <a:ext cx="637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7"/>
          <a:stretch/>
        </p:blipFill>
        <p:spPr>
          <a:xfrm>
            <a:off x="1793160" y="55800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8"/>
          <a:stretch/>
        </p:blipFill>
        <p:spPr>
          <a:xfrm>
            <a:off x="546120" y="5600520"/>
            <a:ext cx="728640" cy="728640"/>
          </a:xfrm>
          <a:prstGeom prst="rect">
            <a:avLst/>
          </a:prstGeom>
          <a:ln>
            <a:noFill/>
          </a:ln>
        </p:spPr>
      </p:pic>
      <p:sp>
        <p:nvSpPr>
          <p:cNvPr id="155" name="Line 6"/>
          <p:cNvSpPr/>
          <p:nvPr/>
        </p:nvSpPr>
        <p:spPr>
          <a:xfrm>
            <a:off x="1227960" y="6021720"/>
            <a:ext cx="637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 flipH="1">
            <a:off x="35280" y="3623040"/>
            <a:ext cx="454680" cy="271440"/>
          </a:xfrm>
          <a:prstGeom prst="flowChartDisplay">
            <a:avLst/>
          </a:prstGeom>
          <a:solidFill>
            <a:srgbClr val="333333"/>
          </a:solidFill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3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 flipH="1">
            <a:off x="35280" y="4379400"/>
            <a:ext cx="454680" cy="271440"/>
          </a:xfrm>
          <a:prstGeom prst="flowChartDisplay">
            <a:avLst/>
          </a:prstGeom>
          <a:solidFill>
            <a:srgbClr val="333333"/>
          </a:solidFill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3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 flipH="1">
            <a:off x="35280" y="5063760"/>
            <a:ext cx="454680" cy="271440"/>
          </a:xfrm>
          <a:prstGeom prst="flowChartDisplay">
            <a:avLst/>
          </a:prstGeom>
          <a:solidFill>
            <a:srgbClr val="333333"/>
          </a:solidFill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3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flipH="1">
            <a:off x="35280" y="5820120"/>
            <a:ext cx="454680" cy="271440"/>
          </a:xfrm>
          <a:prstGeom prst="flowChartDisplay">
            <a:avLst/>
          </a:prstGeom>
          <a:solidFill>
            <a:srgbClr val="333333"/>
          </a:solidFill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3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grpSp>
        <p:nvGrpSpPr>
          <p:cNvPr id="160" name="Group 11"/>
          <p:cNvGrpSpPr/>
          <p:nvPr/>
        </p:nvGrpSpPr>
        <p:grpSpPr>
          <a:xfrm>
            <a:off x="4125600" y="3988800"/>
            <a:ext cx="1734480" cy="1825920"/>
            <a:chOff x="4125600" y="3988800"/>
            <a:chExt cx="1734480" cy="1825920"/>
          </a:xfrm>
        </p:grpSpPr>
        <p:pic>
          <p:nvPicPr>
            <p:cNvPr id="161" name="" descr=""/>
            <p:cNvPicPr/>
            <p:nvPr/>
          </p:nvPicPr>
          <p:blipFill>
            <a:blip r:embed="rId9"/>
            <a:stretch/>
          </p:blipFill>
          <p:spPr>
            <a:xfrm>
              <a:off x="4217040" y="4080240"/>
              <a:ext cx="1577520" cy="157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2"/>
            <p:cNvSpPr/>
            <p:nvPr/>
          </p:nvSpPr>
          <p:spPr>
            <a:xfrm>
              <a:off x="4125600" y="3988800"/>
              <a:ext cx="1734480" cy="1825920"/>
            </a:xfrm>
            <a:prstGeom prst="rect">
              <a:avLst/>
            </a:prstGeom>
            <a:noFill/>
            <a:ln w="38160">
              <a:solidFill>
                <a:srgbClr val="1c1c1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CustomShape 13"/>
          <p:cNvSpPr/>
          <p:nvPr/>
        </p:nvSpPr>
        <p:spPr>
          <a:xfrm rot="16215600">
            <a:off x="4834800" y="5116320"/>
            <a:ext cx="362880" cy="1962720"/>
          </a:xfrm>
          <a:custGeom>
            <a:avLst/>
            <a:gdLst/>
            <a:ahLst/>
            <a:rect l="l" t="t" r="r" b="b"/>
            <a:pathLst>
              <a:path w="1021" h="5462">
                <a:moveTo>
                  <a:pt x="1015" y="0"/>
                </a:moveTo>
                <a:cubicBezTo>
                  <a:pt x="760" y="0"/>
                  <a:pt x="506" y="227"/>
                  <a:pt x="506" y="455"/>
                </a:cubicBezTo>
                <a:lnTo>
                  <a:pt x="508" y="2275"/>
                </a:lnTo>
                <a:cubicBezTo>
                  <a:pt x="508" y="2502"/>
                  <a:pt x="254" y="2731"/>
                  <a:pt x="0" y="2731"/>
                </a:cubicBezTo>
                <a:cubicBezTo>
                  <a:pt x="254" y="2731"/>
                  <a:pt x="508" y="2958"/>
                  <a:pt x="509" y="3185"/>
                </a:cubicBezTo>
                <a:lnTo>
                  <a:pt x="510" y="5005"/>
                </a:lnTo>
                <a:cubicBezTo>
                  <a:pt x="510" y="5233"/>
                  <a:pt x="765" y="5461"/>
                  <a:pt x="1020" y="5461"/>
                </a:cubicBezTo>
              </a:path>
            </a:pathLst>
          </a:custGeom>
          <a:noFill/>
          <a:ln w="19080">
            <a:solidFill>
              <a:srgbClr val="1c1c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>
            <a:off x="6873120" y="1178640"/>
            <a:ext cx="988200" cy="1002960"/>
          </a:xfrm>
          <a:prstGeom prst="flowChartMagneticDisk">
            <a:avLst/>
          </a:prstGeom>
          <a:solidFill>
            <a:srgbClr val="1c1c1c"/>
          </a:solidFill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dddddd"/>
                </a:solidFill>
                <a:latin typeface="Arial"/>
                <a:ea typeface="DejaVu Sans"/>
              </a:rPr>
              <a:t>Storage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3599280" y="6310800"/>
            <a:ext cx="2855160" cy="362880"/>
          </a:xfrm>
          <a:custGeom>
            <a:avLst/>
            <a:gdLst/>
            <a:ahLst/>
            <a:rect l="l" t="t" r="r" b="b"/>
            <a:pathLst>
              <a:path w="7668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7497" y="1017"/>
                </a:lnTo>
                <a:cubicBezTo>
                  <a:pt x="7582" y="1017"/>
                  <a:pt x="7667" y="932"/>
                  <a:pt x="7667" y="847"/>
                </a:cubicBezTo>
                <a:lnTo>
                  <a:pt x="7667" y="169"/>
                </a:lnTo>
                <a:cubicBezTo>
                  <a:pt x="7667" y="84"/>
                  <a:pt x="7582" y="0"/>
                  <a:pt x="7497" y="0"/>
                </a:cubicBezTo>
                <a:lnTo>
                  <a:pt x="169" y="0"/>
                </a:lnTo>
              </a:path>
            </a:pathLst>
          </a:cu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dddddd"/>
                </a:solidFill>
                <a:latin typeface="Arial"/>
                <a:ea typeface="DejaVu Sans"/>
              </a:rPr>
              <a:t>Real-time on-board signal processing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66" name="Group 16"/>
          <p:cNvGrpSpPr/>
          <p:nvPr/>
        </p:nvGrpSpPr>
        <p:grpSpPr>
          <a:xfrm>
            <a:off x="4125600" y="1554480"/>
            <a:ext cx="1734480" cy="1825920"/>
            <a:chOff x="4125600" y="1554480"/>
            <a:chExt cx="1734480" cy="1825920"/>
          </a:xfrm>
        </p:grpSpPr>
        <p:pic>
          <p:nvPicPr>
            <p:cNvPr id="167" name="" descr=""/>
            <p:cNvPicPr/>
            <p:nvPr/>
          </p:nvPicPr>
          <p:blipFill>
            <a:blip r:embed="rId10"/>
            <a:stretch/>
          </p:blipFill>
          <p:spPr>
            <a:xfrm>
              <a:off x="4217040" y="1645920"/>
              <a:ext cx="1577520" cy="157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8" name="CustomShape 17"/>
            <p:cNvSpPr/>
            <p:nvPr/>
          </p:nvSpPr>
          <p:spPr>
            <a:xfrm>
              <a:off x="4125600" y="1554480"/>
              <a:ext cx="1734480" cy="1825920"/>
            </a:xfrm>
            <a:prstGeom prst="rect">
              <a:avLst/>
            </a:prstGeom>
            <a:noFill/>
            <a:ln w="38160">
              <a:solidFill>
                <a:srgbClr val="1c1c1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9" name="" descr=""/>
          <p:cNvPicPr/>
          <p:nvPr/>
        </p:nvPicPr>
        <p:blipFill>
          <a:blip r:embed="rId11"/>
          <a:stretch/>
        </p:blipFill>
        <p:spPr>
          <a:xfrm>
            <a:off x="2011680" y="1836720"/>
            <a:ext cx="1261800" cy="1261800"/>
          </a:xfrm>
          <a:prstGeom prst="rect">
            <a:avLst/>
          </a:prstGeom>
          <a:ln>
            <a:noFill/>
          </a:ln>
        </p:spPr>
      </p:pic>
      <p:sp>
        <p:nvSpPr>
          <p:cNvPr id="170" name="CustomShape 18"/>
          <p:cNvSpPr/>
          <p:nvPr/>
        </p:nvSpPr>
        <p:spPr>
          <a:xfrm>
            <a:off x="4937760" y="3494160"/>
            <a:ext cx="10944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@10 Hz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2926080" y="4592160"/>
            <a:ext cx="10944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@2.5 kHz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 rot="21580200">
            <a:off x="2649600" y="1922400"/>
            <a:ext cx="72864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1c1c1c"/>
                </a:solidFill>
                <a:latin typeface="Chandas"/>
                <a:ea typeface="DejaVu Sans"/>
              </a:rPr>
              <a:t>GPS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21"/>
          <p:cNvSpPr/>
          <p:nvPr/>
        </p:nvSpPr>
        <p:spPr>
          <a:xfrm rot="5384400">
            <a:off x="4826880" y="310320"/>
            <a:ext cx="362880" cy="1962720"/>
          </a:xfrm>
          <a:custGeom>
            <a:avLst/>
            <a:gdLst/>
            <a:ahLst/>
            <a:rect l="l" t="t" r="r" b="b"/>
            <a:pathLst>
              <a:path w="1020" h="5463">
                <a:moveTo>
                  <a:pt x="1014" y="5462"/>
                </a:moveTo>
                <a:cubicBezTo>
                  <a:pt x="759" y="5461"/>
                  <a:pt x="506" y="5234"/>
                  <a:pt x="506" y="5006"/>
                </a:cubicBezTo>
                <a:lnTo>
                  <a:pt x="507" y="3186"/>
                </a:lnTo>
                <a:cubicBezTo>
                  <a:pt x="508" y="2959"/>
                  <a:pt x="254" y="2731"/>
                  <a:pt x="0" y="2730"/>
                </a:cubicBezTo>
                <a:cubicBezTo>
                  <a:pt x="254" y="2731"/>
                  <a:pt x="508" y="2503"/>
                  <a:pt x="508" y="2276"/>
                </a:cubicBezTo>
                <a:lnTo>
                  <a:pt x="510" y="456"/>
                </a:lnTo>
                <a:cubicBezTo>
                  <a:pt x="510" y="228"/>
                  <a:pt x="764" y="0"/>
                  <a:pt x="1019" y="1"/>
                </a:cubicBezTo>
              </a:path>
            </a:pathLst>
          </a:custGeom>
          <a:noFill/>
          <a:ln w="19080">
            <a:solidFill>
              <a:srgbClr val="1c1c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2"/>
          <p:cNvSpPr/>
          <p:nvPr/>
        </p:nvSpPr>
        <p:spPr>
          <a:xfrm>
            <a:off x="3998160" y="695520"/>
            <a:ext cx="2028240" cy="362880"/>
          </a:xfrm>
          <a:custGeom>
            <a:avLst/>
            <a:gdLst/>
            <a:ahLst/>
            <a:rect l="l" t="t" r="r" b="b"/>
            <a:pathLst>
              <a:path w="5643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5473" y="1017"/>
                </a:lnTo>
                <a:cubicBezTo>
                  <a:pt x="5557" y="1017"/>
                  <a:pt x="5642" y="932"/>
                  <a:pt x="5642" y="847"/>
                </a:cubicBezTo>
                <a:lnTo>
                  <a:pt x="5642" y="169"/>
                </a:lnTo>
                <a:cubicBezTo>
                  <a:pt x="5642" y="84"/>
                  <a:pt x="5557" y="0"/>
                  <a:pt x="5473" y="0"/>
                </a:cubicBezTo>
                <a:lnTo>
                  <a:pt x="169" y="0"/>
                </a:lnTo>
              </a:path>
            </a:pathLst>
          </a:cu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dddddd"/>
                </a:solidFill>
                <a:latin typeface="Arial"/>
                <a:ea typeface="DejaVu Sans"/>
              </a:rPr>
              <a:t>Data/Display Management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2"/>
          <a:srcRect l="23827" t="0" r="23622" b="0"/>
          <a:stretch/>
        </p:blipFill>
        <p:spPr>
          <a:xfrm>
            <a:off x="6873120" y="2663640"/>
            <a:ext cx="1002600" cy="1002960"/>
          </a:xfrm>
          <a:prstGeom prst="rect">
            <a:avLst/>
          </a:prstGeom>
          <a:ln>
            <a:noFill/>
          </a:ln>
        </p:spPr>
      </p:pic>
      <p:sp>
        <p:nvSpPr>
          <p:cNvPr id="176" name="CustomShape 23"/>
          <p:cNvSpPr/>
          <p:nvPr/>
        </p:nvSpPr>
        <p:spPr>
          <a:xfrm>
            <a:off x="6849360" y="3669480"/>
            <a:ext cx="1022400" cy="362880"/>
          </a:xfrm>
          <a:custGeom>
            <a:avLst/>
            <a:gdLst/>
            <a:ahLst/>
            <a:rect l="l" t="t" r="r" b="b"/>
            <a:pathLst>
              <a:path w="2850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2679" y="1017"/>
                </a:lnTo>
                <a:cubicBezTo>
                  <a:pt x="2764" y="1017"/>
                  <a:pt x="2849" y="932"/>
                  <a:pt x="2849" y="847"/>
                </a:cubicBezTo>
                <a:lnTo>
                  <a:pt x="2849" y="169"/>
                </a:lnTo>
                <a:cubicBezTo>
                  <a:pt x="2849" y="84"/>
                  <a:pt x="2764" y="0"/>
                  <a:pt x="2679" y="0"/>
                </a:cubicBezTo>
                <a:lnTo>
                  <a:pt x="169" y="0"/>
                </a:lnTo>
              </a:path>
            </a:pathLst>
          </a:cu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eeeeee"/>
                </a:solidFill>
                <a:latin typeface="Arial"/>
                <a:ea typeface="DejaVu Sans"/>
              </a:rPr>
              <a:t>Lcd display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Line 24"/>
          <p:cNvSpPr/>
          <p:nvPr/>
        </p:nvSpPr>
        <p:spPr>
          <a:xfrm>
            <a:off x="2834640" y="4937760"/>
            <a:ext cx="1290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5"/>
          <p:cNvSpPr/>
          <p:nvPr/>
        </p:nvSpPr>
        <p:spPr>
          <a:xfrm>
            <a:off x="2651760" y="3859920"/>
            <a:ext cx="182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6"/>
          <p:cNvSpPr/>
          <p:nvPr/>
        </p:nvSpPr>
        <p:spPr>
          <a:xfrm>
            <a:off x="2834640" y="3859920"/>
            <a:ext cx="360" cy="2152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7"/>
          <p:cNvSpPr/>
          <p:nvPr/>
        </p:nvSpPr>
        <p:spPr>
          <a:xfrm>
            <a:off x="2651760" y="4572000"/>
            <a:ext cx="182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28"/>
          <p:cNvSpPr/>
          <p:nvPr/>
        </p:nvSpPr>
        <p:spPr>
          <a:xfrm>
            <a:off x="2651760" y="5292000"/>
            <a:ext cx="182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9"/>
          <p:cNvSpPr/>
          <p:nvPr/>
        </p:nvSpPr>
        <p:spPr>
          <a:xfrm>
            <a:off x="2651760" y="6012000"/>
            <a:ext cx="182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30"/>
          <p:cNvSpPr/>
          <p:nvPr/>
        </p:nvSpPr>
        <p:spPr>
          <a:xfrm>
            <a:off x="5009760" y="3382200"/>
            <a:ext cx="360" cy="6066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1"/>
          <p:cNvSpPr/>
          <p:nvPr/>
        </p:nvSpPr>
        <p:spPr>
          <a:xfrm>
            <a:off x="3108960" y="241344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2"/>
          <p:cNvSpPr/>
          <p:nvPr/>
        </p:nvSpPr>
        <p:spPr>
          <a:xfrm>
            <a:off x="6309360" y="173736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33"/>
          <p:cNvSpPr/>
          <p:nvPr/>
        </p:nvSpPr>
        <p:spPr>
          <a:xfrm>
            <a:off x="6309360" y="317736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34"/>
          <p:cNvSpPr/>
          <p:nvPr/>
        </p:nvSpPr>
        <p:spPr>
          <a:xfrm>
            <a:off x="6309360" y="1737360"/>
            <a:ext cx="360" cy="14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5"/>
          <p:cNvSpPr/>
          <p:nvPr/>
        </p:nvSpPr>
        <p:spPr>
          <a:xfrm>
            <a:off x="5852160" y="2432880"/>
            <a:ext cx="457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274320" y="182880"/>
            <a:ext cx="8958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 processing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91800" y="150948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91800" y="156096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91800" y="156096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91800" y="1560960"/>
            <a:ext cx="8226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Noise rejection.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Automatic lap counting.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Automatic data mapping.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Visualisation of results.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675040" y="4580640"/>
            <a:ext cx="1927080" cy="173124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82880" y="4206240"/>
            <a:ext cx="4420080" cy="25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-456120" y="91440"/>
            <a:ext cx="8958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Round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82880" y="1097280"/>
            <a:ext cx="82260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67400" y="2010600"/>
            <a:ext cx="5135760" cy="301788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91440" y="952200"/>
            <a:ext cx="8320320" cy="21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 between consumption and race condition factors (e.g. driver’s psychology)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3840480" y="3463920"/>
            <a:ext cx="4605120" cy="33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17520" y="3750480"/>
            <a:ext cx="21013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Current Variance / point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rcRect l="8810" t="0" r="7357" b="0"/>
          <a:stretch/>
        </p:blipFill>
        <p:spPr>
          <a:xfrm>
            <a:off x="360" y="1920240"/>
            <a:ext cx="5211000" cy="299376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rcRect l="8046" t="0" r="5661" b="0"/>
          <a:stretch/>
        </p:blipFill>
        <p:spPr>
          <a:xfrm>
            <a:off x="2834640" y="3749040"/>
            <a:ext cx="5576760" cy="311256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-272520" y="-89280"/>
            <a:ext cx="8958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Useful conclusions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1440" y="952560"/>
            <a:ext cx="8320320" cy="21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Localization of the most inconsistent (in the driving sense) part of the track using the motor’s current variance at each pont of the track throughout the race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c90000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c90000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c90000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c90000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Application>LibreOffice/6.0.7.3$Linux_X86_64 LibreOffice_project/00m0$Build-3</Application>
  <Words>43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2018-09-24T10:03:02Z</dcterms:created>
  <dc:creator>-</dc:creator>
  <dc:description/>
  <dc:language>en-US</dc:language>
  <cp:lastModifiedBy/>
  <dcterms:modified xsi:type="dcterms:W3CDTF">2019-03-15T12:34:16Z</dcterms:modified>
  <cp:revision>142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