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DDC05-73ED-4ADA-992F-54F12855A1B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26100-97E0-4977-BC5B-F2674392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Excentricitás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az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objektumra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illesztett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ellipszisre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vonatkozóan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főtengely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hossza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melléktengely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hossza</a:t>
            </a:r>
            <a:endParaRPr lang="en-US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u-H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Tömörség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nb-NO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konvex burok területe / eredeti objektum területe</a:t>
            </a:r>
          </a:p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Cirkularitás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terület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/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kerület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)^2</a:t>
            </a:r>
            <a:endParaRPr lang="nb-NO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26100-97E0-4977-BC5B-F2674392F5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9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7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9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0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579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5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09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3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5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7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8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3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5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3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E5B28-7FEC-4690-AF53-D07627C5936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52166B-A311-44FA-9E53-C2CE0524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7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rgfreeman/rockpaperscisso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A6A3-B823-4B9F-A913-A7E25E589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Kő-papír-olló</a:t>
            </a:r>
          </a:p>
        </p:txBody>
      </p:sp>
    </p:spTree>
    <p:extLst>
      <p:ext uri="{BB962C8B-B14F-4D97-AF65-F5344CB8AC3E}">
        <p14:creationId xmlns:p14="http://schemas.microsoft.com/office/powerpoint/2010/main" val="206968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DA8A1D-962F-4F8A-BFC3-80B429BA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5755BB-AD7A-4EAF-BA7E-8F5B0EC71D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D6DF4BA-E870-410B-8A6C-7821EDBA75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410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C6AA-7579-47E6-A55F-FC12FFF2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Feladat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DBA9-5CDB-4359-A462-1D59587F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Kő-papír-olló konfigurációk felismerése képeken</a:t>
            </a:r>
          </a:p>
          <a:p>
            <a:r>
              <a:rPr lang="hu-HU" dirty="0"/>
              <a:t>GUI</a:t>
            </a:r>
          </a:p>
          <a:p>
            <a:r>
              <a:rPr lang="hu-HU" dirty="0"/>
              <a:t>Játék a gép ellen</a:t>
            </a:r>
          </a:p>
          <a:p>
            <a:r>
              <a:rPr lang="hu-HU" dirty="0"/>
              <a:t>Az elsődleges feladat megoldása többféle módszerrel:</a:t>
            </a:r>
          </a:p>
          <a:p>
            <a:pPr lvl="1"/>
            <a:r>
              <a:rPr lang="hu-HU" dirty="0"/>
              <a:t>Képek osztályozása – felügyelt tanulás</a:t>
            </a:r>
          </a:p>
          <a:p>
            <a:pPr lvl="1"/>
            <a:r>
              <a:rPr lang="hu-HU" dirty="0"/>
              <a:t>Képek osztályozása – </a:t>
            </a:r>
            <a:r>
              <a:rPr lang="en-GB" dirty="0" err="1"/>
              <a:t>mesterséges</a:t>
            </a:r>
            <a:r>
              <a:rPr lang="en-GB" dirty="0"/>
              <a:t> </a:t>
            </a:r>
            <a:r>
              <a:rPr lang="en-GB" dirty="0" err="1"/>
              <a:t>neuronháló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4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2BE6-D483-47B0-B2F7-6053192F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Képek osztályozása – felügyelt tanulás</a:t>
            </a:r>
            <a:br>
              <a:rPr lang="hu-HU" dirty="0"/>
            </a:b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101E-012A-4977-B3E6-4AF6EAA6B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algoritmusnak meg kell monda</a:t>
            </a:r>
            <a:r>
              <a:rPr lang="en-US" dirty="0"/>
              <a:t>n</a:t>
            </a:r>
            <a:r>
              <a:rPr lang="hu-HU" dirty="0"/>
              <a:t>i egy bejövő képről hogy melyik osztályba tartozik</a:t>
            </a:r>
          </a:p>
          <a:p>
            <a:r>
              <a:rPr lang="hu-HU" dirty="0"/>
              <a:t>Felügyelt tanulás:</a:t>
            </a:r>
          </a:p>
          <a:p>
            <a:pPr lvl="1"/>
            <a:r>
              <a:rPr lang="hu-HU" dirty="0"/>
              <a:t>Egy részhalmaza a gépi tanulásnak</a:t>
            </a:r>
            <a:endParaRPr lang="en-US" dirty="0"/>
          </a:p>
          <a:p>
            <a:pPr lvl="1"/>
            <a:r>
              <a:rPr lang="hu-HU" dirty="0"/>
              <a:t>Modellt építünk</a:t>
            </a:r>
            <a:r>
              <a:rPr lang="en-US" dirty="0"/>
              <a:t> </a:t>
            </a:r>
            <a:r>
              <a:rPr lang="hu-HU" dirty="0"/>
              <a:t>a tanuló példák alapján</a:t>
            </a:r>
          </a:p>
          <a:p>
            <a:pPr lvl="1"/>
            <a:r>
              <a:rPr lang="hu-HU" dirty="0"/>
              <a:t>Tulajdonságvektor, címkék</a:t>
            </a:r>
            <a:endParaRPr lang="en-US" dirty="0"/>
          </a:p>
          <a:p>
            <a:pPr lvl="1"/>
            <a:r>
              <a:rPr lang="hu-HU" dirty="0" err="1"/>
              <a:t>Predikció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146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F21F-38C1-49EF-972E-079DEF57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Felügyelt tanulás</a:t>
            </a:r>
            <a:r>
              <a:rPr lang="en-US" dirty="0"/>
              <a:t> – </a:t>
            </a:r>
            <a:r>
              <a:rPr lang="hu-HU" dirty="0"/>
              <a:t>megvalósítás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BEA8-AE14-4A5C-B332-31A1D787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Környezet: Python, </a:t>
            </a:r>
            <a:r>
              <a:rPr lang="hu-HU" dirty="0" err="1"/>
              <a:t>OpenCV</a:t>
            </a:r>
            <a:endParaRPr lang="hu-HU" dirty="0"/>
          </a:p>
          <a:p>
            <a:r>
              <a:rPr lang="hu-HU" dirty="0"/>
              <a:t>Modell: </a:t>
            </a:r>
            <a:r>
              <a:rPr lang="hu-HU" dirty="0" err="1"/>
              <a:t>kNN</a:t>
            </a:r>
            <a:r>
              <a:rPr lang="hu-HU" dirty="0"/>
              <a:t> ( k-</a:t>
            </a:r>
            <a:r>
              <a:rPr lang="hu-HU" dirty="0" err="1"/>
              <a:t>Nearest</a:t>
            </a:r>
            <a:r>
              <a:rPr lang="hu-HU" dirty="0"/>
              <a:t> </a:t>
            </a:r>
            <a:r>
              <a:rPr lang="hu-HU" dirty="0" err="1"/>
              <a:t>Neighbors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dirty="0"/>
              <a:t>Előfeldolgozás!</a:t>
            </a:r>
          </a:p>
          <a:p>
            <a:pPr lvl="1"/>
            <a:r>
              <a:rPr lang="hu-HU" dirty="0"/>
              <a:t>Gauss simítás</a:t>
            </a:r>
          </a:p>
          <a:p>
            <a:pPr lvl="1"/>
            <a:r>
              <a:rPr lang="hu-HU" dirty="0"/>
              <a:t>Küszöbölés – </a:t>
            </a:r>
            <a:r>
              <a:rPr lang="hu-HU" dirty="0" err="1"/>
              <a:t>Otsu</a:t>
            </a:r>
            <a:endParaRPr lang="hu-HU" dirty="0"/>
          </a:p>
          <a:p>
            <a:pPr lvl="1"/>
            <a:r>
              <a:rPr lang="hu-HU" dirty="0"/>
              <a:t>Morfológiai szűrések</a:t>
            </a:r>
            <a:endParaRPr lang="en-US" dirty="0"/>
          </a:p>
          <a:p>
            <a:pPr lvl="2"/>
            <a:r>
              <a:rPr lang="hu-HU" dirty="0" err="1"/>
              <a:t>Struktúráló</a:t>
            </a:r>
            <a:r>
              <a:rPr lang="hu-HU" dirty="0"/>
              <a:t> elem mérete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689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F21F-38C1-49EF-972E-079DEF57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Felügyelt tanulás</a:t>
            </a:r>
            <a:r>
              <a:rPr lang="en-US" dirty="0"/>
              <a:t> – </a:t>
            </a:r>
            <a:r>
              <a:rPr lang="hu-HU" dirty="0"/>
              <a:t>megvalósítás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BEA8-AE14-4A5C-B332-31A1D787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Szegmentálás</a:t>
            </a:r>
          </a:p>
          <a:p>
            <a:r>
              <a:rPr lang="hu-HU" dirty="0"/>
              <a:t>Kontúrok keresése</a:t>
            </a:r>
          </a:p>
          <a:p>
            <a:r>
              <a:rPr lang="hu-HU" dirty="0"/>
              <a:t>Csak a legnagyobb komponenst hagyjuk meg, mivel minden képen egyetlen objektumot feltételezünk</a:t>
            </a:r>
          </a:p>
          <a:p>
            <a:endParaRPr lang="en-US" dirty="0"/>
          </a:p>
          <a:p>
            <a:r>
              <a:rPr lang="hu-HU" dirty="0"/>
              <a:t>Jellemzők kiválasztása</a:t>
            </a:r>
            <a:r>
              <a:rPr lang="en-US" dirty="0"/>
              <a:t> -&gt; </a:t>
            </a:r>
            <a:r>
              <a:rPr lang="hu-HU" dirty="0"/>
              <a:t>tulajdonságvektor</a:t>
            </a:r>
            <a:endParaRPr lang="en-US" dirty="0"/>
          </a:p>
          <a:p>
            <a:pPr lvl="1"/>
            <a:r>
              <a:rPr lang="en-US" dirty="0"/>
              <a:t>Pl. </a:t>
            </a:r>
            <a:r>
              <a:rPr lang="hu-HU" dirty="0"/>
              <a:t>kompaktság, </a:t>
            </a:r>
            <a:r>
              <a:rPr lang="hu-HU" dirty="0" err="1"/>
              <a:t>cirkularitás</a:t>
            </a:r>
            <a:r>
              <a:rPr lang="hu-HU" dirty="0"/>
              <a:t>, excentricitás, tömörség, momentumok</a:t>
            </a:r>
            <a:endParaRPr lang="en-US" dirty="0"/>
          </a:p>
          <a:p>
            <a:pPr lvl="1"/>
            <a:r>
              <a:rPr lang="hu-HU" dirty="0"/>
              <a:t>Amit használtam</a:t>
            </a:r>
            <a:r>
              <a:rPr lang="en-US" dirty="0"/>
              <a:t>: </a:t>
            </a:r>
            <a:r>
              <a:rPr lang="hu-HU" dirty="0"/>
              <a:t>excentricitás, tömörség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hu-HU" dirty="0" err="1"/>
              <a:t>cirkularitás</a:t>
            </a:r>
            <a:endParaRPr lang="en-US" dirty="0"/>
          </a:p>
          <a:p>
            <a:pPr lvl="1"/>
            <a:endParaRPr lang="en-US" dirty="0"/>
          </a:p>
          <a:p>
            <a:r>
              <a:rPr lang="hu-HU" dirty="0"/>
              <a:t>Tanítás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F21F-38C1-49EF-972E-079DEF57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Felügyelt tanulás</a:t>
            </a:r>
            <a:r>
              <a:rPr lang="en-US" dirty="0"/>
              <a:t> – </a:t>
            </a:r>
            <a:r>
              <a:rPr lang="hu-HU" dirty="0"/>
              <a:t>eredmények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BEA8-AE14-4A5C-B332-31A1D787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Az eredményeket befolyásolja:</a:t>
            </a:r>
          </a:p>
          <a:p>
            <a:pPr lvl="1"/>
            <a:r>
              <a:rPr lang="hu-HU"/>
              <a:t>Előfeldolgozás</a:t>
            </a:r>
          </a:p>
          <a:p>
            <a:pPr lvl="1"/>
            <a:r>
              <a:rPr lang="hu-HU"/>
              <a:t>Tesztképek minősége, megvilágítás</a:t>
            </a:r>
          </a:p>
          <a:p>
            <a:pPr lvl="1"/>
            <a:r>
              <a:rPr lang="hu-HU"/>
              <a:t>kNN paraméterezése: k – kiválasztása (a megoldásban k = 9)</a:t>
            </a:r>
          </a:p>
          <a:p>
            <a:pPr lvl="1"/>
            <a:r>
              <a:rPr lang="hu-HU"/>
              <a:t>Tanítópéldák száma</a:t>
            </a:r>
          </a:p>
          <a:p>
            <a:pPr lvl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588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F21F-38C1-49EF-972E-079DEF57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Felügyelt tanulás</a:t>
            </a:r>
            <a:r>
              <a:rPr lang="en-US" dirty="0"/>
              <a:t> – </a:t>
            </a:r>
            <a:r>
              <a:rPr lang="hu-HU" dirty="0"/>
              <a:t>eredmények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BEA8-AE14-4A5C-B332-31A1D787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 használt tesztképekre</a:t>
            </a:r>
            <a:r>
              <a:rPr lang="hu-HU" baseline="30000"/>
              <a:t>1</a:t>
            </a:r>
            <a:r>
              <a:rPr lang="hu-HU"/>
              <a:t> elért eredmény:</a:t>
            </a:r>
          </a:p>
          <a:p>
            <a:endParaRPr lang="hu-HU"/>
          </a:p>
          <a:p>
            <a:pPr lvl="1"/>
            <a:endParaRPr lang="hu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BADDB-3FB2-499F-BB23-CCD025CA9FDB}"/>
              </a:ext>
            </a:extLst>
          </p:cNvPr>
          <p:cNvSpPr txBox="1"/>
          <p:nvPr/>
        </p:nvSpPr>
        <p:spPr>
          <a:xfrm>
            <a:off x="677334" y="6297144"/>
            <a:ext cx="8596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1) </a:t>
            </a:r>
            <a:r>
              <a:rPr lang="en-US" sz="1100" dirty="0">
                <a:hlinkClick r:id="rId2"/>
              </a:rPr>
              <a:t>https://www.kaggle.com/drgfreeman/rockpaperscissors</a:t>
            </a:r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2CCE3-9995-47D4-BD95-BAAABC9C5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60" y="3002331"/>
            <a:ext cx="4590358" cy="18803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676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2BE6-D483-47B0-B2F7-6053192F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Képek osztályozása – </a:t>
            </a:r>
            <a:r>
              <a:rPr lang="en-GB" dirty="0" err="1"/>
              <a:t>mesterséges</a:t>
            </a:r>
            <a:r>
              <a:rPr lang="en-GB" dirty="0"/>
              <a:t> </a:t>
            </a:r>
            <a:r>
              <a:rPr lang="en-GB" dirty="0" err="1"/>
              <a:t>neuronháló</a:t>
            </a:r>
            <a:br>
              <a:rPr lang="hu-HU" dirty="0"/>
            </a:b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101E-012A-4977-B3E6-4AF6EAA6B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5007849" cy="4110962"/>
          </a:xfrm>
        </p:spPr>
        <p:txBody>
          <a:bodyPr>
            <a:normAutofit/>
          </a:bodyPr>
          <a:lstStyle/>
          <a:p>
            <a:r>
              <a:rPr lang="hu-HU" dirty="0"/>
              <a:t>Környezet: Python, </a:t>
            </a:r>
            <a:r>
              <a:rPr lang="en-GB" dirty="0" err="1"/>
              <a:t>Tensorflow</a:t>
            </a:r>
            <a:endParaRPr lang="hu-HU" dirty="0"/>
          </a:p>
          <a:p>
            <a:r>
              <a:rPr lang="hu-HU" dirty="0"/>
              <a:t>Modell:</a:t>
            </a:r>
            <a:r>
              <a:rPr lang="en-GB" dirty="0"/>
              <a:t> CNN (</a:t>
            </a:r>
            <a:r>
              <a:rPr lang="en-GB" dirty="0" err="1"/>
              <a:t>Konvolúciós</a:t>
            </a:r>
            <a:r>
              <a:rPr lang="en-GB" dirty="0"/>
              <a:t> </a:t>
            </a:r>
            <a:r>
              <a:rPr lang="en-GB" dirty="0" err="1"/>
              <a:t>neurális</a:t>
            </a:r>
            <a:r>
              <a:rPr lang="en-GB" dirty="0"/>
              <a:t> </a:t>
            </a:r>
            <a:r>
              <a:rPr lang="en-GB" dirty="0" err="1"/>
              <a:t>hálózat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 err="1"/>
              <a:t>Előfeldolgozás</a:t>
            </a:r>
            <a:r>
              <a:rPr lang="en-GB" dirty="0"/>
              <a:t> – </a:t>
            </a:r>
            <a:r>
              <a:rPr lang="en-GB" dirty="0" err="1"/>
              <a:t>ImageDataGenerator</a:t>
            </a:r>
            <a:endParaRPr lang="en-GB" dirty="0"/>
          </a:p>
          <a:p>
            <a:pPr lvl="1"/>
            <a:r>
              <a:rPr lang="en-GB" dirty="0"/>
              <a:t>rescale</a:t>
            </a:r>
          </a:p>
          <a:p>
            <a:pPr lvl="1"/>
            <a:r>
              <a:rPr lang="en-GB" dirty="0" err="1"/>
              <a:t>rotation_range</a:t>
            </a:r>
            <a:endParaRPr lang="en-GB" dirty="0"/>
          </a:p>
          <a:p>
            <a:pPr lvl="1"/>
            <a:r>
              <a:rPr lang="en-GB" dirty="0" err="1"/>
              <a:t>width_shift_range</a:t>
            </a:r>
            <a:endParaRPr lang="en-GB" dirty="0"/>
          </a:p>
          <a:p>
            <a:pPr lvl="1"/>
            <a:r>
              <a:rPr lang="en-GB" dirty="0" err="1"/>
              <a:t>height_shift_range</a:t>
            </a:r>
            <a:endParaRPr lang="en-GB" dirty="0"/>
          </a:p>
          <a:p>
            <a:pPr lvl="1"/>
            <a:r>
              <a:rPr lang="en-GB" dirty="0" err="1"/>
              <a:t>zoom_range</a:t>
            </a:r>
            <a:endParaRPr lang="en-GB" dirty="0"/>
          </a:p>
          <a:p>
            <a:pPr lvl="1"/>
            <a:r>
              <a:rPr lang="en-GB" dirty="0" err="1"/>
              <a:t>horizontal_flip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107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80BBE-2447-4BDF-9812-0F8CB396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12710" cy="1320800"/>
          </a:xfrm>
        </p:spPr>
        <p:txBody>
          <a:bodyPr>
            <a:normAutofit fontScale="90000"/>
          </a:bodyPr>
          <a:lstStyle/>
          <a:p>
            <a:r>
              <a:rPr lang="en-GB" dirty="0"/>
              <a:t>Modell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eredmények</a:t>
            </a:r>
            <a:r>
              <a:rPr lang="en-GB" dirty="0"/>
              <a:t> -</a:t>
            </a:r>
            <a:r>
              <a:rPr lang="hu-HU" dirty="0"/>
              <a:t> </a:t>
            </a:r>
            <a:r>
              <a:rPr lang="en-GB" dirty="0" err="1"/>
              <a:t>mesterséges</a:t>
            </a:r>
            <a:r>
              <a:rPr lang="en-GB" dirty="0"/>
              <a:t> </a:t>
            </a:r>
            <a:r>
              <a:rPr lang="en-GB" dirty="0" err="1"/>
              <a:t>neuronháló</a:t>
            </a:r>
            <a:br>
              <a:rPr lang="hu-HU" dirty="0"/>
            </a:b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121F079-0126-4246-AC75-45411396E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066677"/>
            <a:ext cx="4184034" cy="3974685"/>
          </a:xfrm>
        </p:spPr>
        <p:txBody>
          <a:bodyPr/>
          <a:lstStyle/>
          <a:p>
            <a:r>
              <a:rPr lang="en-GB" dirty="0" err="1"/>
              <a:t>Pontosság</a:t>
            </a:r>
            <a:endParaRPr lang="en-GB" dirty="0"/>
          </a:p>
          <a:p>
            <a:pPr lvl="1"/>
            <a:r>
              <a:rPr lang="en-GB" dirty="0" err="1"/>
              <a:t>validációs</a:t>
            </a:r>
            <a:r>
              <a:rPr lang="en-GB" dirty="0"/>
              <a:t> </a:t>
            </a:r>
            <a:r>
              <a:rPr lang="en-GB" dirty="0" err="1"/>
              <a:t>adathalmazon</a:t>
            </a:r>
            <a:r>
              <a:rPr lang="en-GB" dirty="0"/>
              <a:t> ~ 99%</a:t>
            </a:r>
          </a:p>
          <a:p>
            <a:pPr lvl="1"/>
            <a:endParaRPr lang="hu-H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4A6AFB-46A7-4D66-B569-41CCD8F3A999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677863" y="2067340"/>
            <a:ext cx="4183062" cy="397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Modell: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Szekvenciális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err="1"/>
              <a:t>Rétegek</a:t>
            </a:r>
            <a:r>
              <a:rPr lang="en-GB" dirty="0"/>
              <a:t>:</a:t>
            </a:r>
          </a:p>
          <a:p>
            <a:pPr lvl="1"/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Conv2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BatchNormalization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MaxPooling2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1 Flatten</a:t>
            </a:r>
          </a:p>
          <a:p>
            <a:pPr lvl="1"/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Den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se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5D3A0B0-561D-432D-A95F-5B691FFCE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366" y="2983580"/>
            <a:ext cx="3954789" cy="44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608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682</TotalTime>
  <Words>293</Words>
  <Application>Microsoft Office PowerPoint</Application>
  <PresentationFormat>Szélesvásznú</PresentationFormat>
  <Paragraphs>70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Trebuchet MS</vt:lpstr>
      <vt:lpstr>Wingdings 3</vt:lpstr>
      <vt:lpstr>Facet</vt:lpstr>
      <vt:lpstr>Kő-papír-olló</vt:lpstr>
      <vt:lpstr>Feladat</vt:lpstr>
      <vt:lpstr>Képek osztályozása – felügyelt tanulás </vt:lpstr>
      <vt:lpstr>Felügyelt tanulás – megvalósítás</vt:lpstr>
      <vt:lpstr>Felügyelt tanulás – megvalósítás</vt:lpstr>
      <vt:lpstr>Felügyelt tanulás – eredmények</vt:lpstr>
      <vt:lpstr>Felügyelt tanulás – eredmények</vt:lpstr>
      <vt:lpstr>Képek osztályozása – mesterséges neuronháló </vt:lpstr>
      <vt:lpstr>Modell és eredmények - mesterséges neuronháló 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Kő-papír-olló</dc:title>
  <dc:creator>Marko</dc:creator>
  <cp:lastModifiedBy>Emese Szalai</cp:lastModifiedBy>
  <cp:revision>20</cp:revision>
  <dcterms:created xsi:type="dcterms:W3CDTF">2020-11-25T19:37:02Z</dcterms:created>
  <dcterms:modified xsi:type="dcterms:W3CDTF">2020-11-29T09:46:52Z</dcterms:modified>
</cp:coreProperties>
</file>