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4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2" r:id="rId6"/>
    <p:sldId id="261" r:id="rId7"/>
    <p:sldId id="264" r:id="rId8"/>
    <p:sldId id="265" r:id="rId9"/>
    <p:sldId id="266" r:id="rId10"/>
    <p:sldId id="268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CDDC05-73ED-4ADA-992F-54F12855A1B1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A26100-97E0-4977-BC5B-F2674392F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84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Excentricitás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az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objektumra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illesztett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ellipszisre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vonatkozóan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főtengely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hossza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 /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melléktengely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hossza</a:t>
            </a:r>
            <a:endParaRPr lang="en-US" sz="1200" kern="1200" dirty="0">
              <a:solidFill>
                <a:schemeClr val="tx1"/>
              </a:solidFill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hu-HU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Tömörség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nb-NO" sz="1200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konvex burok területe / eredeti objektum területe</a:t>
            </a:r>
          </a:p>
          <a:p>
            <a:r>
              <a:rPr lang="hu-HU" sz="1200" kern="12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Cirkularitás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terület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 / (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kerület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)^2</a:t>
            </a:r>
            <a:endParaRPr lang="nb-NO" sz="1200" kern="1200" dirty="0">
              <a:solidFill>
                <a:schemeClr val="tx1"/>
              </a:solidFill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200" kern="1200" dirty="0">
              <a:solidFill>
                <a:schemeClr val="tx1"/>
              </a:solidFill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26100-97E0-4977-BC5B-F2674392F55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51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E5B28-7FEC-4690-AF53-D07627C59364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2166B-A311-44FA-9E53-C2CE05242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592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E5B28-7FEC-4690-AF53-D07627C59364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2166B-A311-44FA-9E53-C2CE05242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774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E5B28-7FEC-4690-AF53-D07627C59364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2166B-A311-44FA-9E53-C2CE0524264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30961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E5B28-7FEC-4690-AF53-D07627C59364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2166B-A311-44FA-9E53-C2CE05242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6080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E5B28-7FEC-4690-AF53-D07627C59364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2166B-A311-44FA-9E53-C2CE0524264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75795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E5B28-7FEC-4690-AF53-D07627C59364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2166B-A311-44FA-9E53-C2CE05242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7154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E5B28-7FEC-4690-AF53-D07627C59364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2166B-A311-44FA-9E53-C2CE05242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4092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E5B28-7FEC-4690-AF53-D07627C59364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2166B-A311-44FA-9E53-C2CE05242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933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E5B28-7FEC-4690-AF53-D07627C59364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2166B-A311-44FA-9E53-C2CE05242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858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E5B28-7FEC-4690-AF53-D07627C59364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2166B-A311-44FA-9E53-C2CE05242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979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E5B28-7FEC-4690-AF53-D07627C59364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2166B-A311-44FA-9E53-C2CE05242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288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E5B28-7FEC-4690-AF53-D07627C59364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2166B-A311-44FA-9E53-C2CE05242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507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E5B28-7FEC-4690-AF53-D07627C59364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2166B-A311-44FA-9E53-C2CE05242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901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E5B28-7FEC-4690-AF53-D07627C59364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2166B-A311-44FA-9E53-C2CE05242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736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E5B28-7FEC-4690-AF53-D07627C59364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2166B-A311-44FA-9E53-C2CE05242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256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E5B28-7FEC-4690-AF53-D07627C59364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2166B-A311-44FA-9E53-C2CE05242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331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5E5B28-7FEC-4690-AF53-D07627C59364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252166B-A311-44FA-9E53-C2CE05242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772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5" r:id="rId1"/>
    <p:sldLayoutId id="2147483876" r:id="rId2"/>
    <p:sldLayoutId id="2147483877" r:id="rId3"/>
    <p:sldLayoutId id="2147483878" r:id="rId4"/>
    <p:sldLayoutId id="2147483879" r:id="rId5"/>
    <p:sldLayoutId id="2147483880" r:id="rId6"/>
    <p:sldLayoutId id="2147483881" r:id="rId7"/>
    <p:sldLayoutId id="2147483882" r:id="rId8"/>
    <p:sldLayoutId id="2147483883" r:id="rId9"/>
    <p:sldLayoutId id="2147483884" r:id="rId10"/>
    <p:sldLayoutId id="2147483885" r:id="rId11"/>
    <p:sldLayoutId id="2147483886" r:id="rId12"/>
    <p:sldLayoutId id="2147483887" r:id="rId13"/>
    <p:sldLayoutId id="2147483888" r:id="rId14"/>
    <p:sldLayoutId id="2147483889" r:id="rId15"/>
    <p:sldLayoutId id="214748389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kaggle.com/drgfreeman/rockpaperscissor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8A6A3-B823-4B9F-A913-A7E25E5897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Kő-papír-olló</a:t>
            </a:r>
          </a:p>
        </p:txBody>
      </p:sp>
    </p:spTree>
    <p:extLst>
      <p:ext uri="{BB962C8B-B14F-4D97-AF65-F5344CB8AC3E}">
        <p14:creationId xmlns:p14="http://schemas.microsoft.com/office/powerpoint/2010/main" val="2069686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635C807-332D-471A-B44B-34EE0A7BE0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73" y="130200"/>
            <a:ext cx="8145049" cy="43352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C9ACEE5-6AA5-45AB-AD71-A27F35D3A0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980" y="458674"/>
            <a:ext cx="8859486" cy="471553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3CF3F35-F727-4905-89A0-FD3D7FB99A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6257" y="1071233"/>
            <a:ext cx="8859486" cy="471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155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9DA8A1D-962F-4F8A-BFC3-80B429BA1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A5755BB-AD7A-4EAF-BA7E-8F5B0EC71D2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CD6DF4BA-E870-410B-8A6C-7821EDBA757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44109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AC6AA-7579-47E6-A55F-FC12FFF2A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Feladat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EDBA9-5CDB-4359-A462-1D59587F4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Kő-papír-olló konfigurációk felismerése képeken</a:t>
            </a:r>
          </a:p>
          <a:p>
            <a:r>
              <a:rPr lang="hu-HU" dirty="0"/>
              <a:t>GUI</a:t>
            </a:r>
          </a:p>
          <a:p>
            <a:r>
              <a:rPr lang="hu-HU" dirty="0"/>
              <a:t>Játék a gép ellen</a:t>
            </a:r>
          </a:p>
          <a:p>
            <a:r>
              <a:rPr lang="hu-HU" dirty="0"/>
              <a:t>Az elsődleges feladat megoldása többféle módszerrel:</a:t>
            </a:r>
          </a:p>
          <a:p>
            <a:pPr lvl="1"/>
            <a:r>
              <a:rPr lang="hu-HU" dirty="0"/>
              <a:t>Képek osztályozása – felügyelt tanulás</a:t>
            </a:r>
          </a:p>
          <a:p>
            <a:pPr lvl="1"/>
            <a:r>
              <a:rPr lang="hu-HU" dirty="0"/>
              <a:t>Képek osztályozása – </a:t>
            </a:r>
            <a:r>
              <a:rPr lang="en-GB" dirty="0" err="1"/>
              <a:t>mesterséges</a:t>
            </a:r>
            <a:r>
              <a:rPr lang="en-GB" dirty="0"/>
              <a:t> </a:t>
            </a:r>
            <a:r>
              <a:rPr lang="en-GB" dirty="0" err="1"/>
              <a:t>neuronháló</a:t>
            </a:r>
            <a:endParaRPr lang="hu-H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5946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52BE6-D483-47B0-B2F7-6053192F3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Képek osztályozása – felügyelt tanulás</a:t>
            </a:r>
            <a:br>
              <a:rPr lang="hu-HU" dirty="0"/>
            </a:b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B101E-012A-4977-B3E6-4AF6EAA6B9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Az algoritmusnak meg kell monda</a:t>
            </a:r>
            <a:r>
              <a:rPr lang="en-US" dirty="0"/>
              <a:t>n</a:t>
            </a:r>
            <a:r>
              <a:rPr lang="hu-HU" dirty="0"/>
              <a:t>i egy bejövő képről hogy melyik osztályba tartozik</a:t>
            </a:r>
          </a:p>
          <a:p>
            <a:r>
              <a:rPr lang="hu-HU" dirty="0"/>
              <a:t>Felügyelt tanulás:</a:t>
            </a:r>
          </a:p>
          <a:p>
            <a:pPr lvl="1"/>
            <a:r>
              <a:rPr lang="hu-HU" dirty="0"/>
              <a:t>Egy részhalmaza a gépi tanulásnak</a:t>
            </a:r>
            <a:endParaRPr lang="en-US" dirty="0"/>
          </a:p>
          <a:p>
            <a:pPr lvl="1"/>
            <a:r>
              <a:rPr lang="hu-HU" dirty="0"/>
              <a:t>Modellt építünk</a:t>
            </a:r>
            <a:r>
              <a:rPr lang="en-US" dirty="0"/>
              <a:t> </a:t>
            </a:r>
            <a:r>
              <a:rPr lang="hu-HU" dirty="0"/>
              <a:t>a tanuló példák alapján</a:t>
            </a:r>
          </a:p>
          <a:p>
            <a:pPr lvl="1"/>
            <a:r>
              <a:rPr lang="hu-HU" dirty="0"/>
              <a:t>Tulajdonságvektor, címkék</a:t>
            </a:r>
            <a:endParaRPr lang="en-US" dirty="0"/>
          </a:p>
          <a:p>
            <a:pPr lvl="1"/>
            <a:r>
              <a:rPr lang="hu-HU" dirty="0" err="1"/>
              <a:t>Predikció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21465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0F21F-38C1-49EF-972E-079DEF573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Felügyelt tanulás</a:t>
            </a:r>
            <a:r>
              <a:rPr lang="en-US" dirty="0"/>
              <a:t> – </a:t>
            </a:r>
            <a:r>
              <a:rPr lang="hu-HU" dirty="0"/>
              <a:t>megvalósítás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0BEA8-AE14-4A5C-B332-31A1D787B2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/>
              <a:t>Környezet: Python, </a:t>
            </a:r>
            <a:r>
              <a:rPr lang="hu-HU" dirty="0" err="1"/>
              <a:t>OpenCV</a:t>
            </a:r>
            <a:endParaRPr lang="hu-HU" dirty="0"/>
          </a:p>
          <a:p>
            <a:r>
              <a:rPr lang="hu-HU" dirty="0"/>
              <a:t>Modell: </a:t>
            </a:r>
            <a:r>
              <a:rPr lang="hu-HU" dirty="0" err="1"/>
              <a:t>kNN</a:t>
            </a:r>
            <a:r>
              <a:rPr lang="hu-HU" dirty="0"/>
              <a:t> ( k-</a:t>
            </a:r>
            <a:r>
              <a:rPr lang="hu-HU" dirty="0" err="1"/>
              <a:t>Nearest</a:t>
            </a:r>
            <a:r>
              <a:rPr lang="hu-HU" dirty="0"/>
              <a:t> </a:t>
            </a:r>
            <a:r>
              <a:rPr lang="hu-HU" dirty="0" err="1"/>
              <a:t>Neighbors</a:t>
            </a:r>
            <a:r>
              <a:rPr lang="hu-HU" dirty="0"/>
              <a:t>)</a:t>
            </a:r>
          </a:p>
          <a:p>
            <a:endParaRPr lang="hu-HU" dirty="0"/>
          </a:p>
          <a:p>
            <a:r>
              <a:rPr lang="hu-HU" dirty="0"/>
              <a:t>Előfeldolgozás!</a:t>
            </a:r>
          </a:p>
          <a:p>
            <a:pPr lvl="1"/>
            <a:r>
              <a:rPr lang="hu-HU" dirty="0"/>
              <a:t>Gauss simítás</a:t>
            </a:r>
          </a:p>
          <a:p>
            <a:pPr lvl="1"/>
            <a:r>
              <a:rPr lang="hu-HU" dirty="0"/>
              <a:t>Küszöbölés – </a:t>
            </a:r>
            <a:r>
              <a:rPr lang="hu-HU" dirty="0" err="1"/>
              <a:t>Otsu</a:t>
            </a:r>
            <a:endParaRPr lang="hu-HU" dirty="0"/>
          </a:p>
          <a:p>
            <a:pPr lvl="1"/>
            <a:r>
              <a:rPr lang="hu-HU" dirty="0"/>
              <a:t>Morfológiai szűrések</a:t>
            </a:r>
            <a:endParaRPr lang="en-US" dirty="0"/>
          </a:p>
          <a:p>
            <a:pPr lvl="2"/>
            <a:r>
              <a:rPr lang="hu-HU" dirty="0" err="1"/>
              <a:t>Struktúráló</a:t>
            </a:r>
            <a:r>
              <a:rPr lang="hu-HU" dirty="0"/>
              <a:t> elem mérete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66897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0F21F-38C1-49EF-972E-079DEF573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Felügyelt tanulás</a:t>
            </a:r>
            <a:r>
              <a:rPr lang="en-US" dirty="0"/>
              <a:t> – </a:t>
            </a:r>
            <a:r>
              <a:rPr lang="hu-HU" dirty="0"/>
              <a:t>megvalósítás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0BEA8-AE14-4A5C-B332-31A1D787B2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Szegmentálás</a:t>
            </a:r>
          </a:p>
          <a:p>
            <a:r>
              <a:rPr lang="hu-HU" dirty="0"/>
              <a:t>Kontúrok keresése</a:t>
            </a:r>
          </a:p>
          <a:p>
            <a:r>
              <a:rPr lang="hu-HU" dirty="0"/>
              <a:t>Csak a legnagyobb komponenst hagyjuk meg, mivel minden képen egyetlen objektumot feltételezünk</a:t>
            </a:r>
          </a:p>
          <a:p>
            <a:endParaRPr lang="en-US" dirty="0"/>
          </a:p>
          <a:p>
            <a:r>
              <a:rPr lang="hu-HU" dirty="0"/>
              <a:t>Jellemzők kiválasztása</a:t>
            </a:r>
            <a:r>
              <a:rPr lang="en-US" dirty="0"/>
              <a:t> -&gt; </a:t>
            </a:r>
            <a:r>
              <a:rPr lang="hu-HU" dirty="0"/>
              <a:t>tulajdonságvektor</a:t>
            </a:r>
            <a:endParaRPr lang="en-US" dirty="0"/>
          </a:p>
          <a:p>
            <a:pPr lvl="1"/>
            <a:r>
              <a:rPr lang="en-US" dirty="0"/>
              <a:t>Pl. </a:t>
            </a:r>
            <a:r>
              <a:rPr lang="hu-HU" dirty="0"/>
              <a:t>kompaktság, </a:t>
            </a:r>
            <a:r>
              <a:rPr lang="hu-HU" dirty="0" err="1"/>
              <a:t>cirkularitás</a:t>
            </a:r>
            <a:r>
              <a:rPr lang="hu-HU" dirty="0"/>
              <a:t>, excentricitás, tömörség, momentumok</a:t>
            </a:r>
            <a:endParaRPr lang="en-US" dirty="0"/>
          </a:p>
          <a:p>
            <a:pPr lvl="1"/>
            <a:r>
              <a:rPr lang="hu-HU" dirty="0"/>
              <a:t>Amit használtam</a:t>
            </a:r>
            <a:r>
              <a:rPr lang="en-US" dirty="0"/>
              <a:t>: </a:t>
            </a:r>
            <a:r>
              <a:rPr lang="hu-HU" dirty="0"/>
              <a:t>excentricitás, tömörség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hu-HU" dirty="0" err="1"/>
              <a:t>cirkularitás</a:t>
            </a:r>
            <a:endParaRPr lang="en-US" dirty="0"/>
          </a:p>
          <a:p>
            <a:pPr lvl="1"/>
            <a:endParaRPr lang="en-US" dirty="0"/>
          </a:p>
          <a:p>
            <a:r>
              <a:rPr lang="hu-HU" dirty="0"/>
              <a:t>Tanítás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82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0F21F-38C1-49EF-972E-079DEF573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Felügyelt tanulás</a:t>
            </a:r>
            <a:r>
              <a:rPr lang="en-US" dirty="0"/>
              <a:t> – </a:t>
            </a:r>
            <a:r>
              <a:rPr lang="hu-HU" dirty="0"/>
              <a:t>eredmények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0BEA8-AE14-4A5C-B332-31A1D787B2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/>
              <a:t>Az eredményeket befolyásolja:</a:t>
            </a:r>
          </a:p>
          <a:p>
            <a:pPr lvl="1"/>
            <a:r>
              <a:rPr lang="hu-HU"/>
              <a:t>Előfeldolgozás</a:t>
            </a:r>
          </a:p>
          <a:p>
            <a:pPr lvl="1"/>
            <a:r>
              <a:rPr lang="hu-HU"/>
              <a:t>Tesztképek minősége, megvilágítás</a:t>
            </a:r>
          </a:p>
          <a:p>
            <a:pPr lvl="1"/>
            <a:r>
              <a:rPr lang="hu-HU"/>
              <a:t>kNN paraméterezése: k – kiválasztása (a megoldásban k = 9)</a:t>
            </a:r>
          </a:p>
          <a:p>
            <a:pPr lvl="1"/>
            <a:r>
              <a:rPr lang="hu-HU"/>
              <a:t>Tanítópéldák száma</a:t>
            </a:r>
          </a:p>
          <a:p>
            <a:pPr lvl="1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15885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0F21F-38C1-49EF-972E-079DEF573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Felügyelt tanulás</a:t>
            </a:r>
            <a:r>
              <a:rPr lang="en-US" dirty="0"/>
              <a:t> – </a:t>
            </a:r>
            <a:r>
              <a:rPr lang="hu-HU" dirty="0"/>
              <a:t>eredmények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0BEA8-AE14-4A5C-B332-31A1D787B2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/>
              <a:t>A használt tesztképekre</a:t>
            </a:r>
            <a:r>
              <a:rPr lang="hu-HU" baseline="30000"/>
              <a:t>1</a:t>
            </a:r>
            <a:r>
              <a:rPr lang="hu-HU"/>
              <a:t> elért eredmény:</a:t>
            </a:r>
          </a:p>
          <a:p>
            <a:endParaRPr lang="hu-HU"/>
          </a:p>
          <a:p>
            <a:pPr lvl="1"/>
            <a:endParaRPr lang="hu-H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FBADDB-3FB2-499F-BB23-CCD025CA9FDB}"/>
              </a:ext>
            </a:extLst>
          </p:cNvPr>
          <p:cNvSpPr txBox="1"/>
          <p:nvPr/>
        </p:nvSpPr>
        <p:spPr>
          <a:xfrm>
            <a:off x="677334" y="6297144"/>
            <a:ext cx="85966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1) </a:t>
            </a:r>
            <a:r>
              <a:rPr lang="en-US" sz="1100" dirty="0">
                <a:hlinkClick r:id="rId2"/>
              </a:rPr>
              <a:t>https://www.kaggle.com/drgfreeman/rockpaperscissors</a:t>
            </a:r>
            <a:endParaRPr lang="en-US" sz="11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0F2CCE3-9995-47D4-BD95-BAAABC9C5D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860" y="3002331"/>
            <a:ext cx="4590358" cy="188038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696769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52BE6-D483-47B0-B2F7-6053192F3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Képek osztályozása – </a:t>
            </a:r>
            <a:r>
              <a:rPr lang="en-GB" dirty="0" err="1"/>
              <a:t>mesterséges</a:t>
            </a:r>
            <a:r>
              <a:rPr lang="en-GB" dirty="0"/>
              <a:t> </a:t>
            </a:r>
            <a:r>
              <a:rPr lang="en-GB" dirty="0" err="1"/>
              <a:t>neuronháló</a:t>
            </a:r>
            <a:br>
              <a:rPr lang="hu-HU" dirty="0"/>
            </a:b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B101E-012A-4977-B3E6-4AF6EAA6B9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1"/>
            <a:ext cx="5007849" cy="4110962"/>
          </a:xfrm>
        </p:spPr>
        <p:txBody>
          <a:bodyPr>
            <a:normAutofit/>
          </a:bodyPr>
          <a:lstStyle/>
          <a:p>
            <a:r>
              <a:rPr lang="hu-HU" dirty="0"/>
              <a:t>Környezet: Python, </a:t>
            </a:r>
            <a:r>
              <a:rPr lang="en-GB" dirty="0" err="1"/>
              <a:t>Tensorflow</a:t>
            </a:r>
            <a:endParaRPr lang="hu-HU" dirty="0"/>
          </a:p>
          <a:p>
            <a:r>
              <a:rPr lang="hu-HU" dirty="0"/>
              <a:t>Modell:</a:t>
            </a:r>
            <a:r>
              <a:rPr lang="en-GB" dirty="0"/>
              <a:t> CNN (</a:t>
            </a:r>
            <a:r>
              <a:rPr lang="en-GB" dirty="0" err="1"/>
              <a:t>Konvolúciós</a:t>
            </a:r>
            <a:r>
              <a:rPr lang="en-GB" dirty="0"/>
              <a:t> </a:t>
            </a:r>
            <a:r>
              <a:rPr lang="en-GB" dirty="0" err="1"/>
              <a:t>neurális</a:t>
            </a:r>
            <a:r>
              <a:rPr lang="en-GB" dirty="0"/>
              <a:t> </a:t>
            </a:r>
            <a:r>
              <a:rPr lang="en-GB" dirty="0" err="1"/>
              <a:t>hálózat</a:t>
            </a:r>
            <a:r>
              <a:rPr lang="en-GB" dirty="0"/>
              <a:t>)</a:t>
            </a:r>
          </a:p>
          <a:p>
            <a:endParaRPr lang="en-GB" dirty="0"/>
          </a:p>
          <a:p>
            <a:r>
              <a:rPr lang="en-GB" dirty="0" err="1"/>
              <a:t>Előfeldolgozás</a:t>
            </a:r>
            <a:r>
              <a:rPr lang="en-GB" dirty="0"/>
              <a:t> – </a:t>
            </a:r>
            <a:r>
              <a:rPr lang="en-GB" dirty="0" err="1"/>
              <a:t>ImageDataGenerator</a:t>
            </a:r>
            <a:endParaRPr lang="en-GB" dirty="0"/>
          </a:p>
          <a:p>
            <a:pPr lvl="1"/>
            <a:r>
              <a:rPr lang="en-GB" dirty="0"/>
              <a:t>rescale</a:t>
            </a:r>
          </a:p>
          <a:p>
            <a:pPr lvl="1"/>
            <a:r>
              <a:rPr lang="en-GB" dirty="0" err="1"/>
              <a:t>rotation_range</a:t>
            </a:r>
            <a:endParaRPr lang="en-GB" dirty="0"/>
          </a:p>
          <a:p>
            <a:pPr lvl="1"/>
            <a:r>
              <a:rPr lang="en-GB" dirty="0" err="1"/>
              <a:t>width_shift_range</a:t>
            </a:r>
            <a:endParaRPr lang="en-GB" dirty="0"/>
          </a:p>
          <a:p>
            <a:pPr lvl="1"/>
            <a:r>
              <a:rPr lang="en-GB" dirty="0" err="1"/>
              <a:t>height_shift_range</a:t>
            </a:r>
            <a:endParaRPr lang="en-GB" dirty="0"/>
          </a:p>
          <a:p>
            <a:pPr lvl="1"/>
            <a:r>
              <a:rPr lang="en-GB" dirty="0" err="1"/>
              <a:t>zoom_range</a:t>
            </a:r>
            <a:endParaRPr lang="en-GB" dirty="0"/>
          </a:p>
          <a:p>
            <a:pPr lvl="1"/>
            <a:r>
              <a:rPr lang="en-GB" dirty="0" err="1"/>
              <a:t>horizontal_flip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81078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DF80BBE-2447-4BDF-9812-0F8CB396D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9112710" cy="1320800"/>
          </a:xfrm>
        </p:spPr>
        <p:txBody>
          <a:bodyPr>
            <a:normAutofit fontScale="90000"/>
          </a:bodyPr>
          <a:lstStyle/>
          <a:p>
            <a:r>
              <a:rPr lang="en-GB" dirty="0"/>
              <a:t>Modell </a:t>
            </a:r>
            <a:r>
              <a:rPr lang="en-GB" dirty="0" err="1"/>
              <a:t>és</a:t>
            </a:r>
            <a:r>
              <a:rPr lang="en-GB" dirty="0"/>
              <a:t> </a:t>
            </a:r>
            <a:r>
              <a:rPr lang="en-GB" dirty="0" err="1"/>
              <a:t>eredmények</a:t>
            </a:r>
            <a:r>
              <a:rPr lang="en-GB" dirty="0"/>
              <a:t> -</a:t>
            </a:r>
            <a:r>
              <a:rPr lang="hu-HU" dirty="0"/>
              <a:t> </a:t>
            </a:r>
            <a:r>
              <a:rPr lang="en-GB" dirty="0" err="1"/>
              <a:t>mesterséges</a:t>
            </a:r>
            <a:r>
              <a:rPr lang="en-GB" dirty="0"/>
              <a:t> </a:t>
            </a:r>
            <a:r>
              <a:rPr lang="en-GB" dirty="0" err="1"/>
              <a:t>neuronháló</a:t>
            </a:r>
            <a:br>
              <a:rPr lang="hu-HU" dirty="0"/>
            </a:br>
            <a:endParaRPr lang="hu-HU" dirty="0"/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0121F079-0126-4246-AC75-45411396EC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89970" y="2066677"/>
            <a:ext cx="4184034" cy="3974685"/>
          </a:xfrm>
        </p:spPr>
        <p:txBody>
          <a:bodyPr/>
          <a:lstStyle/>
          <a:p>
            <a:r>
              <a:rPr lang="en-GB" dirty="0" err="1"/>
              <a:t>Pontosság</a:t>
            </a:r>
            <a:endParaRPr lang="en-GB" dirty="0"/>
          </a:p>
          <a:p>
            <a:pPr lvl="1"/>
            <a:r>
              <a:rPr lang="en-GB" dirty="0" err="1"/>
              <a:t>validációs</a:t>
            </a:r>
            <a:r>
              <a:rPr lang="en-GB" dirty="0"/>
              <a:t> </a:t>
            </a:r>
            <a:r>
              <a:rPr lang="en-GB" dirty="0" err="1"/>
              <a:t>adathalmazon</a:t>
            </a:r>
            <a:r>
              <a:rPr lang="en-GB" dirty="0"/>
              <a:t> ~ 99%</a:t>
            </a:r>
          </a:p>
          <a:p>
            <a:pPr lvl="1"/>
            <a:endParaRPr lang="hu-HU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74A6AFB-46A7-4D66-B569-41CCD8F3A999}"/>
              </a:ext>
            </a:extLst>
          </p:cNvPr>
          <p:cNvSpPr txBox="1">
            <a:spLocks noGrp="1"/>
          </p:cNvSpPr>
          <p:nvPr>
            <p:ph sz="half" idx="1"/>
          </p:nvPr>
        </p:nvSpPr>
        <p:spPr>
          <a:xfrm>
            <a:off x="677863" y="2067340"/>
            <a:ext cx="4183062" cy="39746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Modell:</a:t>
            </a:r>
          </a:p>
          <a:p>
            <a:pPr lvl="1"/>
            <a:r>
              <a:rPr lang="en-GB" dirty="0"/>
              <a:t> </a:t>
            </a:r>
            <a:r>
              <a:rPr lang="en-GB" dirty="0" err="1"/>
              <a:t>Szekvenciális</a:t>
            </a:r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r>
              <a:rPr lang="en-GB" dirty="0" err="1"/>
              <a:t>Rétegek</a:t>
            </a:r>
            <a:r>
              <a:rPr lang="en-GB" dirty="0"/>
              <a:t>:</a:t>
            </a:r>
          </a:p>
          <a:p>
            <a:pPr lvl="1"/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3 </a:t>
            </a:r>
            <a:r>
              <a:rPr lang="hu-HU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Conv2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</a:t>
            </a:r>
          </a:p>
          <a:p>
            <a:pPr lvl="1"/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1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BatchNormalization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 </a:t>
            </a:r>
            <a:r>
              <a:rPr lang="hu-HU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MaxPooling2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</a:t>
            </a:r>
          </a:p>
          <a:p>
            <a:pPr lvl="1"/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1 Flatten</a:t>
            </a:r>
          </a:p>
          <a:p>
            <a:pPr lvl="1"/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 Den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se</a:t>
            </a:r>
            <a:endParaRPr lang="hu-H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GB" dirty="0"/>
          </a:p>
          <a:p>
            <a:pPr lvl="1"/>
            <a:endParaRPr lang="hu-HU" dirty="0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E5D3A0B0-561D-432D-A95F-5B691FFCE8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4366" y="2983580"/>
            <a:ext cx="3954789" cy="445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86086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689</TotalTime>
  <Words>293</Words>
  <Application>Microsoft Office PowerPoint</Application>
  <PresentationFormat>Widescreen</PresentationFormat>
  <Paragraphs>70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Consolas</vt:lpstr>
      <vt:lpstr>Trebuchet MS</vt:lpstr>
      <vt:lpstr>Wingdings 3</vt:lpstr>
      <vt:lpstr>Facet</vt:lpstr>
      <vt:lpstr>Kő-papír-olló</vt:lpstr>
      <vt:lpstr>Feladat</vt:lpstr>
      <vt:lpstr>Képek osztályozása – felügyelt tanulás </vt:lpstr>
      <vt:lpstr>Felügyelt tanulás – megvalósítás</vt:lpstr>
      <vt:lpstr>Felügyelt tanulás – megvalósítás</vt:lpstr>
      <vt:lpstr>Felügyelt tanulás – eredmények</vt:lpstr>
      <vt:lpstr>Felügyelt tanulás – eredmények</vt:lpstr>
      <vt:lpstr>Képek osztályozása – mesterséges neuronháló </vt:lpstr>
      <vt:lpstr>Modell és eredmények - mesterséges neuronháló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Kő-papír-olló</dc:title>
  <dc:creator>Marko</dc:creator>
  <cp:lastModifiedBy>Marko</cp:lastModifiedBy>
  <cp:revision>21</cp:revision>
  <dcterms:created xsi:type="dcterms:W3CDTF">2020-11-25T19:37:02Z</dcterms:created>
  <dcterms:modified xsi:type="dcterms:W3CDTF">2020-11-29T10:09:05Z</dcterms:modified>
</cp:coreProperties>
</file>