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5"/>
  </p:notesMasterIdLst>
  <p:handoutMasterIdLst>
    <p:handoutMasterId r:id="rId26"/>
  </p:handoutMasterIdLst>
  <p:sldIdLst>
    <p:sldId id="279" r:id="rId4"/>
    <p:sldId id="259" r:id="rId5"/>
    <p:sldId id="258" r:id="rId6"/>
    <p:sldId id="282" r:id="rId7"/>
    <p:sldId id="264" r:id="rId8"/>
    <p:sldId id="265" r:id="rId9"/>
    <p:sldId id="260" r:id="rId10"/>
    <p:sldId id="267" r:id="rId11"/>
    <p:sldId id="274" r:id="rId12"/>
    <p:sldId id="275" r:id="rId13"/>
    <p:sldId id="276" r:id="rId14"/>
    <p:sldId id="277" r:id="rId15"/>
    <p:sldId id="268" r:id="rId16"/>
    <p:sldId id="270" r:id="rId17"/>
    <p:sldId id="261" r:id="rId18"/>
    <p:sldId id="269" r:id="rId19"/>
    <p:sldId id="280" r:id="rId20"/>
    <p:sldId id="281" r:id="rId21"/>
    <p:sldId id="262" r:id="rId22"/>
    <p:sldId id="271" r:id="rId23"/>
    <p:sldId id="273"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1" autoAdjust="0"/>
  </p:normalViewPr>
  <p:slideViewPr>
    <p:cSldViewPr snapToGrid="0">
      <p:cViewPr varScale="1">
        <p:scale>
          <a:sx n="104" d="100"/>
          <a:sy n="104" d="100"/>
        </p:scale>
        <p:origin x="11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第二篇文献是</a:t>
            </a:r>
            <a:r>
              <a:rPr lang="en-US" altLang="zh-CN" dirty="0"/>
              <a:t>delta </a:t>
            </a:r>
            <a:r>
              <a:rPr lang="en-US" altLang="zh-CN" dirty="0" err="1"/>
              <a:t>sigema</a:t>
            </a:r>
            <a:r>
              <a:rPr lang="zh-CN" altLang="en-US" dirty="0"/>
              <a:t>型</a:t>
            </a:r>
            <a:r>
              <a:rPr lang="en-US" altLang="zh-CN" dirty="0"/>
              <a:t>ADC</a:t>
            </a:r>
            <a:r>
              <a:rPr lang="zh-CN" altLang="en-US" dirty="0"/>
              <a:t>，采用的是单极性</a:t>
            </a:r>
            <a:r>
              <a:rPr lang="en-US" altLang="zh-CN" dirty="0"/>
              <a:t>OTFT</a:t>
            </a:r>
            <a:r>
              <a:rPr lang="zh-CN" altLang="en-US" dirty="0"/>
              <a:t>工艺。考虑到单极性的设计要求，这篇工作比较了一些常见的单极性电路结构如</a:t>
            </a:r>
            <a:r>
              <a:rPr lang="en-US" altLang="zh-CN" dirty="0"/>
              <a:t>zero-</a:t>
            </a:r>
            <a:r>
              <a:rPr lang="en-US" altLang="zh-CN" dirty="0" err="1"/>
              <a:t>Vgs</a:t>
            </a:r>
            <a:r>
              <a:rPr lang="zh-CN" altLang="en-US" dirty="0"/>
              <a:t>、</a:t>
            </a:r>
            <a:r>
              <a:rPr lang="en-US" altLang="zh-CN" dirty="0" err="1"/>
              <a:t>dilode</a:t>
            </a:r>
            <a:r>
              <a:rPr lang="zh-CN" altLang="en-US" dirty="0"/>
              <a:t>结构等，同时针对</a:t>
            </a:r>
            <a:r>
              <a:rPr lang="en-US" altLang="zh-CN" dirty="0"/>
              <a:t>TFT</a:t>
            </a:r>
            <a:r>
              <a:rPr lang="zh-CN" altLang="en-US" dirty="0"/>
              <a:t>的阈值电压失配问题提出了采用共模反馈的结构以降低</a:t>
            </a:r>
            <a:r>
              <a:rPr lang="en-US" altLang="zh-CN" dirty="0" err="1"/>
              <a:t>Vt</a:t>
            </a:r>
            <a:r>
              <a:rPr lang="zh-CN" altLang="en-US" dirty="0"/>
              <a:t>的影响。</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134187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第三篇文献的的工作和第一篇类似，也是基于互补型</a:t>
            </a:r>
            <a:r>
              <a:rPr lang="en-US" altLang="zh-CN" dirty="0"/>
              <a:t>TFT</a:t>
            </a:r>
            <a:r>
              <a:rPr lang="zh-CN" altLang="en-US" dirty="0"/>
              <a:t>的</a:t>
            </a:r>
            <a:r>
              <a:rPr lang="en-US" altLang="zh-CN" dirty="0"/>
              <a:t>SAR-ADC</a:t>
            </a:r>
            <a:r>
              <a:rPr lang="zh-CN" altLang="en-US" dirty="0"/>
              <a:t>，不一样的是其结构采用的是电阻型</a:t>
            </a:r>
            <a:r>
              <a:rPr lang="en-US" altLang="zh-CN" dirty="0"/>
              <a:t>DAC</a:t>
            </a:r>
            <a:r>
              <a:rPr lang="zh-CN" altLang="en-US" dirty="0"/>
              <a:t>。同时为了降低面积，计数器中的触发器结构采用的是基于传输门的</a:t>
            </a:r>
            <a:r>
              <a:rPr lang="en-US" altLang="zh-CN" dirty="0"/>
              <a:t>TFF</a:t>
            </a:r>
            <a:r>
              <a:rPr lang="zh-CN" altLang="en-US" dirty="0"/>
              <a:t>触发器而不是主从结构的触发器以减少晶体管的数目。这个工作的缺点在于</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210652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第四篇采用的是</a:t>
            </a:r>
            <a:r>
              <a:rPr lang="en-US" altLang="zh-CN" dirty="0"/>
              <a:t>VCO</a:t>
            </a:r>
            <a:r>
              <a:rPr lang="zh-CN" altLang="en-US" dirty="0"/>
              <a:t>结构的</a:t>
            </a:r>
            <a:r>
              <a:rPr lang="en-US" altLang="zh-CN" dirty="0"/>
              <a:t>ADC</a:t>
            </a:r>
            <a:r>
              <a:rPr lang="zh-CN" altLang="en-US" dirty="0"/>
              <a:t>，其</a:t>
            </a:r>
            <a:r>
              <a:rPr lang="en-US" altLang="zh-CN" dirty="0"/>
              <a:t>VCO</a:t>
            </a:r>
            <a:r>
              <a:rPr lang="zh-CN" altLang="en-US" dirty="0"/>
              <a:t>的设计采用了</a:t>
            </a:r>
            <a:r>
              <a:rPr lang="en-US" altLang="zh-CN" dirty="0"/>
              <a:t>TFT</a:t>
            </a:r>
            <a:r>
              <a:rPr lang="zh-CN" altLang="en-US" dirty="0"/>
              <a:t>双栅结构的特性，也就是晶体管具有两个栅极，一个栅极电压用来控制阈值电压</a:t>
            </a:r>
            <a:r>
              <a:rPr lang="en-US" altLang="zh-CN" dirty="0" err="1"/>
              <a:t>Vt</a:t>
            </a:r>
            <a:r>
              <a:rPr lang="zh-CN" altLang="en-US" dirty="0"/>
              <a:t>。如图中结构，</a:t>
            </a:r>
            <a:r>
              <a:rPr lang="en-US" altLang="zh-CN" dirty="0"/>
              <a:t>M1</a:t>
            </a:r>
            <a:r>
              <a:rPr lang="zh-CN" altLang="en-US" dirty="0"/>
              <a:t>、</a:t>
            </a:r>
            <a:r>
              <a:rPr lang="en-US" altLang="zh-CN" dirty="0"/>
              <a:t>M2</a:t>
            </a:r>
            <a:r>
              <a:rPr lang="zh-CN" altLang="en-US" dirty="0"/>
              <a:t>是线性跨导器，</a:t>
            </a:r>
            <a:r>
              <a:rPr lang="en-US" altLang="zh-CN" dirty="0"/>
              <a:t>M3</a:t>
            </a:r>
            <a:r>
              <a:rPr lang="zh-CN" altLang="en-US" dirty="0"/>
              <a:t>是源极跟随器。</a:t>
            </a:r>
            <a:r>
              <a:rPr lang="en-US" altLang="zh-CN" dirty="0"/>
              <a:t>In</a:t>
            </a:r>
            <a:r>
              <a:rPr lang="zh-CN" altLang="en-US" dirty="0"/>
              <a:t>的电压和电容充电电流成线性关系，从而决定了充放电的时间，进一步决定了输出频率。缺点在于线性范围有限，同时</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12</a:t>
            </a:fld>
            <a:endParaRPr lang="zh-CN" altLang="en-US"/>
          </a:p>
        </p:txBody>
      </p:sp>
    </p:spTree>
    <p:extLst>
      <p:ext uri="{BB962C8B-B14F-4D97-AF65-F5344CB8AC3E}">
        <p14:creationId xmlns:p14="http://schemas.microsoft.com/office/powerpoint/2010/main" val="3442334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总结一下文献调研的结果，可以发现</a:t>
            </a:r>
            <a:r>
              <a:rPr lang="en-US" altLang="zh-CN" dirty="0"/>
              <a:t>……</a:t>
            </a:r>
          </a:p>
          <a:p>
            <a:r>
              <a:rPr lang="zh-CN" altLang="en-US" dirty="0"/>
              <a:t>而</a:t>
            </a:r>
            <a:r>
              <a:rPr lang="en-US" altLang="zh-CN" dirty="0"/>
              <a:t>oxide TFT</a:t>
            </a:r>
            <a:r>
              <a:rPr lang="zh-CN" altLang="en-US" dirty="0"/>
              <a:t>相对于</a:t>
            </a:r>
            <a:r>
              <a:rPr lang="en-US" altLang="zh-CN" dirty="0"/>
              <a:t>organic TFT</a:t>
            </a:r>
            <a:r>
              <a:rPr lang="zh-CN" altLang="en-US" dirty="0"/>
              <a:t>由于具有更高迁移率、更高精度工艺、更低成本，或许能够成为柔性电路的一个突破点</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13</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根据前期调研的结果以及考虑到</a:t>
            </a:r>
            <a:r>
              <a:rPr lang="en-US" altLang="zh-CN" dirty="0"/>
              <a:t>Oxide TFT</a:t>
            </a:r>
            <a:r>
              <a:rPr lang="zh-CN" altLang="en-US" dirty="0"/>
              <a:t>现有的工艺技术，我们决定优先采用基于</a:t>
            </a:r>
            <a:r>
              <a:rPr lang="en-US" altLang="zh-CN" dirty="0"/>
              <a:t>VCO</a:t>
            </a:r>
            <a:r>
              <a:rPr lang="zh-CN" altLang="en-US" dirty="0"/>
              <a:t>的</a:t>
            </a:r>
            <a:r>
              <a:rPr lang="en-US" altLang="zh-CN" dirty="0"/>
              <a:t>ADC</a:t>
            </a:r>
            <a:r>
              <a:rPr lang="zh-CN" altLang="en-US" dirty="0"/>
              <a:t>。原因主要有以下几方面：</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14</a:t>
            </a:fld>
            <a:endParaRPr lang="zh-CN" altLang="en-US"/>
          </a:p>
        </p:txBody>
      </p:sp>
    </p:spTree>
    <p:extLst>
      <p:ext uri="{BB962C8B-B14F-4D97-AF65-F5344CB8AC3E}">
        <p14:creationId xmlns:p14="http://schemas.microsoft.com/office/powerpoint/2010/main" val="2104044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下面来谈一谈我们具体的课题目标，即要做一个什么样指标的</a:t>
            </a:r>
            <a:r>
              <a:rPr lang="en-US" altLang="zh-CN" dirty="0"/>
              <a:t>ADC</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15</a:t>
            </a:fld>
            <a:endParaRPr lang="zh-CN" altLang="en-US"/>
          </a:p>
        </p:txBody>
      </p:sp>
    </p:spTree>
    <p:extLst>
      <p:ext uri="{BB962C8B-B14F-4D97-AF65-F5344CB8AC3E}">
        <p14:creationId xmlns:p14="http://schemas.microsoft.com/office/powerpoint/2010/main" val="279899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需要考虑的电路优化问题在于单极性和</a:t>
            </a:r>
            <a:r>
              <a:rPr lang="en-US" altLang="zh-CN" dirty="0"/>
              <a:t>VCO</a:t>
            </a:r>
            <a:r>
              <a:rPr lang="zh-CN" altLang="en-US" dirty="0"/>
              <a:t>的</a:t>
            </a:r>
            <a:r>
              <a:rPr lang="en-US" altLang="zh-CN" dirty="0"/>
              <a:t>v-f</a:t>
            </a:r>
            <a:r>
              <a:rPr lang="zh-CN" altLang="en-US" dirty="0"/>
              <a:t>关系，设计全单极性电路以及设计合理的</a:t>
            </a:r>
            <a:r>
              <a:rPr lang="en-US" altLang="zh-CN" dirty="0"/>
              <a:t>VCO</a:t>
            </a:r>
            <a:r>
              <a:rPr lang="zh-CN" altLang="en-US" dirty="0"/>
              <a:t>结构以获得好的线性关系是我们课题的两个重要的目标。</a:t>
            </a:r>
            <a:endParaRPr lang="en-US" altLang="zh-CN" dirty="0"/>
          </a:p>
          <a:p>
            <a:r>
              <a:rPr lang="zh-CN" altLang="en-US" dirty="0"/>
              <a:t>总的来说，我们的工作是根据给定的</a:t>
            </a:r>
            <a:r>
              <a:rPr lang="en-US" altLang="zh-CN" dirty="0" err="1"/>
              <a:t>OxideTFT</a:t>
            </a:r>
            <a:r>
              <a:rPr lang="zh-CN" altLang="en-US" dirty="0"/>
              <a:t>的器件模型搭建我们</a:t>
            </a:r>
            <a:r>
              <a:rPr lang="en-US" altLang="zh-CN" dirty="0"/>
              <a:t>ADC</a:t>
            </a:r>
            <a:r>
              <a:rPr lang="zh-CN" altLang="en-US" dirty="0"/>
              <a:t>的电路模型，并在电路模型的基础之上进行必要的优化设计与验证</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16</a:t>
            </a:fld>
            <a:endParaRPr lang="zh-CN" altLang="en-US"/>
          </a:p>
        </p:txBody>
      </p:sp>
    </p:spTree>
    <p:extLst>
      <p:ext uri="{BB962C8B-B14F-4D97-AF65-F5344CB8AC3E}">
        <p14:creationId xmlns:p14="http://schemas.microsoft.com/office/powerpoint/2010/main" val="389559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a:t>
            </a:r>
            <a:r>
              <a:rPr lang="en-US" altLang="zh-CN" dirty="0"/>
              <a:t>VCO</a:t>
            </a:r>
            <a:r>
              <a:rPr lang="zh-CN" altLang="en-US" dirty="0"/>
              <a:t>的设计是我们课题的一个重要目标，那么久不得不考虑</a:t>
            </a:r>
            <a:r>
              <a:rPr lang="en-US" altLang="zh-CN" dirty="0"/>
              <a:t>VCO</a:t>
            </a:r>
            <a:r>
              <a:rPr lang="zh-CN" altLang="en-US" dirty="0"/>
              <a:t>的结构优化。这里列出了</a:t>
            </a:r>
            <a:r>
              <a:rPr lang="en-US" altLang="zh-CN" dirty="0"/>
              <a:t>3</a:t>
            </a:r>
            <a:r>
              <a:rPr lang="zh-CN" altLang="en-US" dirty="0"/>
              <a:t>种优化的方案。多相结构考虑到边界的相位误差对于计数器的影响，所以采用多相相加的形式以提高分辨率。另外一种寄存器结构则通过比较每一时钟周期内信号变化个数来量化</a:t>
            </a:r>
            <a:r>
              <a:rPr lang="en-US" altLang="zh-CN" dirty="0"/>
              <a:t>VCO</a:t>
            </a:r>
            <a:r>
              <a:rPr lang="zh-CN" altLang="en-US" dirty="0"/>
              <a:t>的频率。而</a:t>
            </a:r>
            <a:r>
              <a:rPr lang="en-US" altLang="zh-CN" dirty="0"/>
              <a:t>Ring delay line</a:t>
            </a:r>
            <a:r>
              <a:rPr lang="zh-CN" altLang="en-US" dirty="0"/>
              <a:t>的结构则是混合了上述的两种结构。</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17</a:t>
            </a:fld>
            <a:endParaRPr lang="zh-CN" altLang="en-US"/>
          </a:p>
        </p:txBody>
      </p:sp>
    </p:spTree>
    <p:extLst>
      <p:ext uri="{BB962C8B-B14F-4D97-AF65-F5344CB8AC3E}">
        <p14:creationId xmlns:p14="http://schemas.microsoft.com/office/powerpoint/2010/main" val="1495763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具体分析</a:t>
            </a:r>
            <a:r>
              <a:rPr lang="en-US" altLang="zh-CN" dirty="0"/>
              <a:t>Ring delay line</a:t>
            </a:r>
            <a:r>
              <a:rPr lang="zh-CN" altLang="en-US" dirty="0"/>
              <a:t>的结构，可以发现其优势在于</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18</a:t>
            </a:fld>
            <a:endParaRPr lang="zh-CN" altLang="en-US"/>
          </a:p>
        </p:txBody>
      </p:sp>
    </p:spTree>
    <p:extLst>
      <p:ext uri="{BB962C8B-B14F-4D97-AF65-F5344CB8AC3E}">
        <p14:creationId xmlns:p14="http://schemas.microsoft.com/office/powerpoint/2010/main" val="2482655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9FE5E3-45E0-401A-BDC7-016727830831}" type="slidenum">
              <a:rPr lang="zh-CN" altLang="en-US" smtClean="0"/>
              <a:t>19</a:t>
            </a:fld>
            <a:endParaRPr lang="zh-CN" altLang="en-US"/>
          </a:p>
        </p:txBody>
      </p:sp>
    </p:spTree>
    <p:extLst>
      <p:ext uri="{BB962C8B-B14F-4D97-AF65-F5344CB8AC3E}">
        <p14:creationId xmlns:p14="http://schemas.microsoft.com/office/powerpoint/2010/main" val="219363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我的报告思路主要分为以下四个部分：背景研究</a:t>
            </a:r>
            <a:r>
              <a:rPr lang="en-US" altLang="zh-CN" dirty="0"/>
              <a:t>——</a:t>
            </a:r>
            <a:r>
              <a:rPr lang="zh-CN" altLang="en-US" dirty="0"/>
              <a:t>分别针对柔性、</a:t>
            </a:r>
            <a:r>
              <a:rPr lang="en-US" altLang="zh-CN" dirty="0"/>
              <a:t>TFT</a:t>
            </a:r>
            <a:r>
              <a:rPr lang="zh-CN" altLang="en-US" dirty="0"/>
              <a:t>以及模数转换电路介绍其背景、前期调研结果</a:t>
            </a:r>
            <a:r>
              <a:rPr lang="en-US" altLang="zh-CN" dirty="0"/>
              <a:t>——</a:t>
            </a:r>
            <a:r>
              <a:rPr lang="zh-CN" altLang="en-US" dirty="0"/>
              <a:t>分析前人的工作、课题目标</a:t>
            </a:r>
            <a:r>
              <a:rPr lang="en-US" altLang="zh-CN" dirty="0"/>
              <a:t>——</a:t>
            </a:r>
            <a:r>
              <a:rPr lang="zh-CN" altLang="en-US" dirty="0"/>
              <a:t>详细介绍毕设的任务、最后介绍一下计划安排</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20</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众所周知，未来十年内可穿戴设备将成为电子行业的一大热门领域。在可穿戴式系统中，为了与皮肤贴合，柔性是必不可少的特征，比如图中的体温传感器以及心电</a:t>
            </a:r>
            <a:r>
              <a:rPr lang="en-US" altLang="zh-CN" dirty="0"/>
              <a:t>ECG</a:t>
            </a:r>
            <a:r>
              <a:rPr lang="zh-CN" altLang="en-US" dirty="0"/>
              <a:t>传感系统。不光如此，在显示系统中，可折叠、弯曲的显示屏成为未来研究的热点；在电子标签中，柔性的标签大大便利了商品管理与运输。因此，对于柔性电路的器件研究则显得至关重要。</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280607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众所周知，未来十年内可穿戴设备将成为电子行业的一大热门领域。在可穿戴式系统中，为了与皮肤贴合，柔性是必不可少的特征，比如图中的体温传感器以及心电</a:t>
            </a:r>
            <a:r>
              <a:rPr lang="en-US" altLang="zh-CN" dirty="0"/>
              <a:t>ECG</a:t>
            </a:r>
            <a:r>
              <a:rPr lang="zh-CN" altLang="en-US" dirty="0"/>
              <a:t>传感系统。不光如此，在显示系统中，可折叠、弯曲的显示屏成为未来研究的热点；在电子标签中，柔性的标签大大便利了商品管理与运输。因此，对于柔性电路的器件研究则显得至关重要。</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39619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TFT</a:t>
            </a:r>
            <a:r>
              <a:rPr lang="zh-CN" altLang="en-US" dirty="0"/>
              <a:t>，即薄膜晶体管，是柔性电路的核心器件，由于其材料、加工工艺等不同导致了</a:t>
            </a:r>
            <a:r>
              <a:rPr lang="en-US" altLang="zh-CN" dirty="0"/>
              <a:t>TFT</a:t>
            </a:r>
            <a:r>
              <a:rPr lang="zh-CN" altLang="en-US" dirty="0"/>
              <a:t>分为许多种类。图中给出了三种实验室中常用的</a:t>
            </a:r>
            <a:r>
              <a:rPr lang="en-US" altLang="zh-CN" dirty="0"/>
              <a:t>TFT</a:t>
            </a:r>
            <a:r>
              <a:rPr lang="zh-CN" altLang="en-US" dirty="0"/>
              <a:t>结构，分别是</a:t>
            </a:r>
            <a:r>
              <a:rPr lang="en-US" altLang="zh-CN" dirty="0"/>
              <a:t>…… </a:t>
            </a:r>
          </a:p>
          <a:p>
            <a:r>
              <a:rPr lang="zh-CN" altLang="en-US" dirty="0"/>
              <a:t>下面三幅图对应的是</a:t>
            </a:r>
            <a:r>
              <a:rPr lang="en-US" altLang="zh-CN" dirty="0"/>
              <a:t>IGZO TFT</a:t>
            </a:r>
            <a:r>
              <a:rPr lang="zh-CN" altLang="en-US" dirty="0"/>
              <a:t>的简化模型和特性曲线</a:t>
            </a:r>
            <a:endParaRPr lang="en-US" altLang="zh-CN" dirty="0"/>
          </a:p>
          <a:p>
            <a:r>
              <a:rPr lang="en-US" altLang="zh-CN" dirty="0"/>
              <a:t>TFT</a:t>
            </a:r>
            <a:r>
              <a:rPr lang="zh-CN" altLang="en-US" dirty="0"/>
              <a:t>器件相对于</a:t>
            </a:r>
            <a:r>
              <a:rPr lang="en-US" altLang="zh-CN" dirty="0"/>
              <a:t>CMOS</a:t>
            </a:r>
            <a:r>
              <a:rPr lang="zh-CN" altLang="en-US" dirty="0"/>
              <a:t>电路来说，优点在于柔性、器件体积小，同时适合打印工艺，使得其加工成本很低</a:t>
            </a:r>
            <a:endParaRPr lang="en-US" altLang="zh-CN" dirty="0"/>
          </a:p>
          <a:p>
            <a:r>
              <a:rPr lang="zh-CN" altLang="en-US" dirty="0"/>
              <a:t>但是</a:t>
            </a:r>
            <a:r>
              <a:rPr lang="en-US" altLang="zh-CN" dirty="0"/>
              <a:t>TFT</a:t>
            </a:r>
            <a:r>
              <a:rPr lang="zh-CN" altLang="en-US" dirty="0"/>
              <a:t>存在一些固有的缺陷，比如迁移率很低，一般</a:t>
            </a:r>
            <a:r>
              <a:rPr lang="en-US" altLang="zh-CN" dirty="0"/>
              <a:t>CMOS</a:t>
            </a:r>
            <a:r>
              <a:rPr lang="zh-CN" altLang="en-US" dirty="0"/>
              <a:t>器件的迁移率能达到</a:t>
            </a:r>
            <a:r>
              <a:rPr lang="en-US" altLang="zh-CN" dirty="0"/>
              <a:t>10^6cm2/V.s</a:t>
            </a:r>
            <a:r>
              <a:rPr lang="zh-CN" altLang="en-US" dirty="0"/>
              <a:t>以上，但是</a:t>
            </a:r>
            <a:r>
              <a:rPr lang="en-US" altLang="zh-CN" dirty="0"/>
              <a:t>TFT</a:t>
            </a:r>
            <a:r>
              <a:rPr lang="zh-CN" altLang="en-US" dirty="0"/>
              <a:t>的迁移率则在</a:t>
            </a:r>
            <a:r>
              <a:rPr lang="en-US" altLang="zh-CN" dirty="0"/>
              <a:t>0.1~200</a:t>
            </a:r>
            <a:r>
              <a:rPr lang="zh-CN" altLang="en-US" dirty="0"/>
              <a:t>不等，导致了较慢的开关速度以及较低的电路截止频率。同时其低开关电流比也影响着功耗问题，工艺偏差问题更对电路设计提出了挑战</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实验室中主流的研究方向是</a:t>
            </a:r>
            <a:r>
              <a:rPr lang="en-US" altLang="zh-CN" dirty="0"/>
              <a:t>Organic</a:t>
            </a:r>
            <a:r>
              <a:rPr lang="zh-CN" altLang="en-US" dirty="0"/>
              <a:t>有机</a:t>
            </a:r>
            <a:r>
              <a:rPr lang="en-US" altLang="zh-CN" dirty="0"/>
              <a:t>TFT</a:t>
            </a:r>
            <a:r>
              <a:rPr lang="zh-CN" altLang="en-US" dirty="0"/>
              <a:t>，而在显示产业中实际能够量产的</a:t>
            </a:r>
            <a:r>
              <a:rPr lang="en-US" altLang="zh-CN" dirty="0"/>
              <a:t>TFT</a:t>
            </a:r>
            <a:r>
              <a:rPr lang="zh-CN" altLang="en-US" dirty="0"/>
              <a:t>分为</a:t>
            </a:r>
            <a:r>
              <a:rPr lang="en-US" altLang="zh-CN" dirty="0"/>
              <a:t>3</a:t>
            </a:r>
            <a:r>
              <a:rPr lang="zh-CN" altLang="en-US" dirty="0"/>
              <a:t>类，根据其有源层不同分为</a:t>
            </a:r>
            <a:r>
              <a:rPr lang="en-US" altLang="zh-CN" dirty="0"/>
              <a:t>……</a:t>
            </a:r>
            <a:r>
              <a:rPr lang="zh-CN" altLang="en-US" dirty="0"/>
              <a:t>其中，</a:t>
            </a:r>
            <a:r>
              <a:rPr lang="en-US" altLang="zh-CN" dirty="0"/>
              <a:t>Oxide</a:t>
            </a:r>
            <a:r>
              <a:rPr lang="zh-CN" altLang="en-US" dirty="0"/>
              <a:t>氧化物</a:t>
            </a:r>
            <a:r>
              <a:rPr lang="en-US" altLang="zh-CN" dirty="0"/>
              <a:t>TFT</a:t>
            </a:r>
            <a:r>
              <a:rPr lang="zh-CN" altLang="en-US" dirty="0"/>
              <a:t>由于（</a:t>
            </a:r>
            <a:r>
              <a:rPr lang="en-US" altLang="zh-CN" dirty="0"/>
              <a:t>……</a:t>
            </a:r>
            <a:r>
              <a:rPr lang="zh-CN" altLang="en-US" dirty="0"/>
              <a:t>优势），因此，可以看出</a:t>
            </a:r>
            <a:r>
              <a:rPr lang="en-US" altLang="zh-CN" dirty="0" err="1"/>
              <a:t>oxideTFT</a:t>
            </a:r>
            <a:r>
              <a:rPr lang="zh-CN" altLang="en-US" dirty="0"/>
              <a:t>在未来柔性电路中的具有很大的发展潜力</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94505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下面给出一些前期调研的结果</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421989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经过调研，之前一共有</a:t>
            </a:r>
            <a:r>
              <a:rPr lang="en-US" altLang="zh-CN" dirty="0"/>
              <a:t>4</a:t>
            </a:r>
            <a:r>
              <a:rPr lang="zh-CN" altLang="en-US" dirty="0"/>
              <a:t>篇文献做过</a:t>
            </a:r>
            <a:r>
              <a:rPr lang="en-US" altLang="zh-CN" dirty="0"/>
              <a:t>TFT-ADC</a:t>
            </a:r>
            <a:r>
              <a:rPr lang="zh-CN" altLang="en-US" dirty="0"/>
              <a:t>并流片的工作，其中两篇</a:t>
            </a:r>
            <a:r>
              <a:rPr lang="en-US" altLang="zh-CN" dirty="0"/>
              <a:t>SAR-ADC</a:t>
            </a:r>
            <a:r>
              <a:rPr lang="zh-CN" altLang="en-US" dirty="0"/>
              <a:t>结构、一篇</a:t>
            </a:r>
            <a:r>
              <a:rPr lang="en-US" altLang="zh-CN" sz="1200" b="1" kern="1200" dirty="0">
                <a:solidFill>
                  <a:srgbClr val="000066"/>
                </a:solidFill>
                <a:latin typeface="+mn-lt"/>
                <a:ea typeface="+mn-ea"/>
                <a:cs typeface="+mn-cs"/>
              </a:rPr>
              <a:t>∑-∆</a:t>
            </a:r>
            <a:r>
              <a:rPr lang="zh-CN" altLang="en-US" sz="1200" b="1" kern="1200" dirty="0">
                <a:solidFill>
                  <a:srgbClr val="000066"/>
                </a:solidFill>
                <a:latin typeface="+mn-lt"/>
                <a:ea typeface="+mn-ea"/>
                <a:cs typeface="+mn-cs"/>
              </a:rPr>
              <a:t>结构以及一篇</a:t>
            </a:r>
            <a:r>
              <a:rPr lang="en-US" altLang="zh-CN" sz="1200" b="1" kern="1200" dirty="0">
                <a:solidFill>
                  <a:srgbClr val="000066"/>
                </a:solidFill>
                <a:latin typeface="+mn-lt"/>
                <a:ea typeface="+mn-ea"/>
                <a:cs typeface="+mn-cs"/>
              </a:rPr>
              <a:t>VCO</a:t>
            </a:r>
            <a:r>
              <a:rPr lang="zh-CN" altLang="en-US" sz="1200" b="1" kern="1200" dirty="0">
                <a:solidFill>
                  <a:srgbClr val="000066"/>
                </a:solidFill>
                <a:latin typeface="+mn-lt"/>
                <a:ea typeface="+mn-ea"/>
                <a:cs typeface="+mn-cs"/>
              </a:rPr>
              <a:t>型。</a:t>
            </a:r>
            <a:endParaRPr lang="en-US" altLang="zh-CN" sz="1200" b="1" kern="1200" dirty="0">
              <a:solidFill>
                <a:srgbClr val="000066"/>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rgbClr val="000066"/>
                </a:solidFill>
                <a:latin typeface="+mn-lt"/>
                <a:ea typeface="+mn-ea"/>
                <a:cs typeface="+mn-cs"/>
              </a:rPr>
              <a:t>四个工作都是基于实验室环境下的有机</a:t>
            </a:r>
            <a:r>
              <a:rPr lang="en-US" altLang="zh-CN" sz="1200" b="1" kern="1200" dirty="0">
                <a:solidFill>
                  <a:srgbClr val="000066"/>
                </a:solidFill>
                <a:latin typeface="+mn-lt"/>
                <a:ea typeface="+mn-ea"/>
                <a:cs typeface="+mn-cs"/>
              </a:rPr>
              <a:t>TFT</a:t>
            </a:r>
            <a:r>
              <a:rPr lang="zh-CN" altLang="en-US" sz="1200" b="1" kern="1200" dirty="0">
                <a:solidFill>
                  <a:srgbClr val="000066"/>
                </a:solidFill>
                <a:latin typeface="+mn-lt"/>
                <a:ea typeface="+mn-ea"/>
                <a:cs typeface="+mn-cs"/>
              </a:rPr>
              <a:t>，精度分别为</a:t>
            </a:r>
            <a:r>
              <a:rPr lang="en-US" altLang="zh-CN" sz="1200" b="1" kern="1200" dirty="0">
                <a:solidFill>
                  <a:srgbClr val="000066"/>
                </a:solidFill>
                <a:latin typeface="+mn-lt"/>
                <a:ea typeface="+mn-ea"/>
                <a:cs typeface="+mn-cs"/>
              </a:rPr>
              <a:t>……</a:t>
            </a:r>
            <a:r>
              <a:rPr lang="zh-CN" altLang="en-US" sz="1200" b="1" kern="1200" dirty="0">
                <a:solidFill>
                  <a:srgbClr val="000066"/>
                </a:solidFill>
                <a:latin typeface="+mn-lt"/>
                <a:ea typeface="+mn-ea"/>
                <a:cs typeface="+mn-cs"/>
              </a:rPr>
              <a:t>表中给出了一些</a:t>
            </a:r>
            <a:r>
              <a:rPr lang="en-US" altLang="zh-CN" sz="1200" b="1" kern="1200" dirty="0">
                <a:solidFill>
                  <a:srgbClr val="000066"/>
                </a:solidFill>
                <a:latin typeface="+mn-lt"/>
                <a:ea typeface="+mn-ea"/>
                <a:cs typeface="+mn-cs"/>
              </a:rPr>
              <a:t>ADC</a:t>
            </a:r>
            <a:r>
              <a:rPr lang="zh-CN" altLang="en-US" sz="1200" b="1" kern="1200" dirty="0">
                <a:solidFill>
                  <a:srgbClr val="000066"/>
                </a:solidFill>
                <a:latin typeface="+mn-lt"/>
                <a:ea typeface="+mn-ea"/>
                <a:cs typeface="+mn-cs"/>
              </a:rPr>
              <a:t>指标，下面将就每个文献的工作作详细分析</a:t>
            </a:r>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第一篇文献的工作用的是互补型有机</a:t>
            </a:r>
            <a:r>
              <a:rPr lang="en-US" altLang="zh-CN" dirty="0"/>
              <a:t>TFT</a:t>
            </a:r>
            <a:r>
              <a:rPr lang="zh-CN" altLang="en-US" dirty="0"/>
              <a:t>。需要说明一下，就目前工艺来说对于单极性</a:t>
            </a:r>
            <a:r>
              <a:rPr lang="en-US" altLang="zh-CN" dirty="0"/>
              <a:t>p-OTFT</a:t>
            </a:r>
            <a:r>
              <a:rPr lang="zh-CN" altLang="en-US" dirty="0"/>
              <a:t>的支持较好，当然也有一些研究互补型</a:t>
            </a:r>
            <a:r>
              <a:rPr lang="en-US" altLang="zh-CN" dirty="0"/>
              <a:t>OTFT</a:t>
            </a:r>
            <a:r>
              <a:rPr lang="zh-CN" altLang="en-US" dirty="0"/>
              <a:t>的工作，但这种互补型</a:t>
            </a:r>
            <a:r>
              <a:rPr lang="en-US" altLang="zh-CN" dirty="0"/>
              <a:t>TFT</a:t>
            </a:r>
            <a:r>
              <a:rPr lang="zh-CN" altLang="en-US" dirty="0"/>
              <a:t>的工艺还不是很成熟。</a:t>
            </a:r>
            <a:endParaRPr lang="en-US" altLang="zh-CN" dirty="0"/>
          </a:p>
          <a:p>
            <a:r>
              <a:rPr lang="zh-CN" altLang="en-US" dirty="0"/>
              <a:t>这个工作的电路挑战主要来自于</a:t>
            </a:r>
            <a:r>
              <a:rPr lang="en-US" altLang="zh-CN" dirty="0"/>
              <a:t>……</a:t>
            </a:r>
            <a:r>
              <a:rPr lang="zh-CN" altLang="en-US" dirty="0"/>
              <a:t>它采用的是电荷型的</a:t>
            </a:r>
            <a:r>
              <a:rPr lang="en-US" altLang="zh-CN" dirty="0"/>
              <a:t>SAR</a:t>
            </a:r>
            <a:r>
              <a:rPr lang="en-US" altLang="zh-CN" baseline="0" dirty="0"/>
              <a:t> ADC</a:t>
            </a:r>
            <a:r>
              <a:rPr lang="zh-CN" altLang="en-US" baseline="0" dirty="0"/>
              <a:t>，同时增加了额外的校准电路补充失配电容的电荷。这个工作存在许多缺陷，比如</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103519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sz="4000" dirty="0"/>
              <a:t>超高速高精度数控振荡器</a:t>
            </a:r>
            <a:r>
              <a:rPr lang="en-US" altLang="zh-CN" sz="4000" dirty="0"/>
              <a:t>(NCO)</a:t>
            </a:r>
            <a:r>
              <a:rPr lang="zh-CN" altLang="en-US" sz="4000" dirty="0"/>
              <a:t>设计 </a:t>
            </a:r>
            <a:endParaRPr lang="zh-CN" altLang="en-US" sz="40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a:latin typeface="Arial Unicode MS" pitchFamily="34" charset="-122"/>
                <a:ea typeface="Arial Unicode MS" pitchFamily="34" charset="-122"/>
                <a:cs typeface="Arial Unicode MS" pitchFamily="34" charset="-122"/>
              </a:rPr>
              <a:t>姓名：杨一雄</a:t>
            </a:r>
            <a:endParaRPr lang="en-US" altLang="zh-CN" b="1" dirty="0">
              <a:latin typeface="Arial Unicode MS" pitchFamily="34" charset="-122"/>
              <a:ea typeface="Arial Unicode MS" pitchFamily="34" charset="-122"/>
              <a:cs typeface="Arial Unicode MS" pitchFamily="34" charset="-122"/>
            </a:endParaRPr>
          </a:p>
          <a:p>
            <a:pPr algn="l"/>
            <a:r>
              <a:rPr lang="zh-CN" altLang="en-US" b="1" dirty="0">
                <a:latin typeface="Arial Unicode MS" pitchFamily="34" charset="-122"/>
                <a:ea typeface="Arial Unicode MS" pitchFamily="34" charset="-122"/>
                <a:cs typeface="Arial Unicode MS" pitchFamily="34" charset="-122"/>
              </a:rPr>
              <a:t>班级：无</a:t>
            </a:r>
            <a:r>
              <a:rPr lang="en-US" altLang="zh-CN" b="1" dirty="0">
                <a:latin typeface="Arial Unicode MS" pitchFamily="34" charset="-122"/>
                <a:ea typeface="Arial Unicode MS" pitchFamily="34" charset="-122"/>
                <a:cs typeface="Arial Unicode MS" pitchFamily="34" charset="-122"/>
              </a:rPr>
              <a:t>38</a:t>
            </a:r>
          </a:p>
          <a:p>
            <a:pPr algn="l"/>
            <a:r>
              <a:rPr lang="zh-CN" altLang="en-US" b="1" dirty="0">
                <a:latin typeface="Arial Unicode MS" pitchFamily="34" charset="-122"/>
                <a:ea typeface="Arial Unicode MS" pitchFamily="34" charset="-122"/>
                <a:cs typeface="Arial Unicode MS" pitchFamily="34" charset="-122"/>
              </a:rPr>
              <a:t>学号：</a:t>
            </a:r>
            <a:r>
              <a:rPr lang="en-US" altLang="zh-CN" b="1" dirty="0">
                <a:latin typeface="Arial Unicode MS" pitchFamily="34" charset="-122"/>
                <a:ea typeface="Arial Unicode MS" pitchFamily="34" charset="-122"/>
                <a:cs typeface="Arial Unicode MS" pitchFamily="34" charset="-122"/>
              </a:rPr>
              <a:t>2013011248</a:t>
            </a:r>
          </a:p>
          <a:p>
            <a:pPr algn="l"/>
            <a:r>
              <a:rPr lang="zh-CN" altLang="en-US" b="1" dirty="0">
                <a:latin typeface="Arial Unicode MS" pitchFamily="34" charset="-122"/>
                <a:ea typeface="Arial Unicode MS" pitchFamily="34" charset="-122"/>
                <a:cs typeface="Arial Unicode MS" pitchFamily="34" charset="-122"/>
              </a:rPr>
              <a:t>指导老师：杨华中</a:t>
            </a:r>
            <a:endParaRPr lang="en-US" altLang="zh-CN" b="1" dirty="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a:solidFill>
                  <a:srgbClr val="000000"/>
                </a:solidFill>
              </a:rPr>
              <a:t>1/22</a:t>
            </a:r>
          </a:p>
        </p:txBody>
      </p:sp>
    </p:spTree>
    <p:extLst>
      <p:ext uri="{BB962C8B-B14F-4D97-AF65-F5344CB8AC3E}">
        <p14:creationId xmlns:p14="http://schemas.microsoft.com/office/powerpoint/2010/main" val="157984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srcRect l="18806" r="19507" b="6035"/>
          <a:stretch/>
        </p:blipFill>
        <p:spPr>
          <a:xfrm>
            <a:off x="3238744" y="3881719"/>
            <a:ext cx="2514107" cy="2647765"/>
          </a:xfrm>
          <a:prstGeom prst="rect">
            <a:avLst/>
          </a:prstGeom>
        </p:spPr>
      </p:pic>
      <p:sp>
        <p:nvSpPr>
          <p:cNvPr id="2" name="标题 1"/>
          <p:cNvSpPr>
            <a:spLocks noGrp="1"/>
          </p:cNvSpPr>
          <p:nvPr>
            <p:ph type="title"/>
          </p:nvPr>
        </p:nvSpPr>
        <p:spPr>
          <a:xfrm>
            <a:off x="342898" y="644534"/>
            <a:ext cx="8229600" cy="1143000"/>
          </a:xfrm>
        </p:spPr>
        <p:txBody>
          <a:bodyPr>
            <a:normAutofit/>
          </a:bodyPr>
          <a:lstStyle/>
          <a:p>
            <a:pPr algn="l"/>
            <a:r>
              <a:rPr lang="en-US" altLang="zh-CN" dirty="0"/>
              <a:t>[2] A Fully Integrated ∆</a:t>
            </a:r>
            <a:r>
              <a:rPr lang="el-GR" altLang="zh-CN" dirty="0"/>
              <a:t>Σ </a:t>
            </a:r>
            <a:r>
              <a:rPr lang="en-US" altLang="zh-CN" dirty="0"/>
              <a:t>ADC in Organic Thin-Film Transistor Technology on Flexible Plastic Foil</a:t>
            </a:r>
            <a:endParaRPr lang="zh-CN" altLang="en-US" dirty="0"/>
          </a:p>
        </p:txBody>
      </p:sp>
      <p:sp>
        <p:nvSpPr>
          <p:cNvPr id="3" name="内容占位符 2"/>
          <p:cNvSpPr>
            <a:spLocks noGrp="1"/>
          </p:cNvSpPr>
          <p:nvPr>
            <p:ph idx="1"/>
          </p:nvPr>
        </p:nvSpPr>
        <p:spPr>
          <a:xfrm>
            <a:off x="342898" y="1704336"/>
            <a:ext cx="8305800" cy="5165725"/>
          </a:xfrm>
        </p:spPr>
        <p:txBody>
          <a:bodyPr/>
          <a:lstStyle/>
          <a:p>
            <a:pPr marL="0" indent="0">
              <a:buNone/>
            </a:pPr>
            <a:r>
              <a:rPr lang="zh-CN" altLang="en-US" dirty="0"/>
              <a:t>电路挑战：</a:t>
            </a:r>
            <a:endParaRPr lang="en-US" altLang="zh-CN" dirty="0"/>
          </a:p>
          <a:p>
            <a:r>
              <a:rPr lang="zh-CN" altLang="en-US" dirty="0"/>
              <a:t>单极性</a:t>
            </a:r>
            <a:r>
              <a:rPr lang="en-US" altLang="zh-CN" dirty="0"/>
              <a:t>(p-OTFT)</a:t>
            </a:r>
          </a:p>
          <a:p>
            <a:r>
              <a:rPr lang="en-US" altLang="zh-CN" dirty="0" err="1"/>
              <a:t>Vt</a:t>
            </a:r>
            <a:r>
              <a:rPr lang="zh-CN" altLang="en-US" dirty="0"/>
              <a:t>失配</a:t>
            </a:r>
            <a:endParaRPr lang="en-US" altLang="zh-CN" dirty="0"/>
          </a:p>
          <a:p>
            <a:pPr marL="0" indent="0">
              <a:buNone/>
            </a:pPr>
            <a:r>
              <a:rPr lang="zh-CN" altLang="en-US" dirty="0"/>
              <a:t>解决思路：</a:t>
            </a:r>
            <a:endParaRPr lang="en-US" altLang="zh-CN" dirty="0"/>
          </a:p>
          <a:p>
            <a:r>
              <a:rPr lang="zh-CN" altLang="en-US" dirty="0"/>
              <a:t>考虑多种结构的</a:t>
            </a:r>
            <a:endParaRPr lang="en-US" altLang="zh-CN" dirty="0"/>
          </a:p>
          <a:p>
            <a:pPr marL="0" indent="0">
              <a:buNone/>
            </a:pPr>
            <a:r>
              <a:rPr lang="zh-CN" altLang="en-US" dirty="0"/>
              <a:t>   单极性电路</a:t>
            </a:r>
            <a:endParaRPr lang="en-US" altLang="zh-CN" dirty="0"/>
          </a:p>
          <a:p>
            <a:r>
              <a:rPr lang="zh-CN" altLang="en-US" dirty="0"/>
              <a:t>共模反馈</a:t>
            </a:r>
            <a:r>
              <a:rPr lang="en-US" altLang="zh-CN" dirty="0"/>
              <a:t>(CMFB)</a:t>
            </a:r>
            <a:endParaRPr lang="zh-CN" altLang="en-US" dirty="0"/>
          </a:p>
        </p:txBody>
      </p:sp>
      <p:pic>
        <p:nvPicPr>
          <p:cNvPr id="4" name="图片 3"/>
          <p:cNvPicPr>
            <a:picLocks noChangeAspect="1"/>
          </p:cNvPicPr>
          <p:nvPr/>
        </p:nvPicPr>
        <p:blipFill>
          <a:blip r:embed="rId4"/>
          <a:stretch>
            <a:fillRect/>
          </a:stretch>
        </p:blipFill>
        <p:spPr>
          <a:xfrm>
            <a:off x="3162543" y="1565534"/>
            <a:ext cx="2514107" cy="2296120"/>
          </a:xfrm>
          <a:prstGeom prst="rect">
            <a:avLst/>
          </a:prstGeom>
        </p:spPr>
      </p:pic>
      <p:pic>
        <p:nvPicPr>
          <p:cNvPr id="5" name="图片 4"/>
          <p:cNvPicPr>
            <a:picLocks noChangeAspect="1"/>
          </p:cNvPicPr>
          <p:nvPr/>
        </p:nvPicPr>
        <p:blipFill>
          <a:blip r:embed="rId5"/>
          <a:stretch>
            <a:fillRect/>
          </a:stretch>
        </p:blipFill>
        <p:spPr>
          <a:xfrm>
            <a:off x="5905254" y="1565534"/>
            <a:ext cx="2819645" cy="2295632"/>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pic>
        <p:nvPicPr>
          <p:cNvPr id="7" name="图片 6"/>
          <p:cNvPicPr>
            <a:picLocks noChangeAspect="1"/>
          </p:cNvPicPr>
          <p:nvPr/>
        </p:nvPicPr>
        <p:blipFill>
          <a:blip r:embed="rId6"/>
          <a:stretch>
            <a:fillRect/>
          </a:stretch>
        </p:blipFill>
        <p:spPr>
          <a:xfrm>
            <a:off x="6460804" y="3861166"/>
            <a:ext cx="2035491" cy="2583827"/>
          </a:xfrm>
          <a:prstGeom prst="rect">
            <a:avLst/>
          </a:prstGeom>
        </p:spPr>
      </p:pic>
      <p:sp>
        <p:nvSpPr>
          <p:cNvPr id="9" name="文本框 8"/>
          <p:cNvSpPr txBox="1"/>
          <p:nvPr/>
        </p:nvSpPr>
        <p:spPr>
          <a:xfrm>
            <a:off x="1104617" y="6550036"/>
            <a:ext cx="6629957" cy="307777"/>
          </a:xfrm>
          <a:prstGeom prst="rect">
            <a:avLst/>
          </a:prstGeom>
          <a:noFill/>
        </p:spPr>
        <p:txBody>
          <a:bodyPr wrap="none" rtlCol="0">
            <a:spAutoFit/>
          </a:bodyPr>
          <a:lstStyle/>
          <a:p>
            <a:r>
              <a:rPr lang="en-US" altLang="zh-CN" sz="1400" i="1" dirty="0"/>
              <a:t>*IEEE JOURNAL OF SOLID-STATE CIRCUITS, VOL. 46, NO. 1, JANUARY 2011</a:t>
            </a:r>
            <a:endParaRPr lang="zh-CN" altLang="en-US" sz="1400" i="1" dirty="0"/>
          </a:p>
        </p:txBody>
      </p:sp>
      <p:sp>
        <p:nvSpPr>
          <p:cNvPr id="12" name="页脚占位符 11"/>
          <p:cNvSpPr>
            <a:spLocks noGrp="1"/>
          </p:cNvSpPr>
          <p:nvPr>
            <p:ph type="ftr" sz="quarter" idx="11"/>
          </p:nvPr>
        </p:nvSpPr>
        <p:spPr/>
        <p:txBody>
          <a:bodyPr/>
          <a:lstStyle/>
          <a:p>
            <a:r>
              <a:rPr lang="en-US" altLang="zh-CN" dirty="0">
                <a:solidFill>
                  <a:srgbClr val="000000"/>
                </a:solidFill>
              </a:rPr>
              <a:t>11/22</a:t>
            </a:r>
          </a:p>
        </p:txBody>
      </p:sp>
    </p:spTree>
    <p:extLst>
      <p:ext uri="{BB962C8B-B14F-4D97-AF65-F5344CB8AC3E}">
        <p14:creationId xmlns:p14="http://schemas.microsoft.com/office/powerpoint/2010/main" val="145237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48" y="899338"/>
            <a:ext cx="8235571" cy="994172"/>
          </a:xfrm>
        </p:spPr>
        <p:txBody>
          <a:bodyPr>
            <a:normAutofit/>
          </a:bodyPr>
          <a:lstStyle/>
          <a:p>
            <a:pPr algn="l"/>
            <a:r>
              <a:rPr lang="en-US" altLang="zh-CN" dirty="0"/>
              <a:t>[3] A 4b ADC manufactured in a fully-printed organic complementary technology including resistors</a:t>
            </a:r>
            <a:endParaRPr lang="zh-CN" altLang="en-US" dirty="0"/>
          </a:p>
        </p:txBody>
      </p:sp>
      <p:sp>
        <p:nvSpPr>
          <p:cNvPr id="3" name="内容占位符 2"/>
          <p:cNvSpPr>
            <a:spLocks noGrp="1"/>
          </p:cNvSpPr>
          <p:nvPr>
            <p:ph idx="1"/>
          </p:nvPr>
        </p:nvSpPr>
        <p:spPr>
          <a:xfrm>
            <a:off x="307848" y="1944670"/>
            <a:ext cx="4656552" cy="5165725"/>
          </a:xfrm>
        </p:spPr>
        <p:txBody>
          <a:bodyPr/>
          <a:lstStyle/>
          <a:p>
            <a:pPr marL="0" indent="0">
              <a:buNone/>
            </a:pPr>
            <a:r>
              <a:rPr lang="zh-CN" altLang="en-US" dirty="0"/>
              <a:t>电路挑战：</a:t>
            </a:r>
            <a:endParaRPr lang="en-US" altLang="zh-CN" dirty="0"/>
          </a:p>
          <a:p>
            <a:r>
              <a:rPr lang="en-US" altLang="zh-CN" dirty="0"/>
              <a:t>OTFT</a:t>
            </a:r>
            <a:r>
              <a:rPr lang="zh-CN" altLang="en-US" dirty="0"/>
              <a:t>失配度高</a:t>
            </a:r>
            <a:endParaRPr lang="en-US" altLang="zh-CN" dirty="0"/>
          </a:p>
          <a:p>
            <a:r>
              <a:rPr lang="zh-CN" altLang="en-US" dirty="0"/>
              <a:t>打印工艺，面积有限</a:t>
            </a:r>
            <a:endParaRPr lang="en-US" altLang="zh-CN" dirty="0"/>
          </a:p>
          <a:p>
            <a:pPr marL="0" indent="0">
              <a:buNone/>
            </a:pPr>
            <a:r>
              <a:rPr lang="zh-CN" altLang="en-US" dirty="0"/>
              <a:t>解决思路：</a:t>
            </a:r>
            <a:endParaRPr lang="en-US" altLang="zh-CN" dirty="0"/>
          </a:p>
          <a:p>
            <a:r>
              <a:rPr lang="zh-CN" altLang="en-US" dirty="0"/>
              <a:t>电阻型</a:t>
            </a:r>
            <a:r>
              <a:rPr lang="en-US" altLang="zh-CN" dirty="0"/>
              <a:t>SAR-ADC</a:t>
            </a:r>
          </a:p>
          <a:p>
            <a:r>
              <a:rPr lang="en-US" altLang="zh-CN" dirty="0"/>
              <a:t>Toggle FF</a:t>
            </a:r>
            <a:r>
              <a:rPr lang="zh-CN" altLang="en-US" dirty="0"/>
              <a:t>代替</a:t>
            </a:r>
            <a:r>
              <a:rPr lang="en-US" altLang="zh-CN" dirty="0"/>
              <a:t>master-slave FF</a:t>
            </a:r>
          </a:p>
          <a:p>
            <a:pPr marL="0" indent="0">
              <a:buNone/>
            </a:pPr>
            <a:r>
              <a:rPr lang="zh-CN" altLang="en-US" dirty="0"/>
              <a:t>缺点：</a:t>
            </a:r>
            <a:endParaRPr lang="en-US" altLang="zh-CN" dirty="0"/>
          </a:p>
          <a:p>
            <a:r>
              <a:rPr lang="zh-CN" altLang="en-US" dirty="0"/>
              <a:t>低速，低精度，适用于粗糙的环境温度测量</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964400" y="1944670"/>
            <a:ext cx="3579019" cy="2450306"/>
          </a:xfrm>
          <a:prstGeom prst="rect">
            <a:avLst/>
          </a:prstGeom>
        </p:spPr>
      </p:pic>
      <p:pic>
        <p:nvPicPr>
          <p:cNvPr id="5" name="图片 4"/>
          <p:cNvPicPr>
            <a:picLocks noChangeAspect="1"/>
          </p:cNvPicPr>
          <p:nvPr/>
        </p:nvPicPr>
        <p:blipFill>
          <a:blip r:embed="rId4"/>
          <a:stretch>
            <a:fillRect/>
          </a:stretch>
        </p:blipFill>
        <p:spPr>
          <a:xfrm>
            <a:off x="5467181" y="4446136"/>
            <a:ext cx="2573456" cy="1753007"/>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sp>
        <p:nvSpPr>
          <p:cNvPr id="7" name="文本框 6"/>
          <p:cNvSpPr txBox="1"/>
          <p:nvPr/>
        </p:nvSpPr>
        <p:spPr>
          <a:xfrm>
            <a:off x="1228507" y="6581001"/>
            <a:ext cx="6394251" cy="276999"/>
          </a:xfrm>
          <a:prstGeom prst="rect">
            <a:avLst/>
          </a:prstGeom>
          <a:noFill/>
        </p:spPr>
        <p:txBody>
          <a:bodyPr wrap="none" rtlCol="0">
            <a:spAutoFit/>
          </a:bodyPr>
          <a:lstStyle/>
          <a:p>
            <a:r>
              <a:rPr lang="en-US" altLang="zh-CN" sz="1200" i="1" dirty="0"/>
              <a:t>*ISSCC 2013 / SESSION 6 / EMERGING MEDICAL AND SENSOR TECHNOLOGIES / 6.5</a:t>
            </a:r>
            <a:endParaRPr lang="zh-CN" altLang="en-US" sz="1200" i="1" dirty="0"/>
          </a:p>
        </p:txBody>
      </p:sp>
      <p:sp>
        <p:nvSpPr>
          <p:cNvPr id="10" name="页脚占位符 9"/>
          <p:cNvSpPr>
            <a:spLocks noGrp="1"/>
          </p:cNvSpPr>
          <p:nvPr>
            <p:ph type="ftr" sz="quarter" idx="11"/>
          </p:nvPr>
        </p:nvSpPr>
        <p:spPr/>
        <p:txBody>
          <a:bodyPr/>
          <a:lstStyle/>
          <a:p>
            <a:r>
              <a:rPr lang="en-US" altLang="zh-CN" dirty="0">
                <a:solidFill>
                  <a:srgbClr val="000000"/>
                </a:solidFill>
              </a:rPr>
              <a:t>12/22</a:t>
            </a:r>
          </a:p>
        </p:txBody>
      </p:sp>
    </p:spTree>
    <p:extLst>
      <p:ext uri="{BB962C8B-B14F-4D97-AF65-F5344CB8AC3E}">
        <p14:creationId xmlns:p14="http://schemas.microsoft.com/office/powerpoint/2010/main" val="136001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074" y="864539"/>
            <a:ext cx="8349051" cy="994172"/>
          </a:xfrm>
        </p:spPr>
        <p:txBody>
          <a:bodyPr/>
          <a:lstStyle/>
          <a:p>
            <a:pPr algn="l"/>
            <a:r>
              <a:rPr lang="en-US" altLang="zh-CN" dirty="0"/>
              <a:t>[4]An organic VCO-based ADC for quasi-static signals achieving 1LSB INL at 6b resolution</a:t>
            </a:r>
            <a:endParaRPr lang="zh-CN" altLang="en-US" dirty="0"/>
          </a:p>
        </p:txBody>
      </p:sp>
      <p:sp>
        <p:nvSpPr>
          <p:cNvPr id="3" name="内容占位符 2"/>
          <p:cNvSpPr>
            <a:spLocks noGrp="1"/>
          </p:cNvSpPr>
          <p:nvPr>
            <p:ph idx="1"/>
          </p:nvPr>
        </p:nvSpPr>
        <p:spPr>
          <a:xfrm>
            <a:off x="628649" y="1858711"/>
            <a:ext cx="4171950" cy="4685869"/>
          </a:xfrm>
        </p:spPr>
        <p:txBody>
          <a:bodyPr/>
          <a:lstStyle/>
          <a:p>
            <a:pPr marL="0" indent="0">
              <a:buNone/>
            </a:pPr>
            <a:r>
              <a:rPr lang="zh-CN" altLang="en-US" dirty="0"/>
              <a:t>电路挑战：</a:t>
            </a:r>
            <a:endParaRPr lang="en-US" altLang="zh-CN" dirty="0"/>
          </a:p>
          <a:p>
            <a:r>
              <a:rPr lang="en-US" altLang="zh-CN" dirty="0"/>
              <a:t>VCO</a:t>
            </a:r>
            <a:r>
              <a:rPr lang="zh-CN" altLang="en-US" dirty="0"/>
              <a:t>设计</a:t>
            </a:r>
            <a:endParaRPr lang="en-US" altLang="zh-CN" dirty="0"/>
          </a:p>
          <a:p>
            <a:r>
              <a:rPr lang="zh-CN" altLang="en-US" dirty="0"/>
              <a:t>线性跨导器</a:t>
            </a:r>
            <a:endParaRPr lang="en-US" altLang="zh-CN" dirty="0"/>
          </a:p>
          <a:p>
            <a:pPr marL="0" indent="0">
              <a:buNone/>
            </a:pPr>
            <a:r>
              <a:rPr lang="zh-CN" altLang="en-US" dirty="0"/>
              <a:t>解决思路：</a:t>
            </a:r>
            <a:endParaRPr lang="en-US" altLang="zh-CN" dirty="0"/>
          </a:p>
          <a:p>
            <a:r>
              <a:rPr lang="zh-CN" altLang="en-US" dirty="0"/>
              <a:t>利用双栅结构特性</a:t>
            </a:r>
            <a:endParaRPr lang="en-US" altLang="zh-CN" dirty="0"/>
          </a:p>
          <a:p>
            <a:pPr marL="0" indent="0">
              <a:buNone/>
            </a:pPr>
            <a:r>
              <a:rPr lang="zh-CN" altLang="en-US" dirty="0"/>
              <a:t>缺点：</a:t>
            </a:r>
            <a:endParaRPr lang="en-US" altLang="zh-CN" dirty="0"/>
          </a:p>
          <a:p>
            <a:r>
              <a:rPr lang="en-US" altLang="zh-CN" dirty="0"/>
              <a:t>V-f</a:t>
            </a:r>
            <a:r>
              <a:rPr lang="zh-CN" altLang="en-US" dirty="0"/>
              <a:t>线性范围有限</a:t>
            </a:r>
            <a:endParaRPr lang="en-US" altLang="zh-CN" dirty="0"/>
          </a:p>
          <a:p>
            <a:r>
              <a:rPr lang="en-US" altLang="zh-CN" dirty="0"/>
              <a:t>Counter layout</a:t>
            </a:r>
            <a:r>
              <a:rPr lang="zh-CN" altLang="en-US" dirty="0"/>
              <a:t>出错，使用了外部的</a:t>
            </a:r>
            <a:r>
              <a:rPr lang="en-US" altLang="zh-CN" dirty="0"/>
              <a:t>counter</a:t>
            </a:r>
          </a:p>
          <a:p>
            <a:endParaRPr lang="zh-CN" altLang="en-US" dirty="0"/>
          </a:p>
        </p:txBody>
      </p:sp>
      <p:pic>
        <p:nvPicPr>
          <p:cNvPr id="5" name="图片 4"/>
          <p:cNvPicPr>
            <a:picLocks noChangeAspect="1"/>
          </p:cNvPicPr>
          <p:nvPr/>
        </p:nvPicPr>
        <p:blipFill>
          <a:blip r:embed="rId3"/>
          <a:stretch>
            <a:fillRect/>
          </a:stretch>
        </p:blipFill>
        <p:spPr>
          <a:xfrm>
            <a:off x="5287296" y="3966306"/>
            <a:ext cx="3064224" cy="2200121"/>
          </a:xfrm>
          <a:prstGeom prst="rect">
            <a:avLst/>
          </a:prstGeom>
        </p:spPr>
      </p:pic>
      <p:pic>
        <p:nvPicPr>
          <p:cNvPr id="6" name="图片 5"/>
          <p:cNvPicPr>
            <a:picLocks noChangeAspect="1"/>
          </p:cNvPicPr>
          <p:nvPr/>
        </p:nvPicPr>
        <p:blipFill>
          <a:blip r:embed="rId4"/>
          <a:stretch>
            <a:fillRect/>
          </a:stretch>
        </p:blipFill>
        <p:spPr>
          <a:xfrm>
            <a:off x="4800599" y="2226469"/>
            <a:ext cx="3950494" cy="1471613"/>
          </a:xfrm>
          <a:prstGeom prst="rect">
            <a:avLst/>
          </a:prstGeom>
        </p:spPr>
      </p:pic>
      <p:sp>
        <p:nvSpPr>
          <p:cNvPr id="7"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sp>
        <p:nvSpPr>
          <p:cNvPr id="8" name="文本框 7"/>
          <p:cNvSpPr txBox="1"/>
          <p:nvPr/>
        </p:nvSpPr>
        <p:spPr>
          <a:xfrm>
            <a:off x="1298674" y="6540193"/>
            <a:ext cx="6394251" cy="276999"/>
          </a:xfrm>
          <a:prstGeom prst="rect">
            <a:avLst/>
          </a:prstGeom>
          <a:noFill/>
        </p:spPr>
        <p:txBody>
          <a:bodyPr wrap="none" rtlCol="0">
            <a:spAutoFit/>
          </a:bodyPr>
          <a:lstStyle/>
          <a:p>
            <a:r>
              <a:rPr lang="en-US" altLang="zh-CN" sz="1200" i="1" dirty="0"/>
              <a:t>*ISSCC 2013 / SESSION 6 / EMERGING MEDICAL AND SENSOR TECHNOLOGIES / 6.6</a:t>
            </a:r>
            <a:endParaRPr lang="zh-CN" altLang="en-US" sz="1200" i="1" dirty="0"/>
          </a:p>
        </p:txBody>
      </p:sp>
      <p:sp>
        <p:nvSpPr>
          <p:cNvPr id="10" name="页脚占位符 9"/>
          <p:cNvSpPr>
            <a:spLocks noGrp="1"/>
          </p:cNvSpPr>
          <p:nvPr>
            <p:ph type="ftr" sz="quarter" idx="11"/>
          </p:nvPr>
        </p:nvSpPr>
        <p:spPr/>
        <p:txBody>
          <a:bodyPr/>
          <a:lstStyle/>
          <a:p>
            <a:r>
              <a:rPr lang="en-US" altLang="zh-CN" dirty="0">
                <a:solidFill>
                  <a:srgbClr val="000000"/>
                </a:solidFill>
              </a:rPr>
              <a:t>13/22</a:t>
            </a:r>
          </a:p>
        </p:txBody>
      </p:sp>
    </p:spTree>
    <p:extLst>
      <p:ext uri="{BB962C8B-B14F-4D97-AF65-F5344CB8AC3E}">
        <p14:creationId xmlns:p14="http://schemas.microsoft.com/office/powerpoint/2010/main" val="152628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现状总结</a:t>
            </a:r>
          </a:p>
        </p:txBody>
      </p:sp>
      <p:sp>
        <p:nvSpPr>
          <p:cNvPr id="3" name="内容占位符 2"/>
          <p:cNvSpPr>
            <a:spLocks noGrp="1"/>
          </p:cNvSpPr>
          <p:nvPr>
            <p:ph idx="1"/>
          </p:nvPr>
        </p:nvSpPr>
        <p:spPr/>
        <p:txBody>
          <a:bodyPr/>
          <a:lstStyle/>
          <a:p>
            <a:r>
              <a:rPr lang="zh-CN" altLang="en-US" dirty="0"/>
              <a:t>基于</a:t>
            </a:r>
            <a:r>
              <a:rPr lang="en-US" altLang="zh-CN" dirty="0"/>
              <a:t>TFT</a:t>
            </a:r>
            <a:r>
              <a:rPr lang="zh-CN" altLang="en-US" dirty="0"/>
              <a:t>的</a:t>
            </a:r>
            <a:r>
              <a:rPr lang="en-US" altLang="zh-CN" dirty="0"/>
              <a:t>ADC</a:t>
            </a:r>
            <a:r>
              <a:rPr lang="zh-CN" altLang="en-US" dirty="0"/>
              <a:t>工作较少</a:t>
            </a:r>
            <a:endParaRPr lang="en-US" altLang="zh-CN" dirty="0"/>
          </a:p>
          <a:p>
            <a:r>
              <a:rPr lang="zh-CN" altLang="en-US" dirty="0"/>
              <a:t>普遍精度较低（</a:t>
            </a:r>
            <a:r>
              <a:rPr lang="en-US" altLang="zh-CN" dirty="0"/>
              <a:t>4~6bit</a:t>
            </a:r>
            <a:r>
              <a:rPr lang="zh-CN" altLang="en-US" dirty="0"/>
              <a:t>）</a:t>
            </a:r>
            <a:endParaRPr lang="en-US" altLang="zh-CN" dirty="0"/>
          </a:p>
          <a:p>
            <a:r>
              <a:rPr lang="zh-CN" altLang="en-US" dirty="0"/>
              <a:t>都是采用实验室工艺制作的</a:t>
            </a:r>
            <a:r>
              <a:rPr lang="en-US" altLang="zh-CN" dirty="0"/>
              <a:t>Organic TFT</a:t>
            </a:r>
            <a:r>
              <a:rPr lang="zh-CN" altLang="en-US" dirty="0"/>
              <a:t>，工艺偏差大、电路性能低</a:t>
            </a:r>
            <a:endParaRPr lang="en-US" altLang="zh-CN" dirty="0"/>
          </a:p>
          <a:p>
            <a:r>
              <a:rPr lang="zh-CN" altLang="en-US" dirty="0"/>
              <a:t>虽然有一些关于互补型</a:t>
            </a:r>
            <a:endParaRPr lang="en-US" altLang="zh-CN" dirty="0"/>
          </a:p>
          <a:p>
            <a:pPr marL="0" indent="0">
              <a:buNone/>
            </a:pPr>
            <a:r>
              <a:rPr lang="en-US" altLang="zh-CN" dirty="0"/>
              <a:t>   Organic TFT</a:t>
            </a:r>
            <a:r>
              <a:rPr lang="zh-CN" altLang="en-US" dirty="0"/>
              <a:t>的工作，但</a:t>
            </a:r>
            <a:endParaRPr lang="en-US" altLang="zh-CN" dirty="0"/>
          </a:p>
          <a:p>
            <a:pPr marL="0" indent="0">
              <a:buNone/>
            </a:pPr>
            <a:r>
              <a:rPr lang="en-US" altLang="zh-CN" dirty="0"/>
              <a:t>   </a:t>
            </a:r>
            <a:r>
              <a:rPr lang="zh-CN" altLang="en-US" dirty="0"/>
              <a:t>在工艺上对于单极性</a:t>
            </a:r>
            <a:r>
              <a:rPr lang="en-US" altLang="zh-CN" dirty="0"/>
              <a:t>TFT</a:t>
            </a:r>
          </a:p>
          <a:p>
            <a:pPr marL="0" indent="0">
              <a:buNone/>
            </a:pPr>
            <a:r>
              <a:rPr lang="en-US" altLang="zh-CN" dirty="0"/>
              <a:t>   </a:t>
            </a:r>
            <a:r>
              <a:rPr lang="zh-CN" altLang="en-US" dirty="0"/>
              <a:t>的支持更好</a:t>
            </a:r>
            <a:endParaRPr lang="en-US" altLang="zh-CN" dirty="0"/>
          </a:p>
          <a:p>
            <a:r>
              <a:rPr lang="zh-CN" altLang="en-US" dirty="0">
                <a:solidFill>
                  <a:srgbClr val="FF0000"/>
                </a:solidFill>
              </a:rPr>
              <a:t>采用已量产的</a:t>
            </a:r>
            <a:r>
              <a:rPr lang="en-US" altLang="zh-CN" dirty="0">
                <a:solidFill>
                  <a:srgbClr val="FF0000"/>
                </a:solidFill>
              </a:rPr>
              <a:t>Oxide TFT</a:t>
            </a:r>
          </a:p>
          <a:p>
            <a:pPr marL="0" indent="0">
              <a:buNone/>
            </a:pPr>
            <a:r>
              <a:rPr lang="en-US" altLang="zh-CN" dirty="0">
                <a:solidFill>
                  <a:srgbClr val="FF0000"/>
                </a:solidFill>
              </a:rPr>
              <a:t>   </a:t>
            </a:r>
            <a:r>
              <a:rPr lang="zh-CN" altLang="en-US" dirty="0">
                <a:solidFill>
                  <a:srgbClr val="FF0000"/>
                </a:solidFill>
              </a:rPr>
              <a:t>或许能够极大改善电路的</a:t>
            </a:r>
            <a:endParaRPr lang="en-US" altLang="zh-CN" dirty="0">
              <a:solidFill>
                <a:srgbClr val="FF0000"/>
              </a:solidFill>
            </a:endParaRPr>
          </a:p>
          <a:p>
            <a:pPr marL="0" indent="0">
              <a:buNone/>
            </a:pPr>
            <a:r>
              <a:rPr lang="en-US" altLang="zh-CN" dirty="0">
                <a:solidFill>
                  <a:srgbClr val="FF0000"/>
                </a:solidFill>
              </a:rPr>
              <a:t>   </a:t>
            </a:r>
            <a:r>
              <a:rPr lang="zh-CN" altLang="en-US" dirty="0">
                <a:solidFill>
                  <a:srgbClr val="FF0000"/>
                </a:solidFill>
              </a:rPr>
              <a:t>性能</a:t>
            </a:r>
            <a:endParaRPr lang="en-US" altLang="zh-CN" dirty="0">
              <a:solidFill>
                <a:srgbClr val="FF0000"/>
              </a:solidFill>
            </a:endParaRPr>
          </a:p>
          <a:p>
            <a:endParaRPr lang="zh-CN" altLang="en-US" dirty="0"/>
          </a:p>
        </p:txBody>
      </p:sp>
      <p:grpSp>
        <p:nvGrpSpPr>
          <p:cNvPr id="7" name="组合 6"/>
          <p:cNvGrpSpPr/>
          <p:nvPr/>
        </p:nvGrpSpPr>
        <p:grpSpPr>
          <a:xfrm>
            <a:off x="4279392" y="2585260"/>
            <a:ext cx="4657344" cy="3647265"/>
            <a:chOff x="4340352" y="2365248"/>
            <a:chExt cx="4657344" cy="3647265"/>
          </a:xfrm>
        </p:grpSpPr>
        <p:sp>
          <p:nvSpPr>
            <p:cNvPr id="6" name="圆角矩形 5"/>
            <p:cNvSpPr/>
            <p:nvPr/>
          </p:nvSpPr>
          <p:spPr>
            <a:xfrm>
              <a:off x="4340352" y="2365248"/>
              <a:ext cx="4657344" cy="3647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4863337" y="5658570"/>
              <a:ext cx="3611373" cy="338554"/>
            </a:xfrm>
            <a:prstGeom prst="rect">
              <a:avLst/>
            </a:prstGeom>
            <a:noFill/>
          </p:spPr>
          <p:txBody>
            <a:bodyPr wrap="none" rtlCol="0">
              <a:spAutoFit/>
            </a:bodyPr>
            <a:lstStyle/>
            <a:p>
              <a:r>
                <a:rPr lang="en-US" altLang="zh-CN" sz="1600" dirty="0"/>
                <a:t>Organic TFT</a:t>
              </a:r>
              <a:r>
                <a:rPr lang="zh-CN" altLang="en-US" sz="1600" dirty="0"/>
                <a:t>的</a:t>
              </a:r>
              <a:r>
                <a:rPr lang="en-US" altLang="zh-CN" sz="1600" dirty="0"/>
                <a:t>54</a:t>
              </a:r>
              <a:r>
                <a:rPr lang="zh-CN" altLang="en-US" sz="1600" dirty="0"/>
                <a:t>条跨导器的特性曲线</a:t>
              </a:r>
            </a:p>
          </p:txBody>
        </p:sp>
      </p:grpSp>
      <p:pic>
        <p:nvPicPr>
          <p:cNvPr id="8" name="图片 7"/>
          <p:cNvPicPr>
            <a:picLocks noChangeAspect="1"/>
          </p:cNvPicPr>
          <p:nvPr/>
        </p:nvPicPr>
        <p:blipFill>
          <a:blip r:embed="rId3"/>
          <a:stretch>
            <a:fillRect/>
          </a:stretch>
        </p:blipFill>
        <p:spPr>
          <a:xfrm>
            <a:off x="4533900" y="2791968"/>
            <a:ext cx="4076700" cy="3071225"/>
          </a:xfrm>
          <a:prstGeom prst="rect">
            <a:avLst/>
          </a:prstGeom>
        </p:spPr>
      </p:pic>
      <p:sp>
        <p:nvSpPr>
          <p:cNvPr id="10" name="页脚占位符 9"/>
          <p:cNvSpPr>
            <a:spLocks noGrp="1"/>
          </p:cNvSpPr>
          <p:nvPr>
            <p:ph type="ftr" sz="quarter" idx="11"/>
          </p:nvPr>
        </p:nvSpPr>
        <p:spPr/>
        <p:txBody>
          <a:bodyPr/>
          <a:lstStyle/>
          <a:p>
            <a:r>
              <a:rPr lang="en-US" altLang="zh-CN" dirty="0">
                <a:solidFill>
                  <a:srgbClr val="000000"/>
                </a:solidFill>
              </a:rPr>
              <a:t>14/22</a:t>
            </a:r>
          </a:p>
        </p:txBody>
      </p:sp>
    </p:spTree>
    <p:extLst>
      <p:ext uri="{BB962C8B-B14F-4D97-AF65-F5344CB8AC3E}">
        <p14:creationId xmlns:p14="http://schemas.microsoft.com/office/powerpoint/2010/main" val="173084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结构选择与电路挑战</a:t>
            </a:r>
          </a:p>
        </p:txBody>
      </p:sp>
      <p:sp>
        <p:nvSpPr>
          <p:cNvPr id="3" name="内容占位符 2"/>
          <p:cNvSpPr>
            <a:spLocks noGrp="1"/>
          </p:cNvSpPr>
          <p:nvPr>
            <p:ph idx="1"/>
          </p:nvPr>
        </p:nvSpPr>
        <p:spPr/>
        <p:txBody>
          <a:bodyPr/>
          <a:lstStyle/>
          <a:p>
            <a:pPr marL="0" indent="0">
              <a:buNone/>
            </a:pPr>
            <a:r>
              <a:rPr lang="zh-CN" altLang="en-US" dirty="0">
                <a:solidFill>
                  <a:srgbClr val="FF0000"/>
                </a:solidFill>
              </a:rPr>
              <a:t>为什么选择基于</a:t>
            </a:r>
            <a:r>
              <a:rPr lang="en-US" altLang="zh-CN" dirty="0">
                <a:solidFill>
                  <a:srgbClr val="FF0000"/>
                </a:solidFill>
              </a:rPr>
              <a:t>VCO</a:t>
            </a:r>
            <a:r>
              <a:rPr lang="zh-CN" altLang="en-US" dirty="0">
                <a:solidFill>
                  <a:srgbClr val="FF0000"/>
                </a:solidFill>
              </a:rPr>
              <a:t>的</a:t>
            </a:r>
            <a:r>
              <a:rPr lang="en-US" altLang="zh-CN" dirty="0">
                <a:solidFill>
                  <a:srgbClr val="FF0000"/>
                </a:solidFill>
              </a:rPr>
              <a:t>ADC</a:t>
            </a:r>
            <a:r>
              <a:rPr lang="zh-CN" altLang="en-US" dirty="0">
                <a:solidFill>
                  <a:srgbClr val="FF0000"/>
                </a:solidFill>
              </a:rPr>
              <a:t>？</a:t>
            </a:r>
            <a:endParaRPr lang="en-US" altLang="zh-CN" dirty="0">
              <a:solidFill>
                <a:srgbClr val="FF0000"/>
              </a:solidFill>
            </a:endParaRPr>
          </a:p>
          <a:p>
            <a:pPr marL="0" indent="0">
              <a:buNone/>
            </a:pPr>
            <a:r>
              <a:rPr lang="zh-CN" altLang="en-US" dirty="0">
                <a:solidFill>
                  <a:srgbClr val="FF0000"/>
                </a:solidFill>
              </a:rPr>
              <a:t>优势：</a:t>
            </a:r>
            <a:endParaRPr lang="en-US" altLang="zh-CN" dirty="0">
              <a:solidFill>
                <a:srgbClr val="FF0000"/>
              </a:solidFill>
            </a:endParaRPr>
          </a:p>
          <a:p>
            <a:r>
              <a:rPr lang="zh-CN" altLang="en-US" dirty="0"/>
              <a:t>没有电容器件</a:t>
            </a:r>
            <a:endParaRPr lang="en-US" altLang="zh-CN" dirty="0"/>
          </a:p>
          <a:p>
            <a:r>
              <a:rPr lang="zh-CN" altLang="en-US" dirty="0"/>
              <a:t>精度高、面积小、功耗低</a:t>
            </a:r>
            <a:endParaRPr lang="en-US" altLang="zh-CN" dirty="0"/>
          </a:p>
          <a:p>
            <a:r>
              <a:rPr lang="zh-CN" altLang="en-US" dirty="0"/>
              <a:t>结构简单、电路可优化空间大</a:t>
            </a:r>
            <a:endParaRPr lang="en-US" altLang="zh-CN" dirty="0"/>
          </a:p>
          <a:p>
            <a:r>
              <a:rPr lang="zh-CN" altLang="en-US" dirty="0"/>
              <a:t>数字化程度高，相比</a:t>
            </a:r>
            <a:r>
              <a:rPr lang="en-US" altLang="zh-CN" dirty="0"/>
              <a:t>SAR-ADC</a:t>
            </a:r>
            <a:r>
              <a:rPr lang="zh-CN" altLang="en-US" dirty="0"/>
              <a:t>更适合</a:t>
            </a:r>
            <a:r>
              <a:rPr lang="en-US" altLang="zh-CN" dirty="0"/>
              <a:t>TFT</a:t>
            </a:r>
            <a:r>
              <a:rPr lang="zh-CN" altLang="en-US" dirty="0"/>
              <a:t>电路的设计</a:t>
            </a:r>
            <a:endParaRPr lang="en-US" altLang="zh-CN" dirty="0"/>
          </a:p>
          <a:p>
            <a:pPr marL="0" indent="0">
              <a:buNone/>
            </a:pPr>
            <a:r>
              <a:rPr lang="zh-CN" altLang="en-US" dirty="0">
                <a:solidFill>
                  <a:srgbClr val="FF0000"/>
                </a:solidFill>
              </a:rPr>
              <a:t>电路挑战：</a:t>
            </a:r>
            <a:endParaRPr lang="en-US" altLang="zh-CN" dirty="0">
              <a:solidFill>
                <a:srgbClr val="FF0000"/>
              </a:solidFill>
            </a:endParaRPr>
          </a:p>
          <a:p>
            <a:r>
              <a:rPr lang="en-US" altLang="zh-CN" dirty="0"/>
              <a:t>TFT</a:t>
            </a:r>
            <a:r>
              <a:rPr lang="zh-CN" altLang="en-US" dirty="0"/>
              <a:t>设计在</a:t>
            </a:r>
            <a:r>
              <a:rPr lang="en-US" altLang="zh-CN" dirty="0"/>
              <a:t>design tool</a:t>
            </a:r>
            <a:r>
              <a:rPr lang="zh-CN" altLang="en-US" dirty="0"/>
              <a:t>方面有所欠缺</a:t>
            </a:r>
            <a:endParaRPr lang="en-US" altLang="zh-CN" dirty="0"/>
          </a:p>
          <a:p>
            <a:r>
              <a:rPr lang="en-US" altLang="zh-CN" dirty="0"/>
              <a:t>VCO</a:t>
            </a:r>
            <a:r>
              <a:rPr lang="zh-CN" altLang="en-US" dirty="0"/>
              <a:t>的</a:t>
            </a:r>
            <a:r>
              <a:rPr lang="en-US" altLang="zh-CN" dirty="0"/>
              <a:t>V-f</a:t>
            </a:r>
            <a:r>
              <a:rPr lang="zh-CN" altLang="en-US" dirty="0"/>
              <a:t>非线性关系</a:t>
            </a:r>
            <a:endParaRPr lang="en-US" altLang="zh-CN" dirty="0"/>
          </a:p>
          <a:p>
            <a:r>
              <a:rPr lang="zh-CN" altLang="en-US" dirty="0"/>
              <a:t>工艺要求只能设计单极性电路</a:t>
            </a:r>
            <a:endParaRPr lang="en-US" altLang="zh-CN" dirty="0"/>
          </a:p>
          <a:p>
            <a:r>
              <a:rPr lang="zh-CN" altLang="en-US" dirty="0"/>
              <a:t>工艺偏差的影响</a:t>
            </a:r>
            <a:endParaRPr lang="en-US" altLang="zh-CN" dirty="0"/>
          </a:p>
          <a:p>
            <a:endParaRPr lang="en-US" altLang="zh-CN" dirty="0"/>
          </a:p>
          <a:p>
            <a:pPr marL="0" indent="0">
              <a:buNone/>
            </a:pPr>
            <a:endParaRPr lang="zh-CN" altLang="en-US" dirty="0"/>
          </a:p>
        </p:txBody>
      </p:sp>
      <p:sp>
        <p:nvSpPr>
          <p:cNvPr id="6" name="页脚占位符 5"/>
          <p:cNvSpPr>
            <a:spLocks noGrp="1"/>
          </p:cNvSpPr>
          <p:nvPr>
            <p:ph type="ftr" sz="quarter" idx="11"/>
          </p:nvPr>
        </p:nvSpPr>
        <p:spPr/>
        <p:txBody>
          <a:bodyPr/>
          <a:lstStyle/>
          <a:p>
            <a:r>
              <a:rPr lang="en-US" altLang="zh-CN" dirty="0">
                <a:solidFill>
                  <a:srgbClr val="000000"/>
                </a:solidFill>
              </a:rPr>
              <a:t>15/22</a:t>
            </a:r>
          </a:p>
        </p:txBody>
      </p:sp>
    </p:spTree>
    <p:extLst>
      <p:ext uri="{BB962C8B-B14F-4D97-AF65-F5344CB8AC3E}">
        <p14:creationId xmlns:p14="http://schemas.microsoft.com/office/powerpoint/2010/main" val="35931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前期调研结果</a:t>
            </a:r>
            <a:endParaRPr lang="en-US" altLang="zh-CN" sz="3200" dirty="0"/>
          </a:p>
          <a:p>
            <a:r>
              <a:rPr lang="zh-CN" altLang="en-US" sz="3200" dirty="0">
                <a:solidFill>
                  <a:srgbClr val="FF0000"/>
                </a:solidFill>
              </a:rPr>
              <a:t>课题目标</a:t>
            </a:r>
            <a:endParaRPr lang="en-US" altLang="zh-CN" sz="3200" dirty="0">
              <a:solidFill>
                <a:srgbClr val="FF0000"/>
              </a:solidFill>
            </a:endParaRPr>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16/22</a:t>
            </a:r>
          </a:p>
        </p:txBody>
      </p:sp>
    </p:spTree>
    <p:extLst>
      <p:ext uri="{BB962C8B-B14F-4D97-AF65-F5344CB8AC3E}">
        <p14:creationId xmlns:p14="http://schemas.microsoft.com/office/powerpoint/2010/main" val="330217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p>
        </p:txBody>
      </p:sp>
      <p:sp>
        <p:nvSpPr>
          <p:cNvPr id="3" name="内容占位符 2"/>
          <p:cNvSpPr>
            <a:spLocks noGrp="1"/>
          </p:cNvSpPr>
          <p:nvPr>
            <p:ph idx="1"/>
          </p:nvPr>
        </p:nvSpPr>
        <p:spPr/>
        <p:txBody>
          <a:bodyPr/>
          <a:lstStyle/>
          <a:p>
            <a:r>
              <a:rPr lang="zh-CN" altLang="en-US" dirty="0"/>
              <a:t>总目标：完成一个基于柔性</a:t>
            </a:r>
            <a:r>
              <a:rPr lang="en-US" altLang="zh-CN" dirty="0"/>
              <a:t>TFT</a:t>
            </a:r>
            <a:r>
              <a:rPr lang="zh-CN" altLang="en-US" dirty="0"/>
              <a:t>的</a:t>
            </a:r>
            <a:r>
              <a:rPr lang="en-US" altLang="zh-CN" dirty="0"/>
              <a:t>ADC</a:t>
            </a:r>
            <a:r>
              <a:rPr lang="zh-CN" altLang="en-US" dirty="0"/>
              <a:t>设计并流片</a:t>
            </a:r>
            <a:endParaRPr lang="en-US" altLang="zh-CN" dirty="0"/>
          </a:p>
          <a:p>
            <a:pPr lvl="1"/>
            <a:r>
              <a:rPr lang="zh-CN" altLang="en-US" dirty="0"/>
              <a:t>采用新视界的</a:t>
            </a:r>
            <a:r>
              <a:rPr lang="en-US" altLang="zh-CN" dirty="0"/>
              <a:t>Oxide TFT</a:t>
            </a:r>
            <a:r>
              <a:rPr lang="zh-CN" altLang="en-US" dirty="0"/>
              <a:t>工艺</a:t>
            </a:r>
            <a:endParaRPr lang="en-US" altLang="zh-CN" dirty="0"/>
          </a:p>
          <a:p>
            <a:pPr lvl="1"/>
            <a:r>
              <a:rPr lang="zh-CN" altLang="en-US" dirty="0"/>
              <a:t>仿真并验证一些基本的</a:t>
            </a:r>
            <a:r>
              <a:rPr lang="en-US" altLang="zh-CN" dirty="0"/>
              <a:t>TFT</a:t>
            </a:r>
            <a:r>
              <a:rPr lang="zh-CN" altLang="en-US" dirty="0"/>
              <a:t>单元电路</a:t>
            </a:r>
            <a:endParaRPr lang="en-US" altLang="zh-CN" dirty="0"/>
          </a:p>
          <a:p>
            <a:pPr lvl="1"/>
            <a:r>
              <a:rPr lang="zh-CN" altLang="en-US" dirty="0"/>
              <a:t>提出</a:t>
            </a:r>
            <a:r>
              <a:rPr lang="en-US" altLang="zh-CN" dirty="0"/>
              <a:t>TFT VCO-based-ADC</a:t>
            </a:r>
            <a:r>
              <a:rPr lang="zh-CN" altLang="en-US" dirty="0"/>
              <a:t>的电路结构，要求：</a:t>
            </a:r>
            <a:endParaRPr lang="en-US" altLang="zh-CN" dirty="0"/>
          </a:p>
          <a:p>
            <a:pPr lvl="2"/>
            <a:r>
              <a:rPr lang="en-US" altLang="zh-CN" dirty="0"/>
              <a:t>ADC</a:t>
            </a:r>
            <a:r>
              <a:rPr lang="zh-CN" altLang="en-US" dirty="0"/>
              <a:t>指标：</a:t>
            </a:r>
            <a:endParaRPr lang="en-US" altLang="zh-CN" dirty="0"/>
          </a:p>
          <a:p>
            <a:pPr lvl="3"/>
            <a:r>
              <a:rPr lang="zh-CN" altLang="en-US" dirty="0"/>
              <a:t>精度：</a:t>
            </a:r>
            <a:r>
              <a:rPr lang="en-US" altLang="zh-CN" dirty="0"/>
              <a:t>6bit</a:t>
            </a:r>
            <a:r>
              <a:rPr lang="zh-CN" altLang="en-US" dirty="0"/>
              <a:t>以上</a:t>
            </a:r>
            <a:endParaRPr lang="en-US" altLang="zh-CN" dirty="0"/>
          </a:p>
          <a:p>
            <a:pPr lvl="3"/>
            <a:r>
              <a:rPr lang="zh-CN" altLang="en-US" dirty="0"/>
              <a:t>面积：</a:t>
            </a:r>
            <a:r>
              <a:rPr lang="en-US" altLang="zh-CN" dirty="0"/>
              <a:t>20mm</a:t>
            </a:r>
            <a:r>
              <a:rPr lang="en-US" altLang="zh-CN" baseline="30000" dirty="0"/>
              <a:t>2</a:t>
            </a:r>
            <a:r>
              <a:rPr lang="zh-CN" altLang="en-US" baseline="30000" dirty="0"/>
              <a:t> </a:t>
            </a:r>
            <a:r>
              <a:rPr lang="zh-CN" altLang="en-US" dirty="0"/>
              <a:t>左右，加上</a:t>
            </a:r>
            <a:r>
              <a:rPr lang="en-US" altLang="zh-CN" dirty="0"/>
              <a:t>PAD</a:t>
            </a:r>
            <a:r>
              <a:rPr lang="zh-CN" altLang="en-US" dirty="0"/>
              <a:t>估计</a:t>
            </a:r>
            <a:r>
              <a:rPr lang="en-US" altLang="zh-CN" dirty="0"/>
              <a:t>150mm</a:t>
            </a:r>
            <a:r>
              <a:rPr lang="en-US" altLang="zh-CN" baseline="30000" dirty="0"/>
              <a:t>2</a:t>
            </a:r>
          </a:p>
          <a:p>
            <a:pPr lvl="3"/>
            <a:r>
              <a:rPr lang="zh-CN" altLang="en-US" dirty="0"/>
              <a:t>电压：</a:t>
            </a:r>
            <a:r>
              <a:rPr lang="en-US" altLang="zh-CN" dirty="0"/>
              <a:t>3~5V </a:t>
            </a:r>
            <a:r>
              <a:rPr lang="zh-CN" altLang="en-US" dirty="0"/>
              <a:t>功耗：</a:t>
            </a:r>
            <a:r>
              <a:rPr lang="en-US" altLang="zh-CN" dirty="0"/>
              <a:t>200uW</a:t>
            </a:r>
            <a:r>
              <a:rPr lang="zh-CN" altLang="en-US" dirty="0"/>
              <a:t>左右</a:t>
            </a:r>
            <a:endParaRPr lang="en-US" altLang="zh-CN" dirty="0"/>
          </a:p>
          <a:p>
            <a:pPr lvl="3"/>
            <a:r>
              <a:rPr lang="zh-CN" altLang="en-US" dirty="0"/>
              <a:t>转换时间：</a:t>
            </a:r>
            <a:r>
              <a:rPr lang="en-US" altLang="zh-CN" dirty="0"/>
              <a:t>0.01s ~ 0.1s</a:t>
            </a:r>
          </a:p>
          <a:p>
            <a:pPr lvl="2"/>
            <a:r>
              <a:rPr lang="zh-CN" altLang="en-US" dirty="0">
                <a:solidFill>
                  <a:srgbClr val="FF0000"/>
                </a:solidFill>
              </a:rPr>
              <a:t>单极性电路</a:t>
            </a:r>
            <a:endParaRPr lang="en-US" altLang="zh-CN" dirty="0">
              <a:solidFill>
                <a:srgbClr val="FF0000"/>
              </a:solidFill>
            </a:endParaRPr>
          </a:p>
          <a:p>
            <a:pPr lvl="2"/>
            <a:r>
              <a:rPr lang="zh-CN" altLang="en-US" dirty="0"/>
              <a:t>设计合理的</a:t>
            </a:r>
            <a:r>
              <a:rPr lang="en-US" altLang="zh-CN" dirty="0"/>
              <a:t>VCO</a:t>
            </a:r>
            <a:r>
              <a:rPr lang="zh-CN" altLang="en-US" dirty="0"/>
              <a:t>结构以获得较好的</a:t>
            </a:r>
            <a:r>
              <a:rPr lang="en-US" altLang="zh-CN" dirty="0">
                <a:solidFill>
                  <a:srgbClr val="FF0000"/>
                </a:solidFill>
              </a:rPr>
              <a:t>V-f</a:t>
            </a:r>
            <a:r>
              <a:rPr lang="zh-CN" altLang="en-US" dirty="0">
                <a:solidFill>
                  <a:srgbClr val="FF0000"/>
                </a:solidFill>
              </a:rPr>
              <a:t>线性关系</a:t>
            </a:r>
            <a:endParaRPr lang="en-US" altLang="zh-CN" dirty="0">
              <a:solidFill>
                <a:srgbClr val="FF0000"/>
              </a:solidFill>
            </a:endParaRPr>
          </a:p>
          <a:p>
            <a:pPr lvl="2"/>
            <a:r>
              <a:rPr lang="zh-CN" altLang="en-US" dirty="0"/>
              <a:t>进行合理的电路优化，尽可能提高分辨率和扩大动态范围</a:t>
            </a:r>
            <a:endParaRPr lang="en-US" altLang="zh-CN" dirty="0"/>
          </a:p>
          <a:p>
            <a:pPr lvl="1"/>
            <a:endParaRPr lang="en-US" altLang="zh-CN" dirty="0"/>
          </a:p>
          <a:p>
            <a:pPr lvl="2"/>
            <a:endParaRPr lang="en-US" altLang="zh-CN" dirty="0"/>
          </a:p>
          <a:p>
            <a:endParaRPr lang="zh-CN" altLang="en-US" dirty="0"/>
          </a:p>
        </p:txBody>
      </p:sp>
      <p:grpSp>
        <p:nvGrpSpPr>
          <p:cNvPr id="7" name="组合 6"/>
          <p:cNvGrpSpPr/>
          <p:nvPr/>
        </p:nvGrpSpPr>
        <p:grpSpPr>
          <a:xfrm>
            <a:off x="1107596" y="5110861"/>
            <a:ext cx="6412992" cy="1121664"/>
            <a:chOff x="1121664" y="4572000"/>
            <a:chExt cx="6412992" cy="1121664"/>
          </a:xfrm>
        </p:grpSpPr>
        <p:sp>
          <p:nvSpPr>
            <p:cNvPr id="4" name="矩形 3"/>
            <p:cNvSpPr/>
            <p:nvPr/>
          </p:nvSpPr>
          <p:spPr>
            <a:xfrm>
              <a:off x="1121664"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器件模型</a:t>
              </a:r>
            </a:p>
          </p:txBody>
        </p:sp>
        <p:sp>
          <p:nvSpPr>
            <p:cNvPr id="5" name="矩形 4"/>
            <p:cNvSpPr/>
            <p:nvPr/>
          </p:nvSpPr>
          <p:spPr>
            <a:xfrm>
              <a:off x="3566160"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电路模型</a:t>
              </a:r>
            </a:p>
          </p:txBody>
        </p:sp>
        <p:sp>
          <p:nvSpPr>
            <p:cNvPr id="6" name="矩形 5"/>
            <p:cNvSpPr/>
            <p:nvPr/>
          </p:nvSpPr>
          <p:spPr>
            <a:xfrm>
              <a:off x="6010656"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验证与优化</a:t>
              </a:r>
            </a:p>
          </p:txBody>
        </p:sp>
        <p:cxnSp>
          <p:nvCxnSpPr>
            <p:cNvPr id="8" name="直接箭头连接符 7"/>
            <p:cNvCxnSpPr>
              <a:stCxn id="4" idx="3"/>
              <a:endCxn id="5" idx="1"/>
            </p:cNvCxnSpPr>
            <p:nvPr/>
          </p:nvCxnSpPr>
          <p:spPr>
            <a:xfrm>
              <a:off x="2645664" y="5132832"/>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5090160" y="5126736"/>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 name="页脚占位符 11"/>
          <p:cNvSpPr>
            <a:spLocks noGrp="1"/>
          </p:cNvSpPr>
          <p:nvPr>
            <p:ph type="ftr" sz="quarter" idx="11"/>
          </p:nvPr>
        </p:nvSpPr>
        <p:spPr/>
        <p:txBody>
          <a:bodyPr/>
          <a:lstStyle/>
          <a:p>
            <a:r>
              <a:rPr lang="en-US" altLang="zh-CN" dirty="0">
                <a:solidFill>
                  <a:srgbClr val="000000"/>
                </a:solidFill>
              </a:rPr>
              <a:t>17/22</a:t>
            </a:r>
          </a:p>
        </p:txBody>
      </p:sp>
    </p:spTree>
    <p:extLst>
      <p:ext uri="{BB962C8B-B14F-4D97-AF65-F5344CB8AC3E}">
        <p14:creationId xmlns:p14="http://schemas.microsoft.com/office/powerpoint/2010/main" val="429057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r>
              <a:rPr lang="en-US" altLang="zh-CN" sz="3600" dirty="0"/>
              <a:t>-VCO</a:t>
            </a:r>
            <a:r>
              <a:rPr lang="zh-CN" altLang="en-US" sz="3600" dirty="0"/>
              <a:t>结构探索</a:t>
            </a:r>
          </a:p>
        </p:txBody>
      </p:sp>
      <p:sp>
        <p:nvSpPr>
          <p:cNvPr id="3" name="内容占位符 2"/>
          <p:cNvSpPr>
            <a:spLocks noGrp="1"/>
          </p:cNvSpPr>
          <p:nvPr>
            <p:ph idx="1"/>
          </p:nvPr>
        </p:nvSpPr>
        <p:spPr>
          <a:xfrm>
            <a:off x="381000" y="1066800"/>
            <a:ext cx="3561969" cy="5480304"/>
          </a:xfrm>
        </p:spPr>
        <p:txBody>
          <a:bodyPr/>
          <a:lstStyle/>
          <a:p>
            <a:r>
              <a:rPr lang="zh-CN" altLang="en-US" dirty="0"/>
              <a:t>多相结构</a:t>
            </a:r>
            <a:endParaRPr lang="en-US" altLang="zh-CN" dirty="0"/>
          </a:p>
          <a:p>
            <a:pPr lvl="1"/>
            <a:r>
              <a:rPr lang="zh-CN" altLang="en-US" dirty="0"/>
              <a:t>实现更高分辨率</a:t>
            </a:r>
            <a:endParaRPr lang="en-US" altLang="zh-CN" dirty="0"/>
          </a:p>
          <a:p>
            <a:pPr lvl="1"/>
            <a:r>
              <a:rPr lang="en-US" altLang="zh-CN" dirty="0"/>
              <a:t>Reset</a:t>
            </a:r>
            <a:r>
              <a:rPr lang="zh-CN" altLang="en-US" dirty="0"/>
              <a:t>信号可能与</a:t>
            </a:r>
            <a:r>
              <a:rPr lang="en-US" altLang="zh-CN" dirty="0"/>
              <a:t>VCO</a:t>
            </a:r>
            <a:r>
              <a:rPr lang="zh-CN" altLang="en-US" dirty="0"/>
              <a:t>输出边沿冲突</a:t>
            </a:r>
            <a:endParaRPr lang="en-US" altLang="zh-CN" dirty="0"/>
          </a:p>
          <a:p>
            <a:r>
              <a:rPr lang="zh-CN" altLang="en-US" dirty="0"/>
              <a:t>寄存器结构</a:t>
            </a:r>
            <a:endParaRPr lang="en-US" altLang="zh-CN" dirty="0"/>
          </a:p>
          <a:p>
            <a:pPr lvl="1"/>
            <a:r>
              <a:rPr lang="zh-CN" altLang="en-US" dirty="0"/>
              <a:t>避免了</a:t>
            </a:r>
            <a:r>
              <a:rPr lang="en-US" altLang="zh-CN" dirty="0"/>
              <a:t>reset</a:t>
            </a:r>
            <a:r>
              <a:rPr lang="zh-CN" altLang="en-US" dirty="0"/>
              <a:t>信号</a:t>
            </a:r>
            <a:endParaRPr lang="en-US" altLang="zh-CN" dirty="0"/>
          </a:p>
          <a:p>
            <a:pPr lvl="1"/>
            <a:r>
              <a:rPr lang="zh-CN" altLang="en-US" dirty="0"/>
              <a:t>反相器级数与精度呈指数关系</a:t>
            </a:r>
            <a:endParaRPr lang="en-US" altLang="zh-CN" dirty="0"/>
          </a:p>
          <a:p>
            <a:r>
              <a:rPr lang="zh-CN" altLang="en-US" dirty="0"/>
              <a:t>混合结构</a:t>
            </a:r>
            <a:endParaRPr lang="en-US" altLang="zh-CN" dirty="0"/>
          </a:p>
          <a:p>
            <a:pPr lvl="1"/>
            <a:r>
              <a:rPr lang="zh-CN" altLang="en-US" dirty="0"/>
              <a:t>低位和寄存器结构类似</a:t>
            </a:r>
            <a:endParaRPr lang="en-US" altLang="zh-CN" dirty="0"/>
          </a:p>
          <a:p>
            <a:pPr lvl="1"/>
            <a:r>
              <a:rPr lang="zh-CN" altLang="en-US" dirty="0"/>
              <a:t>高位使用计数器</a:t>
            </a:r>
            <a:endParaRPr lang="en-US" altLang="zh-CN" dirty="0"/>
          </a:p>
          <a:p>
            <a:pPr lvl="1"/>
            <a:r>
              <a:rPr lang="zh-CN" altLang="en-US" dirty="0">
                <a:solidFill>
                  <a:srgbClr val="FF0000"/>
                </a:solidFill>
              </a:rPr>
              <a:t>优势：提高精度、降低电路复杂度</a:t>
            </a:r>
            <a:endParaRPr lang="en-US" altLang="zh-CN" dirty="0">
              <a:solidFill>
                <a:srgbClr val="FF0000"/>
              </a:solidFill>
            </a:endParaRPr>
          </a:p>
          <a:p>
            <a:pPr lvl="1"/>
            <a:r>
              <a:rPr lang="zh-CN" altLang="en-US" dirty="0"/>
              <a:t>计划采用</a:t>
            </a:r>
          </a:p>
        </p:txBody>
      </p:sp>
      <p:pic>
        <p:nvPicPr>
          <p:cNvPr id="4" name="图片 3"/>
          <p:cNvPicPr>
            <a:picLocks noChangeAspect="1"/>
          </p:cNvPicPr>
          <p:nvPr/>
        </p:nvPicPr>
        <p:blipFill>
          <a:blip r:embed="rId3"/>
          <a:stretch>
            <a:fillRect/>
          </a:stretch>
        </p:blipFill>
        <p:spPr>
          <a:xfrm>
            <a:off x="4133850" y="996390"/>
            <a:ext cx="4680966" cy="1590764"/>
          </a:xfrm>
          <a:prstGeom prst="rect">
            <a:avLst/>
          </a:prstGeom>
        </p:spPr>
      </p:pic>
      <p:sp>
        <p:nvSpPr>
          <p:cNvPr id="5" name="文本框 4"/>
          <p:cNvSpPr txBox="1"/>
          <p:nvPr/>
        </p:nvSpPr>
        <p:spPr>
          <a:xfrm>
            <a:off x="5541224" y="2515255"/>
            <a:ext cx="1866217" cy="307777"/>
          </a:xfrm>
          <a:prstGeom prst="rect">
            <a:avLst/>
          </a:prstGeom>
          <a:noFill/>
        </p:spPr>
        <p:txBody>
          <a:bodyPr wrap="none" rtlCol="0">
            <a:spAutoFit/>
          </a:bodyPr>
          <a:lstStyle/>
          <a:p>
            <a:r>
              <a:rPr lang="en-US" altLang="zh-CN" sz="1400" dirty="0"/>
              <a:t>Multi-phase oscillator</a:t>
            </a:r>
            <a:endParaRPr lang="zh-CN" altLang="en-US" sz="1400" dirty="0"/>
          </a:p>
        </p:txBody>
      </p:sp>
      <p:pic>
        <p:nvPicPr>
          <p:cNvPr id="6" name="图片 5"/>
          <p:cNvPicPr>
            <a:picLocks noChangeAspect="1"/>
          </p:cNvPicPr>
          <p:nvPr/>
        </p:nvPicPr>
        <p:blipFill>
          <a:blip r:embed="rId4"/>
          <a:stretch>
            <a:fillRect/>
          </a:stretch>
        </p:blipFill>
        <p:spPr>
          <a:xfrm>
            <a:off x="4133849" y="2899976"/>
            <a:ext cx="4680966" cy="1505505"/>
          </a:xfrm>
          <a:prstGeom prst="rect">
            <a:avLst/>
          </a:prstGeom>
        </p:spPr>
      </p:pic>
      <p:sp>
        <p:nvSpPr>
          <p:cNvPr id="7" name="文本框 6"/>
          <p:cNvSpPr txBox="1"/>
          <p:nvPr/>
        </p:nvSpPr>
        <p:spPr>
          <a:xfrm>
            <a:off x="5586108" y="4410003"/>
            <a:ext cx="1776448" cy="307777"/>
          </a:xfrm>
          <a:prstGeom prst="rect">
            <a:avLst/>
          </a:prstGeom>
          <a:noFill/>
        </p:spPr>
        <p:txBody>
          <a:bodyPr wrap="none" rtlCol="0">
            <a:spAutoFit/>
          </a:bodyPr>
          <a:lstStyle/>
          <a:p>
            <a:r>
              <a:rPr lang="en-US" altLang="zh-CN" sz="1400" dirty="0"/>
              <a:t>Alternative structure</a:t>
            </a:r>
            <a:endParaRPr lang="zh-CN" altLang="en-US" sz="1400" dirty="0"/>
          </a:p>
        </p:txBody>
      </p:sp>
      <p:pic>
        <p:nvPicPr>
          <p:cNvPr id="8" name="图片 7"/>
          <p:cNvPicPr>
            <a:picLocks noChangeAspect="1"/>
          </p:cNvPicPr>
          <p:nvPr/>
        </p:nvPicPr>
        <p:blipFill rotWithShape="1">
          <a:blip r:embed="rId5"/>
          <a:srcRect t="6589"/>
          <a:stretch/>
        </p:blipFill>
        <p:spPr>
          <a:xfrm>
            <a:off x="4345303" y="4717780"/>
            <a:ext cx="4457700" cy="1673276"/>
          </a:xfrm>
          <a:prstGeom prst="rect">
            <a:avLst/>
          </a:prstGeom>
        </p:spPr>
      </p:pic>
      <p:sp>
        <p:nvSpPr>
          <p:cNvPr id="9" name="文本框 8"/>
          <p:cNvSpPr txBox="1"/>
          <p:nvPr/>
        </p:nvSpPr>
        <p:spPr>
          <a:xfrm>
            <a:off x="5533813" y="6332474"/>
            <a:ext cx="2105063" cy="307777"/>
          </a:xfrm>
          <a:prstGeom prst="rect">
            <a:avLst/>
          </a:prstGeom>
          <a:noFill/>
        </p:spPr>
        <p:txBody>
          <a:bodyPr wrap="none" rtlCol="0">
            <a:spAutoFit/>
          </a:bodyPr>
          <a:lstStyle/>
          <a:p>
            <a:r>
              <a:rPr lang="en-US" altLang="zh-CN" sz="1400" dirty="0"/>
              <a:t>Ring delay line structure</a:t>
            </a:r>
            <a:endParaRPr lang="zh-CN" altLang="en-US" sz="1400" dirty="0"/>
          </a:p>
        </p:txBody>
      </p:sp>
      <p:sp>
        <p:nvSpPr>
          <p:cNvPr id="12" name="页脚占位符 11"/>
          <p:cNvSpPr>
            <a:spLocks noGrp="1"/>
          </p:cNvSpPr>
          <p:nvPr>
            <p:ph type="ftr" sz="quarter" idx="11"/>
          </p:nvPr>
        </p:nvSpPr>
        <p:spPr/>
        <p:txBody>
          <a:bodyPr/>
          <a:lstStyle/>
          <a:p>
            <a:r>
              <a:rPr lang="en-US" altLang="zh-CN" dirty="0">
                <a:solidFill>
                  <a:srgbClr val="000000"/>
                </a:solidFill>
              </a:rPr>
              <a:t>18/22</a:t>
            </a:r>
          </a:p>
        </p:txBody>
      </p:sp>
    </p:spTree>
    <p:extLst>
      <p:ext uri="{BB962C8B-B14F-4D97-AF65-F5344CB8AC3E}">
        <p14:creationId xmlns:p14="http://schemas.microsoft.com/office/powerpoint/2010/main" val="240419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r>
              <a:rPr lang="en-US" altLang="zh-CN" sz="3600" dirty="0"/>
              <a:t>-VCO</a:t>
            </a:r>
            <a:r>
              <a:rPr lang="zh-CN" altLang="en-US" sz="3600" dirty="0"/>
              <a:t>结构探索</a:t>
            </a:r>
          </a:p>
        </p:txBody>
      </p:sp>
      <p:sp>
        <p:nvSpPr>
          <p:cNvPr id="3" name="内容占位符 2"/>
          <p:cNvSpPr>
            <a:spLocks noGrp="1"/>
          </p:cNvSpPr>
          <p:nvPr>
            <p:ph idx="1"/>
          </p:nvPr>
        </p:nvSpPr>
        <p:spPr/>
        <p:txBody>
          <a:bodyPr/>
          <a:lstStyle/>
          <a:p>
            <a:r>
              <a:rPr lang="en-US" altLang="zh-CN" dirty="0"/>
              <a:t>Ring delay line</a:t>
            </a:r>
            <a:r>
              <a:rPr lang="zh-CN" altLang="en-US" dirty="0"/>
              <a:t>结构优势：</a:t>
            </a:r>
            <a:endParaRPr lang="en-US" altLang="zh-CN" dirty="0"/>
          </a:p>
          <a:p>
            <a:pPr lvl="1"/>
            <a:r>
              <a:rPr lang="zh-CN" altLang="en-US" dirty="0"/>
              <a:t>大大减少反相器数目</a:t>
            </a:r>
            <a:endParaRPr lang="en-US" altLang="zh-CN" dirty="0"/>
          </a:p>
          <a:p>
            <a:pPr lvl="1"/>
            <a:r>
              <a:rPr lang="zh-CN" altLang="en-US" dirty="0"/>
              <a:t>全数字化电路</a:t>
            </a:r>
            <a:endParaRPr lang="en-US" altLang="zh-CN" dirty="0"/>
          </a:p>
          <a:p>
            <a:pPr lvl="1"/>
            <a:r>
              <a:rPr lang="zh-CN" altLang="en-US" dirty="0"/>
              <a:t>速度快，可以在极短的时间内数字化，人们称</a:t>
            </a:r>
            <a:r>
              <a:rPr lang="en-US" altLang="zh-CN" dirty="0"/>
              <a:t>Time ADC</a:t>
            </a:r>
            <a:r>
              <a:rPr lang="zh-CN" altLang="en-US" dirty="0"/>
              <a:t>（</a:t>
            </a:r>
            <a:r>
              <a:rPr lang="en-US" altLang="zh-CN" dirty="0"/>
              <a:t>TAD</a:t>
            </a:r>
            <a:r>
              <a:rPr lang="zh-CN" altLang="en-US" dirty="0"/>
              <a:t>）</a:t>
            </a:r>
            <a:endParaRPr lang="en-US" altLang="zh-CN" dirty="0"/>
          </a:p>
          <a:p>
            <a:pPr lvl="1"/>
            <a:r>
              <a:rPr lang="zh-CN" altLang="en-US" dirty="0"/>
              <a:t>可以达到更高的精度</a:t>
            </a:r>
            <a:endParaRPr lang="en-US" altLang="zh-CN" dirty="0"/>
          </a:p>
          <a:p>
            <a:pPr lvl="1"/>
            <a:r>
              <a:rPr lang="zh-CN" altLang="en-US" dirty="0"/>
              <a:t>获得更大的动态范围</a:t>
            </a:r>
            <a:endParaRPr lang="en-US" altLang="zh-CN" dirty="0"/>
          </a:p>
          <a:p>
            <a:r>
              <a:rPr lang="zh-CN" altLang="en-US" dirty="0"/>
              <a:t>可能的电路挑战：</a:t>
            </a:r>
            <a:endParaRPr lang="en-US" altLang="zh-CN" dirty="0"/>
          </a:p>
          <a:p>
            <a:pPr lvl="1"/>
            <a:r>
              <a:rPr lang="zh-CN" altLang="en-US" dirty="0"/>
              <a:t>时钟控制和同步？</a:t>
            </a:r>
            <a:endParaRPr lang="en-US" altLang="zh-CN" dirty="0"/>
          </a:p>
          <a:p>
            <a:pPr lvl="1"/>
            <a:r>
              <a:rPr lang="zh-CN" altLang="en-US" dirty="0"/>
              <a:t>单极性反相器</a:t>
            </a:r>
            <a:r>
              <a:rPr lang="en-US" altLang="zh-CN" dirty="0"/>
              <a:t>?</a:t>
            </a:r>
          </a:p>
          <a:p>
            <a:pPr lvl="1"/>
            <a:r>
              <a:rPr lang="zh-CN" altLang="en-US" dirty="0"/>
              <a:t>噪声滤波？</a:t>
            </a:r>
            <a:endParaRPr lang="en-US" altLang="zh-CN" dirty="0"/>
          </a:p>
          <a:p>
            <a:pPr lvl="1"/>
            <a:endParaRPr lang="zh-CN" altLang="en-US" dirty="0"/>
          </a:p>
        </p:txBody>
      </p:sp>
      <p:sp>
        <p:nvSpPr>
          <p:cNvPr id="4" name="页脚占位符 3"/>
          <p:cNvSpPr>
            <a:spLocks noGrp="1"/>
          </p:cNvSpPr>
          <p:nvPr>
            <p:ph type="ftr" sz="quarter" idx="11"/>
          </p:nvPr>
        </p:nvSpPr>
        <p:spPr/>
        <p:txBody>
          <a:bodyPr/>
          <a:lstStyle/>
          <a:p>
            <a:r>
              <a:rPr lang="en-US" altLang="zh-CN" dirty="0">
                <a:solidFill>
                  <a:srgbClr val="000000"/>
                </a:solidFill>
              </a:rPr>
              <a:t>19/22</a:t>
            </a:r>
          </a:p>
        </p:txBody>
      </p:sp>
    </p:spTree>
    <p:extLst>
      <p:ext uri="{BB962C8B-B14F-4D97-AF65-F5344CB8AC3E}">
        <p14:creationId xmlns:p14="http://schemas.microsoft.com/office/powerpoint/2010/main" val="290265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前期调研结果</a:t>
            </a:r>
            <a:endParaRPr lang="en-US" altLang="zh-CN" sz="3200" dirty="0"/>
          </a:p>
          <a:p>
            <a:r>
              <a:rPr lang="zh-CN" altLang="en-US" sz="3200" dirty="0"/>
              <a:t>课题目标</a:t>
            </a:r>
            <a:endParaRPr lang="en-US" altLang="zh-CN" sz="3200" dirty="0"/>
          </a:p>
          <a:p>
            <a:r>
              <a:rPr lang="zh-CN" altLang="en-US" sz="3200" dirty="0">
                <a:solidFill>
                  <a:srgbClr val="FF0000"/>
                </a:solidFill>
              </a:rPr>
              <a:t>计划安排</a:t>
            </a:r>
            <a:endParaRPr lang="en-US" altLang="zh-CN" sz="3200" dirty="0">
              <a:solidFill>
                <a:srgbClr val="FF0000"/>
              </a:solidFill>
            </a:endParaRPr>
          </a:p>
        </p:txBody>
      </p:sp>
      <p:sp>
        <p:nvSpPr>
          <p:cNvPr id="6" name="页脚占位符 5"/>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spTree>
    <p:extLst>
      <p:ext uri="{BB962C8B-B14F-4D97-AF65-F5344CB8AC3E}">
        <p14:creationId xmlns:p14="http://schemas.microsoft.com/office/powerpoint/2010/main" val="42556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solidFill>
                  <a:srgbClr val="FF0000"/>
                </a:solidFill>
              </a:rPr>
              <a:t>研究背景</a:t>
            </a:r>
            <a:endParaRPr lang="en-US" altLang="zh-CN" sz="3200" dirty="0">
              <a:solidFill>
                <a:srgbClr val="FF0000"/>
              </a:solidFill>
            </a:endParaRPr>
          </a:p>
          <a:p>
            <a:r>
              <a:rPr lang="zh-CN" altLang="en-US" sz="3200" dirty="0"/>
              <a:t>课题目标</a:t>
            </a:r>
            <a:endParaRPr lang="en-US" altLang="zh-CN" sz="3200" dirty="0"/>
          </a:p>
          <a:p>
            <a:r>
              <a:rPr lang="zh-CN" altLang="en-US" sz="3200" dirty="0"/>
              <a:t>前期调研</a:t>
            </a:r>
            <a:endParaRPr lang="en-US" altLang="zh-CN" sz="3200" dirty="0"/>
          </a:p>
          <a:p>
            <a:r>
              <a:rPr lang="zh-CN" altLang="en-US" sz="3200" dirty="0"/>
              <a:t>实施方案</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2/22</a:t>
            </a:r>
          </a:p>
        </p:txBody>
      </p:sp>
    </p:spTree>
    <p:extLst>
      <p:ext uri="{BB962C8B-B14F-4D97-AF65-F5344CB8AC3E}">
        <p14:creationId xmlns:p14="http://schemas.microsoft.com/office/powerpoint/2010/main" val="33263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计划安排</a:t>
            </a:r>
          </a:p>
        </p:txBody>
      </p:sp>
      <p:sp>
        <p:nvSpPr>
          <p:cNvPr id="3" name="内容占位符 2"/>
          <p:cNvSpPr>
            <a:spLocks noGrp="1"/>
          </p:cNvSpPr>
          <p:nvPr>
            <p:ph idx="1"/>
          </p:nvPr>
        </p:nvSpPr>
        <p:spPr/>
        <p:txBody>
          <a:bodyPr/>
          <a:lstStyle/>
          <a:p>
            <a:r>
              <a:rPr lang="en-US" altLang="zh-CN" dirty="0"/>
              <a:t>2015</a:t>
            </a:r>
            <a:r>
              <a:rPr lang="zh-CN" altLang="en-US" dirty="0"/>
              <a:t>年秋季学期</a:t>
            </a:r>
            <a:endParaRPr lang="en-US" altLang="zh-CN" dirty="0"/>
          </a:p>
          <a:p>
            <a:pPr lvl="1"/>
            <a:r>
              <a:rPr lang="zh-CN" altLang="en-US" dirty="0"/>
              <a:t>第</a:t>
            </a:r>
            <a:r>
              <a:rPr lang="en-US" altLang="zh-CN" dirty="0"/>
              <a:t>15~16</a:t>
            </a:r>
            <a:r>
              <a:rPr lang="zh-CN" altLang="en-US" dirty="0"/>
              <a:t>周：前期文献调研、课题背景了解</a:t>
            </a:r>
            <a:endParaRPr lang="en-US" altLang="zh-CN" dirty="0"/>
          </a:p>
          <a:p>
            <a:pPr lvl="1"/>
            <a:r>
              <a:rPr lang="zh-CN" altLang="en-US" dirty="0"/>
              <a:t>第</a:t>
            </a:r>
            <a:r>
              <a:rPr lang="en-US" altLang="zh-CN" dirty="0"/>
              <a:t>17~18</a:t>
            </a:r>
            <a:r>
              <a:rPr lang="zh-CN" altLang="en-US" dirty="0"/>
              <a:t>周：准备开题报告、阅读文献</a:t>
            </a:r>
            <a:endParaRPr lang="en-US" altLang="zh-CN" dirty="0"/>
          </a:p>
          <a:p>
            <a:r>
              <a:rPr lang="en-US" altLang="zh-CN" dirty="0"/>
              <a:t>2016</a:t>
            </a:r>
            <a:r>
              <a:rPr lang="zh-CN" altLang="en-US" dirty="0"/>
              <a:t>年春季学期：</a:t>
            </a:r>
            <a:endParaRPr lang="en-US" altLang="zh-CN" dirty="0"/>
          </a:p>
          <a:p>
            <a:pPr lvl="1"/>
            <a:r>
              <a:rPr lang="zh-CN" altLang="en-US" dirty="0"/>
              <a:t>第 </a:t>
            </a:r>
            <a:r>
              <a:rPr lang="en-US" altLang="zh-CN" dirty="0"/>
              <a:t>1 ~ 3 </a:t>
            </a:r>
            <a:r>
              <a:rPr lang="zh-CN" altLang="en-US" dirty="0"/>
              <a:t>周：基本</a:t>
            </a:r>
            <a:r>
              <a:rPr lang="en-US" altLang="zh-CN" dirty="0"/>
              <a:t>oxide TFT</a:t>
            </a:r>
            <a:r>
              <a:rPr lang="zh-CN" altLang="en-US" dirty="0"/>
              <a:t>单元电路的功能验证</a:t>
            </a:r>
            <a:endParaRPr lang="en-US" altLang="zh-CN" dirty="0"/>
          </a:p>
          <a:p>
            <a:pPr lvl="1"/>
            <a:r>
              <a:rPr lang="zh-CN" altLang="en-US" dirty="0"/>
              <a:t>第 </a:t>
            </a:r>
            <a:r>
              <a:rPr lang="en-US" altLang="zh-CN" dirty="0"/>
              <a:t>4 ~ 8 </a:t>
            </a:r>
            <a:r>
              <a:rPr lang="zh-CN" altLang="en-US" dirty="0"/>
              <a:t>周：</a:t>
            </a:r>
            <a:r>
              <a:rPr lang="en-US" altLang="zh-CN" dirty="0"/>
              <a:t>ADC</a:t>
            </a:r>
            <a:r>
              <a:rPr lang="zh-CN" altLang="en-US" dirty="0"/>
              <a:t>关键模块电路的设计与搭建（</a:t>
            </a:r>
            <a:r>
              <a:rPr lang="en-US" altLang="zh-CN" dirty="0"/>
              <a:t>VCO</a:t>
            </a:r>
            <a:r>
              <a:rPr lang="zh-CN" altLang="en-US" dirty="0"/>
              <a:t>、计数器等）、中期答辩</a:t>
            </a:r>
            <a:endParaRPr lang="en-US" altLang="zh-CN" dirty="0"/>
          </a:p>
          <a:p>
            <a:pPr lvl="1"/>
            <a:r>
              <a:rPr lang="zh-CN" altLang="en-US" dirty="0"/>
              <a:t>第 </a:t>
            </a:r>
            <a:r>
              <a:rPr lang="en-US" altLang="zh-CN" dirty="0"/>
              <a:t>8 ~10</a:t>
            </a:r>
            <a:r>
              <a:rPr lang="zh-CN" altLang="en-US" dirty="0"/>
              <a:t>周：电路结构的优化与改进（提高</a:t>
            </a:r>
            <a:r>
              <a:rPr lang="en-US" altLang="zh-CN" dirty="0"/>
              <a:t>VCO</a:t>
            </a:r>
            <a:r>
              <a:rPr lang="zh-CN" altLang="en-US" dirty="0"/>
              <a:t>线性度等）</a:t>
            </a:r>
            <a:endParaRPr lang="en-US" altLang="zh-CN" dirty="0"/>
          </a:p>
          <a:p>
            <a:pPr lvl="1"/>
            <a:r>
              <a:rPr lang="zh-CN" altLang="en-US" dirty="0"/>
              <a:t>第</a:t>
            </a:r>
            <a:r>
              <a:rPr lang="en-US" altLang="zh-CN" dirty="0"/>
              <a:t>11~13</a:t>
            </a:r>
            <a:r>
              <a:rPr lang="zh-CN" altLang="en-US" dirty="0"/>
              <a:t>周：模块联调与优化、流片</a:t>
            </a:r>
            <a:endParaRPr lang="en-US" altLang="zh-CN" dirty="0"/>
          </a:p>
          <a:p>
            <a:pPr lvl="1"/>
            <a:r>
              <a:rPr lang="zh-CN" altLang="en-US" dirty="0"/>
              <a:t>第</a:t>
            </a:r>
            <a:r>
              <a:rPr lang="en-US" altLang="zh-CN" dirty="0"/>
              <a:t>14~16</a:t>
            </a:r>
            <a:r>
              <a:rPr lang="zh-CN" altLang="en-US" dirty="0"/>
              <a:t>周：完成终期报告、最终答辩</a:t>
            </a:r>
          </a:p>
        </p:txBody>
      </p:sp>
      <p:sp>
        <p:nvSpPr>
          <p:cNvPr id="6" name="页脚占位符 5"/>
          <p:cNvSpPr>
            <a:spLocks noGrp="1"/>
          </p:cNvSpPr>
          <p:nvPr>
            <p:ph type="ftr" sz="quarter" idx="11"/>
          </p:nvPr>
        </p:nvSpPr>
        <p:spPr/>
        <p:txBody>
          <a:bodyPr/>
          <a:lstStyle/>
          <a:p>
            <a:r>
              <a:rPr lang="en-US" altLang="zh-CN" dirty="0">
                <a:solidFill>
                  <a:srgbClr val="000000"/>
                </a:solidFill>
              </a:rPr>
              <a:t>21/22</a:t>
            </a:r>
          </a:p>
        </p:txBody>
      </p:sp>
    </p:spTree>
    <p:extLst>
      <p:ext uri="{BB962C8B-B14F-4D97-AF65-F5344CB8AC3E}">
        <p14:creationId xmlns:p14="http://schemas.microsoft.com/office/powerpoint/2010/main" val="8287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a:t>谢谢！欢迎提问！</a:t>
            </a:r>
          </a:p>
        </p:txBody>
      </p:sp>
      <p:sp>
        <p:nvSpPr>
          <p:cNvPr id="5" name="页脚占位符 4"/>
          <p:cNvSpPr>
            <a:spLocks noGrp="1"/>
          </p:cNvSpPr>
          <p:nvPr>
            <p:ph type="ftr" sz="quarter" idx="11"/>
          </p:nvPr>
        </p:nvSpPr>
        <p:spPr/>
        <p:txBody>
          <a:bodyPr/>
          <a:lstStyle/>
          <a:p>
            <a:r>
              <a:rPr lang="en-US" altLang="zh-CN" dirty="0">
                <a:solidFill>
                  <a:srgbClr val="000000"/>
                </a:solidFill>
              </a:rPr>
              <a:t>22/22</a:t>
            </a:r>
          </a:p>
        </p:txBody>
      </p:sp>
    </p:spTree>
    <p:extLst>
      <p:ext uri="{BB962C8B-B14F-4D97-AF65-F5344CB8AC3E}">
        <p14:creationId xmlns:p14="http://schemas.microsoft.com/office/powerpoint/2010/main" val="411984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频率综合器</a:t>
            </a:r>
          </a:p>
        </p:txBody>
      </p:sp>
      <p:sp>
        <p:nvSpPr>
          <p:cNvPr id="3" name="内容占位符 2"/>
          <p:cNvSpPr>
            <a:spLocks noGrp="1"/>
          </p:cNvSpPr>
          <p:nvPr>
            <p:ph idx="1"/>
          </p:nvPr>
        </p:nvSpPr>
        <p:spPr>
          <a:xfrm>
            <a:off x="381000" y="1066800"/>
            <a:ext cx="8763000" cy="4973781"/>
          </a:xfrm>
        </p:spPr>
        <p:txBody>
          <a:bodyPr/>
          <a:lstStyle/>
          <a:p>
            <a:pPr>
              <a:lnSpc>
                <a:spcPct val="130000"/>
              </a:lnSpc>
            </a:pPr>
            <a:r>
              <a:rPr lang="zh-CN" altLang="en-US" dirty="0"/>
              <a:t>通信系统中，信号需要高频载调制，并在接收端解调</a:t>
            </a:r>
            <a:endParaRPr lang="en-US" altLang="zh-CN" dirty="0"/>
          </a:p>
          <a:p>
            <a:pPr>
              <a:lnSpc>
                <a:spcPct val="130000"/>
              </a:lnSpc>
            </a:pPr>
            <a:r>
              <a:rPr lang="zh-CN" altLang="en-US" dirty="0"/>
              <a:t>需要设计出频率和相位可控的正弦波生成器</a:t>
            </a:r>
            <a:endParaRPr lang="en-US" altLang="zh-CN" dirty="0"/>
          </a:p>
          <a:p>
            <a:pPr>
              <a:lnSpc>
                <a:spcPct val="130000"/>
              </a:lnSpc>
            </a:pPr>
            <a:r>
              <a:rPr lang="zh-CN" altLang="en-US" dirty="0"/>
              <a:t>传统方法使用晶体振荡器和锁相环技术设计综合器</a:t>
            </a:r>
          </a:p>
        </p:txBody>
      </p:sp>
      <p:sp>
        <p:nvSpPr>
          <p:cNvPr id="15" name="页脚占位符 14"/>
          <p:cNvSpPr>
            <a:spLocks noGrp="1"/>
          </p:cNvSpPr>
          <p:nvPr>
            <p:ph type="ftr" sz="quarter" idx="11"/>
          </p:nvPr>
        </p:nvSpPr>
        <p:spPr/>
        <p:txBody>
          <a:bodyPr/>
          <a:lstStyle/>
          <a:p>
            <a:r>
              <a:rPr lang="en-US" altLang="zh-CN" dirty="0">
                <a:solidFill>
                  <a:srgbClr val="000000"/>
                </a:solidFill>
              </a:rPr>
              <a:t>3/22</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p:cNvGrpSpPr/>
          <p:nvPr/>
        </p:nvGrpSpPr>
        <p:grpSpPr>
          <a:xfrm>
            <a:off x="1804592" y="3553690"/>
            <a:ext cx="5534816" cy="1604842"/>
            <a:chOff x="5407269" y="1354015"/>
            <a:chExt cx="3851034" cy="1116623"/>
          </a:xfrm>
        </p:grpSpPr>
        <p:grpSp>
          <p:nvGrpSpPr>
            <p:cNvPr id="20" name="组合 19"/>
            <p:cNvGrpSpPr/>
            <p:nvPr/>
          </p:nvGrpSpPr>
          <p:grpSpPr>
            <a:xfrm>
              <a:off x="5934808" y="1354015"/>
              <a:ext cx="2488223" cy="1116623"/>
              <a:chOff x="5934808" y="1354015"/>
              <a:chExt cx="2488223" cy="1116623"/>
            </a:xfrm>
          </p:grpSpPr>
          <p:sp>
            <p:nvSpPr>
              <p:cNvPr id="27" name="矩形 26"/>
              <p:cNvSpPr/>
              <p:nvPr/>
            </p:nvSpPr>
            <p:spPr>
              <a:xfrm>
                <a:off x="6479931" y="1354015"/>
                <a:ext cx="1397977" cy="11166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Synthesizer</a:t>
                </a:r>
                <a:endParaRPr lang="zh-CN" altLang="en-US" dirty="0"/>
              </a:p>
            </p:txBody>
          </p:sp>
          <p:cxnSp>
            <p:nvCxnSpPr>
              <p:cNvPr id="28" name="直接箭头连接符 27"/>
              <p:cNvCxnSpPr/>
              <p:nvPr/>
            </p:nvCxnSpPr>
            <p:spPr>
              <a:xfrm>
                <a:off x="5943600" y="1652955"/>
                <a:ext cx="54512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34808" y="2174631"/>
                <a:ext cx="54512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877908" y="1915258"/>
                <a:ext cx="54512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1" name="文本框 20"/>
                <p:cNvSpPr txBox="1"/>
                <p:nvPr/>
              </p:nvSpPr>
              <p:spPr>
                <a:xfrm>
                  <a:off x="5407269" y="1430571"/>
                  <a:ext cx="668215" cy="2569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m:rPr>
                                <m:sty m:val="p"/>
                              </m:rPr>
                              <a:rPr lang="en-US" altLang="zh-CN" i="1">
                                <a:latin typeface="Cambria Math" panose="02040503050406030204" pitchFamily="18" charset="0"/>
                              </a:rPr>
                              <m:t>o</m:t>
                            </m:r>
                          </m:sub>
                        </m:sSub>
                      </m:oMath>
                    </m:oMathPara>
                  </a14:m>
                  <a:endParaRPr lang="zh-CN" altLang="en-US" dirty="0"/>
                </a:p>
              </p:txBody>
            </p:sp>
          </mc:Choice>
          <mc:Fallback>
            <p:sp>
              <p:nvSpPr>
                <p:cNvPr id="21" name="文本框 20"/>
                <p:cNvSpPr txBox="1">
                  <a:spLocks noRot="1" noChangeAspect="1" noMove="1" noResize="1" noEditPoints="1" noAdjustHandles="1" noChangeArrowheads="1" noChangeShapeType="1" noTextEdit="1"/>
                </p:cNvSpPr>
                <p:nvPr/>
              </p:nvSpPr>
              <p:spPr>
                <a:xfrm>
                  <a:off x="5407269" y="1430571"/>
                  <a:ext cx="668215" cy="2569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5407269" y="1941345"/>
                  <a:ext cx="668215" cy="2569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oMath>
                    </m:oMathPara>
                  </a14:m>
                  <a:endParaRPr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5407269" y="1941345"/>
                  <a:ext cx="668215" cy="256975"/>
                </a:xfrm>
                <a:prstGeom prst="rect">
                  <a:avLst/>
                </a:prstGeom>
                <a:blipFill>
                  <a:blip r:embed="rId4"/>
                  <a:stretch>
                    <a:fillRect/>
                  </a:stretch>
                </a:blipFill>
              </p:spPr>
              <p:txBody>
                <a:bodyPr/>
                <a:lstStyle/>
                <a:p>
                  <a:r>
                    <a:rPr lang="zh-CN" altLang="en-US">
                      <a:noFill/>
                    </a:rPr>
                    <a:t> </a:t>
                  </a:r>
                </a:p>
              </p:txBody>
            </p:sp>
          </mc:Fallback>
        </mc:AlternateContent>
        <p:sp>
          <p:nvSpPr>
            <p:cNvPr id="25" name="文本框 24"/>
            <p:cNvSpPr txBox="1"/>
            <p:nvPr/>
          </p:nvSpPr>
          <p:spPr>
            <a:xfrm>
              <a:off x="8323147" y="1727660"/>
              <a:ext cx="935156" cy="256975"/>
            </a:xfrm>
            <a:prstGeom prst="rect">
              <a:avLst/>
            </a:prstGeom>
            <a:noFill/>
          </p:spPr>
          <p:txBody>
            <a:bodyPr wrap="square" rtlCol="0">
              <a:spAutoFit/>
            </a:bodyPr>
            <a:lstStyle/>
            <a:p>
              <a:pPr algn="ctr"/>
              <a:r>
                <a:rPr lang="en-US" altLang="zh-CN" dirty="0"/>
                <a:t>Output</a:t>
              </a:r>
              <a:endParaRPr lang="zh-CN" altLang="en-US" dirty="0"/>
            </a:p>
          </p:txBody>
        </p:sp>
      </p:grpSp>
    </p:spTree>
    <p:extLst>
      <p:ext uri="{BB962C8B-B14F-4D97-AF65-F5344CB8AC3E}">
        <p14:creationId xmlns:p14="http://schemas.microsoft.com/office/powerpoint/2010/main" val="253064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3" name="内容占位符 2"/>
          <p:cNvSpPr>
            <a:spLocks noGrp="1"/>
          </p:cNvSpPr>
          <p:nvPr>
            <p:ph idx="1"/>
          </p:nvPr>
        </p:nvSpPr>
        <p:spPr>
          <a:xfrm>
            <a:off x="381000" y="1066800"/>
            <a:ext cx="8763000" cy="5165725"/>
          </a:xfrm>
        </p:spPr>
        <p:txBody>
          <a:bodyPr/>
          <a:lstStyle/>
          <a:p>
            <a:pPr>
              <a:lnSpc>
                <a:spcPct val="130000"/>
              </a:lnSpc>
            </a:pPr>
            <a:r>
              <a:rPr lang="zh-CN" altLang="en-US" dirty="0"/>
              <a:t>现代通信系统对带宽、精度的需求越来越大</a:t>
            </a:r>
            <a:endParaRPr lang="en-US" altLang="zh-CN" dirty="0"/>
          </a:p>
          <a:p>
            <a:pPr>
              <a:lnSpc>
                <a:spcPct val="130000"/>
              </a:lnSpc>
            </a:pPr>
            <a:r>
              <a:rPr lang="zh-CN" altLang="en-US" dirty="0"/>
              <a:t>雷达等军用系统，对于频率偏移和切换时间有特殊要求</a:t>
            </a:r>
            <a:endParaRPr lang="en-US" altLang="zh-CN" dirty="0"/>
          </a:p>
          <a:p>
            <a:pPr>
              <a:lnSpc>
                <a:spcPct val="130000"/>
              </a:lnSpc>
            </a:pPr>
            <a:r>
              <a:rPr lang="zh-CN" altLang="en-US" dirty="0"/>
              <a:t>数字电路逐渐替代模拟器件，数控振荡器是未来发展趋势</a:t>
            </a:r>
            <a:endParaRPr lang="en-US" altLang="zh-CN" dirty="0"/>
          </a:p>
        </p:txBody>
      </p:sp>
      <p:sp>
        <p:nvSpPr>
          <p:cNvPr id="15" name="页脚占位符 14"/>
          <p:cNvSpPr>
            <a:spLocks noGrp="1"/>
          </p:cNvSpPr>
          <p:nvPr>
            <p:ph type="ftr" sz="quarter" idx="11"/>
          </p:nvPr>
        </p:nvSpPr>
        <p:spPr/>
        <p:txBody>
          <a:bodyPr/>
          <a:lstStyle/>
          <a:p>
            <a:r>
              <a:rPr lang="en-US" altLang="zh-CN" dirty="0">
                <a:solidFill>
                  <a:srgbClr val="000000"/>
                </a:solidFill>
              </a:rPr>
              <a:t>3/22</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 name="组合 5"/>
          <p:cNvGrpSpPr/>
          <p:nvPr/>
        </p:nvGrpSpPr>
        <p:grpSpPr>
          <a:xfrm>
            <a:off x="1391010" y="3328000"/>
            <a:ext cx="6190890" cy="2305243"/>
            <a:chOff x="1391010" y="2172660"/>
            <a:chExt cx="6190890" cy="2305243"/>
          </a:xfrm>
        </p:grpSpPr>
        <p:grpSp>
          <p:nvGrpSpPr>
            <p:cNvPr id="18" name="组合 17"/>
            <p:cNvGrpSpPr/>
            <p:nvPr/>
          </p:nvGrpSpPr>
          <p:grpSpPr>
            <a:xfrm>
              <a:off x="1908244" y="2172660"/>
              <a:ext cx="5673656" cy="2305243"/>
              <a:chOff x="-787511" y="2027981"/>
              <a:chExt cx="5673656" cy="2305243"/>
            </a:xfrm>
          </p:grpSpPr>
          <p:grpSp>
            <p:nvGrpSpPr>
              <p:cNvPr id="12" name="组合 11"/>
              <p:cNvGrpSpPr/>
              <p:nvPr/>
            </p:nvGrpSpPr>
            <p:grpSpPr>
              <a:xfrm>
                <a:off x="-787511" y="3994670"/>
                <a:ext cx="5220356" cy="338554"/>
                <a:chOff x="1258965" y="3368318"/>
                <a:chExt cx="6553936" cy="425040"/>
              </a:xfrm>
            </p:grpSpPr>
            <p:sp>
              <p:nvSpPr>
                <p:cNvPr id="8" name="文本框 7"/>
                <p:cNvSpPr txBox="1"/>
                <p:nvPr/>
              </p:nvSpPr>
              <p:spPr>
                <a:xfrm>
                  <a:off x="1258965" y="3368318"/>
                  <a:ext cx="1789517" cy="425040"/>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手机通信系统</a:t>
                  </a:r>
                </a:p>
              </p:txBody>
            </p:sp>
            <p:sp>
              <p:nvSpPr>
                <p:cNvPr id="10" name="文本框 9"/>
                <p:cNvSpPr txBox="1"/>
                <p:nvPr/>
              </p:nvSpPr>
              <p:spPr>
                <a:xfrm>
                  <a:off x="6023384" y="3368318"/>
                  <a:ext cx="1789517" cy="425040"/>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军用雷达系统</a:t>
                  </a:r>
                </a:p>
              </p:txBody>
            </p:sp>
          </p:grpSp>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3979" r="4950"/>
              <a:stretch/>
            </p:blipFill>
            <p:spPr>
              <a:xfrm>
                <a:off x="2140581" y="2027981"/>
                <a:ext cx="2745564" cy="1854071"/>
              </a:xfrm>
              <a:prstGeom prst="rect">
                <a:avLst/>
              </a:prstGeom>
            </p:spPr>
          </p:pic>
        </p:grpSp>
        <p:pic>
          <p:nvPicPr>
            <p:cNvPr id="2050" name="Picture 2" descr="“手机通信”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010" y="2172660"/>
              <a:ext cx="2750100" cy="18540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113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sp>
        <p:nvSpPr>
          <p:cNvPr id="14" name="页脚占位符 13"/>
          <p:cNvSpPr>
            <a:spLocks noGrp="1"/>
          </p:cNvSpPr>
          <p:nvPr>
            <p:ph type="ftr" sz="quarter" idx="11"/>
          </p:nvPr>
        </p:nvSpPr>
        <p:spPr/>
        <p:txBody>
          <a:bodyPr/>
          <a:lstStyle/>
          <a:p>
            <a:r>
              <a:rPr lang="en-US" altLang="zh-CN" dirty="0">
                <a:solidFill>
                  <a:srgbClr val="000000"/>
                </a:solidFill>
              </a:rPr>
              <a:t>4/22</a:t>
            </a:r>
          </a:p>
        </p:txBody>
      </p:sp>
      <p:pic>
        <p:nvPicPr>
          <p:cNvPr id="15" name="图片 14"/>
          <p:cNvPicPr>
            <a:picLocks noChangeAspect="1"/>
          </p:cNvPicPr>
          <p:nvPr/>
        </p:nvPicPr>
        <p:blipFill>
          <a:blip r:embed="rId3"/>
          <a:stretch>
            <a:fillRect/>
          </a:stretch>
        </p:blipFill>
        <p:spPr>
          <a:xfrm>
            <a:off x="261833" y="3867968"/>
            <a:ext cx="8184892" cy="1939770"/>
          </a:xfrm>
          <a:prstGeom prst="rect">
            <a:avLst/>
          </a:prstGeom>
        </p:spPr>
      </p:pic>
      <p:sp>
        <p:nvSpPr>
          <p:cNvPr id="16" name="内容占位符 2"/>
          <p:cNvSpPr>
            <a:spLocks noGrp="1"/>
          </p:cNvSpPr>
          <p:nvPr>
            <p:ph idx="1"/>
          </p:nvPr>
        </p:nvSpPr>
        <p:spPr>
          <a:xfrm>
            <a:off x="381000" y="1066800"/>
            <a:ext cx="8763000" cy="2664691"/>
          </a:xfrm>
        </p:spPr>
        <p:txBody>
          <a:bodyPr/>
          <a:lstStyle/>
          <a:p>
            <a:pPr>
              <a:lnSpc>
                <a:spcPct val="130000"/>
              </a:lnSpc>
            </a:pPr>
            <a:r>
              <a:rPr lang="en-US" altLang="zh-CN" dirty="0"/>
              <a:t>NCO</a:t>
            </a:r>
            <a:r>
              <a:rPr lang="zh-CN" altLang="en-US" dirty="0"/>
              <a:t>使用直接数字综合</a:t>
            </a:r>
            <a:r>
              <a:rPr lang="en-US" altLang="zh-CN" dirty="0"/>
              <a:t>(DDS)</a:t>
            </a:r>
            <a:r>
              <a:rPr lang="zh-CN" altLang="en-US" dirty="0"/>
              <a:t>方法，完全去除了模拟器件</a:t>
            </a:r>
            <a:endParaRPr lang="en-US" altLang="zh-CN" dirty="0"/>
          </a:p>
          <a:p>
            <a:pPr>
              <a:lnSpc>
                <a:spcPct val="130000"/>
              </a:lnSpc>
            </a:pPr>
            <a:r>
              <a:rPr lang="zh-CN" altLang="en-US" dirty="0"/>
              <a:t>由三部分构成：相位累加器、相位幅度转换器、数模转换器</a:t>
            </a:r>
            <a:endParaRPr lang="en-US" altLang="zh-CN" dirty="0"/>
          </a:p>
          <a:p>
            <a:pPr>
              <a:lnSpc>
                <a:spcPct val="130000"/>
              </a:lnSpc>
            </a:pPr>
            <a:r>
              <a:rPr lang="zh-CN" altLang="en-US" dirty="0"/>
              <a:t>直接数字综合的优点有：频率分辨率高，相位切换时间快，相位连续变化，易于集成等</a:t>
            </a:r>
            <a:endParaRPr lang="en-US" altLang="zh-CN" dirty="0"/>
          </a:p>
          <a:p>
            <a:pPr>
              <a:lnSpc>
                <a:spcPct val="130000"/>
              </a:lnSpc>
            </a:pPr>
            <a:endParaRPr lang="en-US" altLang="zh-CN" dirty="0"/>
          </a:p>
        </p:txBody>
      </p:sp>
    </p:spTree>
    <p:extLst>
      <p:ext uri="{BB962C8B-B14F-4D97-AF65-F5344CB8AC3E}">
        <p14:creationId xmlns:p14="http://schemas.microsoft.com/office/powerpoint/2010/main" val="49408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06986695"/>
              </p:ext>
            </p:extLst>
          </p:nvPr>
        </p:nvGraphicFramePr>
        <p:xfrm>
          <a:off x="173736" y="1704263"/>
          <a:ext cx="8883178" cy="2103120"/>
        </p:xfrm>
        <a:graphic>
          <a:graphicData uri="http://schemas.openxmlformats.org/drawingml/2006/table">
            <a:tbl>
              <a:tblPr firstRow="1" bandRow="1">
                <a:tableStyleId>{5DA37D80-6434-44D0-A028-1B22A696006F}</a:tableStyleId>
              </a:tblPr>
              <a:tblGrid>
                <a:gridCol w="1341028">
                  <a:extLst>
                    <a:ext uri="{9D8B030D-6E8A-4147-A177-3AD203B41FA5}">
                      <a16:colId xmlns:a16="http://schemas.microsoft.com/office/drawing/2014/main" val="20000"/>
                    </a:ext>
                  </a:extLst>
                </a:gridCol>
                <a:gridCol w="1366981">
                  <a:extLst>
                    <a:ext uri="{9D8B030D-6E8A-4147-A177-3AD203B41FA5}">
                      <a16:colId xmlns:a16="http://schemas.microsoft.com/office/drawing/2014/main" val="20001"/>
                    </a:ext>
                  </a:extLst>
                </a:gridCol>
                <a:gridCol w="757382">
                  <a:extLst>
                    <a:ext uri="{9D8B030D-6E8A-4147-A177-3AD203B41FA5}">
                      <a16:colId xmlns:a16="http://schemas.microsoft.com/office/drawing/2014/main" val="20002"/>
                    </a:ext>
                  </a:extLst>
                </a:gridCol>
                <a:gridCol w="757382">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932873">
                  <a:extLst>
                    <a:ext uri="{9D8B030D-6E8A-4147-A177-3AD203B41FA5}">
                      <a16:colId xmlns:a16="http://schemas.microsoft.com/office/drawing/2014/main" val="20006"/>
                    </a:ext>
                  </a:extLst>
                </a:gridCol>
                <a:gridCol w="1750950">
                  <a:extLst>
                    <a:ext uri="{9D8B030D-6E8A-4147-A177-3AD203B41FA5}">
                      <a16:colId xmlns:a16="http://schemas.microsoft.com/office/drawing/2014/main" val="20007"/>
                    </a:ext>
                  </a:extLst>
                </a:gridCol>
              </a:tblGrid>
              <a:tr h="487680">
                <a:tc>
                  <a:txBody>
                    <a:bodyPr/>
                    <a:lstStyle/>
                    <a:p>
                      <a:pPr algn="ctr"/>
                      <a:r>
                        <a:rPr lang="zh-CN" altLang="en-US" sz="1800" b="1" dirty="0">
                          <a:solidFill>
                            <a:srgbClr val="000066"/>
                          </a:solidFill>
                        </a:rPr>
                        <a:t>实现技术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频率分辨率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杂散性能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切换时间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最高频率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功耗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面积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数字集成度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87680">
                <a:tc>
                  <a:txBody>
                    <a:bodyPr/>
                    <a:lstStyle/>
                    <a:p>
                      <a:pPr algn="ctr"/>
                      <a:r>
                        <a:rPr lang="en-US" altLang="zh-CN" sz="1800" b="1" dirty="0">
                          <a:solidFill>
                            <a:srgbClr val="000066"/>
                          </a:solidFill>
                        </a:rPr>
                        <a:t>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不易于集成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87680">
                <a:tc>
                  <a:txBody>
                    <a:bodyPr/>
                    <a:lstStyle/>
                    <a:p>
                      <a:pPr algn="ctr"/>
                      <a:r>
                        <a:rPr lang="en-US" altLang="zh-CN" sz="1800" b="1" dirty="0">
                          <a:solidFill>
                            <a:srgbClr val="000066"/>
                          </a:solidFill>
                        </a:rPr>
                        <a:t>ADPLL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较容易集成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87680">
                <a:tc>
                  <a:txBody>
                    <a:bodyPr/>
                    <a:lstStyle/>
                    <a:p>
                      <a:pPr algn="ctr"/>
                      <a:r>
                        <a:rPr lang="en-US" altLang="zh-CN" sz="1800" b="1" dirty="0">
                          <a:solidFill>
                            <a:srgbClr val="FF0000"/>
                          </a:solidFill>
                        </a:rPr>
                        <a:t>DDS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err="1">
                          <a:solidFill>
                            <a:srgbClr val="FF0000"/>
                          </a:solidFill>
                        </a:rPr>
                        <a:t>SubHz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ns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GHz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8" name="文本框 7"/>
          <p:cNvSpPr txBox="1"/>
          <p:nvPr/>
        </p:nvSpPr>
        <p:spPr>
          <a:xfrm>
            <a:off x="1008307" y="1112481"/>
            <a:ext cx="7037504" cy="523220"/>
          </a:xfrm>
          <a:prstGeom prst="rect">
            <a:avLst/>
          </a:prstGeom>
          <a:noFill/>
        </p:spPr>
        <p:txBody>
          <a:bodyPr wrap="none" rtlCol="0">
            <a:spAutoFit/>
          </a:bodyPr>
          <a:lstStyle/>
          <a:p>
            <a:r>
              <a:rPr lang="zh-CN" altLang="en-US" sz="2800" b="1" dirty="0">
                <a:solidFill>
                  <a:srgbClr val="FF0000"/>
                </a:solidFill>
              </a:rPr>
              <a:t>实现频率综合器的三种方法相互之间的比较</a:t>
            </a:r>
          </a:p>
        </p:txBody>
      </p:sp>
      <p:sp>
        <p:nvSpPr>
          <p:cNvPr id="9" name="文本框 8"/>
          <p:cNvSpPr txBox="1"/>
          <p:nvPr/>
        </p:nvSpPr>
        <p:spPr>
          <a:xfrm>
            <a:off x="173735" y="3899865"/>
            <a:ext cx="5657087" cy="1200329"/>
          </a:xfrm>
          <a:prstGeom prst="rect">
            <a:avLst/>
          </a:prstGeom>
          <a:noFill/>
        </p:spPr>
        <p:txBody>
          <a:bodyPr wrap="square" rtlCol="0">
            <a:spAutoFit/>
          </a:bodyPr>
          <a:lstStyle/>
          <a:p>
            <a:r>
              <a:rPr lang="en-US" altLang="zh-CN" b="1" dirty="0"/>
              <a:t>DDS </a:t>
            </a:r>
            <a:r>
              <a:rPr lang="zh-CN" altLang="en-US" b="1" dirty="0">
                <a:solidFill>
                  <a:srgbClr val="FF0000"/>
                </a:solidFill>
              </a:rPr>
              <a:t>优点</a:t>
            </a:r>
            <a:r>
              <a:rPr lang="zh-CN" altLang="en-US" b="1" dirty="0"/>
              <a:t>明显：</a:t>
            </a:r>
            <a:endParaRPr lang="en-US" altLang="zh-CN" b="1" dirty="0"/>
          </a:p>
          <a:p>
            <a:pPr marL="742950" lvl="1" indent="-285750">
              <a:buFont typeface="Wingdings" panose="05000000000000000000" pitchFamily="2" charset="2"/>
              <a:buChar char="ü"/>
            </a:pPr>
            <a:r>
              <a:rPr lang="zh-CN" altLang="en-US" dirty="0"/>
              <a:t>相对锁相环技术，频率分辨率</a:t>
            </a:r>
            <a:r>
              <a:rPr lang="zh-CN" altLang="en-US" dirty="0">
                <a:solidFill>
                  <a:srgbClr val="FF0000"/>
                </a:solidFill>
              </a:rPr>
              <a:t>极高</a:t>
            </a:r>
            <a:endParaRPr lang="en-US" altLang="zh-CN" dirty="0">
              <a:solidFill>
                <a:srgbClr val="FF0000"/>
              </a:solidFill>
            </a:endParaRPr>
          </a:p>
          <a:p>
            <a:pPr marL="742950" lvl="1" indent="-285750">
              <a:buFont typeface="Wingdings" panose="05000000000000000000" pitchFamily="2" charset="2"/>
              <a:buChar char="ü"/>
            </a:pPr>
            <a:r>
              <a:rPr lang="zh-CN" altLang="en-US" dirty="0"/>
              <a:t>没有大电容电感，切换时间</a:t>
            </a:r>
            <a:r>
              <a:rPr lang="zh-CN" altLang="en-US" dirty="0">
                <a:solidFill>
                  <a:srgbClr val="FF0000"/>
                </a:solidFill>
              </a:rPr>
              <a:t>极快</a:t>
            </a:r>
            <a:endParaRPr lang="en-US" altLang="zh-CN" dirty="0">
              <a:solidFill>
                <a:srgbClr val="FF0000"/>
              </a:solidFill>
            </a:endParaRPr>
          </a:p>
          <a:p>
            <a:pPr marL="742950" lvl="1" indent="-285750">
              <a:buFont typeface="Wingdings" panose="05000000000000000000" pitchFamily="2" charset="2"/>
              <a:buChar char="ü"/>
            </a:pPr>
            <a:r>
              <a:rPr lang="zh-CN" altLang="en-US" dirty="0"/>
              <a:t>使用</a:t>
            </a:r>
            <a:r>
              <a:rPr lang="en-US" altLang="zh-CN" dirty="0"/>
              <a:t>CMOS</a:t>
            </a:r>
            <a:r>
              <a:rPr lang="zh-CN" altLang="en-US" dirty="0"/>
              <a:t>数字电路设计，</a:t>
            </a:r>
            <a:r>
              <a:rPr lang="zh-CN" altLang="en-US" dirty="0">
                <a:solidFill>
                  <a:srgbClr val="FF0000"/>
                </a:solidFill>
              </a:rPr>
              <a:t>易于集成</a:t>
            </a:r>
            <a:endParaRPr lang="en-US" altLang="zh-CN" dirty="0">
              <a:solidFill>
                <a:srgbClr val="FF0000"/>
              </a:solidFill>
            </a:endParaRPr>
          </a:p>
        </p:txBody>
      </p:sp>
      <p:sp>
        <p:nvSpPr>
          <p:cNvPr id="6" name="页脚占位符 5"/>
          <p:cNvSpPr>
            <a:spLocks noGrp="1"/>
          </p:cNvSpPr>
          <p:nvPr>
            <p:ph type="ftr" sz="quarter" idx="11"/>
          </p:nvPr>
        </p:nvSpPr>
        <p:spPr/>
        <p:txBody>
          <a:bodyPr/>
          <a:lstStyle/>
          <a:p>
            <a:r>
              <a:rPr lang="en-US" altLang="zh-CN" dirty="0">
                <a:solidFill>
                  <a:srgbClr val="000000"/>
                </a:solidFill>
              </a:rPr>
              <a:t>5/22</a:t>
            </a:r>
          </a:p>
        </p:txBody>
      </p:sp>
      <p:sp>
        <p:nvSpPr>
          <p:cNvPr id="14" name="文本框 13"/>
          <p:cNvSpPr txBox="1"/>
          <p:nvPr/>
        </p:nvSpPr>
        <p:spPr>
          <a:xfrm>
            <a:off x="173734" y="5088939"/>
            <a:ext cx="8212884" cy="1277273"/>
          </a:xfrm>
          <a:prstGeom prst="rect">
            <a:avLst/>
          </a:prstGeom>
          <a:noFill/>
        </p:spPr>
        <p:txBody>
          <a:bodyPr wrap="square" rtlCol="0">
            <a:spAutoFit/>
          </a:bodyPr>
          <a:lstStyle/>
          <a:p>
            <a:pPr>
              <a:spcAft>
                <a:spcPts val="600"/>
              </a:spcAft>
            </a:pPr>
            <a:r>
              <a:rPr lang="zh-CN" altLang="en-US" b="1" dirty="0"/>
              <a:t>研究背景总结：</a:t>
            </a:r>
            <a:endParaRPr lang="en-US" altLang="zh-CN" b="1" dirty="0"/>
          </a:p>
          <a:p>
            <a:r>
              <a:rPr lang="en-US" altLang="zh-CN" dirty="0"/>
              <a:t>	</a:t>
            </a:r>
            <a:r>
              <a:rPr lang="zh-CN" altLang="en-US" dirty="0"/>
              <a:t>数控振荡器使用直接数字合成方法，在频率分辨率、切换时间、集成度上大大超越了锁相环方法。受到时钟、</a:t>
            </a:r>
            <a:r>
              <a:rPr lang="en-US" altLang="zh-CN" dirty="0"/>
              <a:t>DAC</a:t>
            </a:r>
            <a:r>
              <a:rPr lang="zh-CN" altLang="en-US" dirty="0"/>
              <a:t>、存储器的制约，在杂散性能和最高频率上仍逊于锁相环方法，但近年提出的新方法已使得两项指标不断提高。</a:t>
            </a:r>
            <a:endParaRPr lang="en-US" altLang="zh-CN" dirty="0"/>
          </a:p>
        </p:txBody>
      </p:sp>
    </p:spTree>
    <p:extLst>
      <p:ext uri="{BB962C8B-B14F-4D97-AF65-F5344CB8AC3E}">
        <p14:creationId xmlns:p14="http://schemas.microsoft.com/office/powerpoint/2010/main" val="198157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solidFill>
                  <a:srgbClr val="FF0000"/>
                </a:solidFill>
              </a:rPr>
              <a:t>前期调研结果</a:t>
            </a:r>
            <a:endParaRPr lang="en-US" altLang="zh-CN" sz="3200" dirty="0">
              <a:solidFill>
                <a:srgbClr val="FF0000"/>
              </a:solidFill>
            </a:endParaRPr>
          </a:p>
          <a:p>
            <a:r>
              <a:rPr lang="zh-CN" altLang="en-US" sz="3200" dirty="0"/>
              <a:t>课题目标</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8/22</a:t>
            </a:r>
          </a:p>
        </p:txBody>
      </p:sp>
    </p:spTree>
    <p:extLst>
      <p:ext uri="{BB962C8B-B14F-4D97-AF65-F5344CB8AC3E}">
        <p14:creationId xmlns:p14="http://schemas.microsoft.com/office/powerpoint/2010/main" val="27704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a:t>
            </a:r>
            <a:r>
              <a:rPr lang="en-US" altLang="zh-CN" sz="3600" dirty="0"/>
              <a:t>——</a:t>
            </a:r>
            <a:r>
              <a:rPr lang="zh-CN" altLang="en-US" sz="3600" dirty="0"/>
              <a:t>文献调研</a:t>
            </a:r>
          </a:p>
        </p:txBody>
      </p:sp>
      <p:sp>
        <p:nvSpPr>
          <p:cNvPr id="3" name="内容占位符 2"/>
          <p:cNvSpPr>
            <a:spLocks noGrp="1"/>
          </p:cNvSpPr>
          <p:nvPr>
            <p:ph idx="1"/>
          </p:nvPr>
        </p:nvSpPr>
        <p:spPr>
          <a:xfrm>
            <a:off x="381000" y="1066800"/>
            <a:ext cx="8580120" cy="5165725"/>
          </a:xfrm>
        </p:spPr>
        <p:txBody>
          <a:bodyPr/>
          <a:lstStyle/>
          <a:p>
            <a:r>
              <a:rPr lang="zh-CN" altLang="en-US" dirty="0"/>
              <a:t>基于</a:t>
            </a:r>
            <a:r>
              <a:rPr lang="en-US" altLang="zh-CN" dirty="0"/>
              <a:t>TFT</a:t>
            </a:r>
            <a:r>
              <a:rPr lang="zh-CN" altLang="en-US" dirty="0"/>
              <a:t>的</a:t>
            </a:r>
            <a:r>
              <a:rPr lang="en-US" altLang="zh-CN" dirty="0"/>
              <a:t>ADC</a:t>
            </a:r>
            <a:r>
              <a:rPr lang="zh-CN" altLang="en-US" dirty="0"/>
              <a:t>相关文献：</a:t>
            </a:r>
            <a:r>
              <a:rPr lang="en-US" altLang="zh-CN" dirty="0"/>
              <a:t>4</a:t>
            </a:r>
            <a:r>
              <a:rPr lang="zh-CN" altLang="en-US" dirty="0"/>
              <a:t>篇</a:t>
            </a:r>
            <a:endParaRPr lang="en-US" altLang="zh-CN" dirty="0"/>
          </a:p>
          <a:p>
            <a:pPr marL="0" indent="0">
              <a:buNone/>
            </a:pPr>
            <a:r>
              <a:rPr lang="en-US" altLang="zh-CN" sz="1400" dirty="0"/>
              <a:t>[1] Wei, Xiong, et al. "A 3V 6b successive-approximation ADC using complementary organic thin-film transistors on glass." </a:t>
            </a:r>
            <a:r>
              <a:rPr lang="en-US" altLang="zh-CN" sz="1400" i="1" dirty="0"/>
              <a:t>Digest of Technical Papers – IEEE International Solid-State Circuits Conference</a:t>
            </a:r>
            <a:r>
              <a:rPr lang="en-US" altLang="zh-CN" sz="1400" dirty="0"/>
              <a:t> 2010:134-135.</a:t>
            </a:r>
          </a:p>
          <a:p>
            <a:pPr marL="0" indent="0">
              <a:buNone/>
            </a:pPr>
            <a:r>
              <a:rPr lang="en-US" altLang="zh-CN" sz="1400" dirty="0"/>
              <a:t>[2] H. Marien, et al., “A Fully Integrated ∆</a:t>
            </a:r>
            <a:r>
              <a:rPr lang="el-GR" altLang="zh-CN" sz="1400" dirty="0"/>
              <a:t>Σ </a:t>
            </a:r>
            <a:r>
              <a:rPr lang="en-US" altLang="zh-CN" sz="1400" dirty="0"/>
              <a:t>ADC in Organic Thin-Film Transistor Technology on Flexible Plastic Foil,” IEEE J. Solid-State Circuits, vol. 46, no. 1, pp. 276-284, Jan. 2011.</a:t>
            </a:r>
          </a:p>
          <a:p>
            <a:pPr marL="0" indent="0">
              <a:buNone/>
            </a:pPr>
            <a:r>
              <a:rPr lang="en-US" altLang="zh-CN" sz="1400" dirty="0"/>
              <a:t>[3] Abdinia, S., et al. "A 4b ADC manufactured in a fully-printed organic complementary technology including resistors." </a:t>
            </a:r>
            <a:r>
              <a:rPr lang="en-US" altLang="zh-CN" sz="1400" i="1" dirty="0"/>
              <a:t>IEEE International Solid-state Circuits Conference Digest of Technical Papers</a:t>
            </a:r>
            <a:r>
              <a:rPr lang="en-US" altLang="zh-CN" sz="1400" dirty="0"/>
              <a:t> 2013:106-107.</a:t>
            </a:r>
          </a:p>
          <a:p>
            <a:pPr marL="0" indent="0">
              <a:buNone/>
            </a:pPr>
            <a:r>
              <a:rPr lang="en-US" altLang="zh-CN" sz="1400" dirty="0"/>
              <a:t>[4] Raiteri, D., et al. "An organic VCO-based ADC for quasi-static signals achieving 1LSB INL at 6b resolution." </a:t>
            </a:r>
            <a:r>
              <a:rPr lang="en-US" altLang="zh-CN" sz="1400" i="1" dirty="0"/>
              <a:t>Digest of Technical Papers-ieee International Solid-state Circuits Conference</a:t>
            </a:r>
            <a:r>
              <a:rPr lang="en-US" altLang="zh-CN" sz="1400" dirty="0"/>
              <a:t> 2013:108-109.</a:t>
            </a:r>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83192782"/>
              </p:ext>
            </p:extLst>
          </p:nvPr>
        </p:nvGraphicFramePr>
        <p:xfrm>
          <a:off x="72541" y="3797773"/>
          <a:ext cx="8973313" cy="2425608"/>
        </p:xfrm>
        <a:graphic>
          <a:graphicData uri="http://schemas.openxmlformats.org/drawingml/2006/table">
            <a:tbl>
              <a:tblPr firstRow="1" bandRow="1">
                <a:tableStyleId>{5DA37D80-6434-44D0-A028-1B22A696006F}</a:tableStyleId>
              </a:tblPr>
              <a:tblGrid>
                <a:gridCol w="902208">
                  <a:extLst>
                    <a:ext uri="{9D8B030D-6E8A-4147-A177-3AD203B41FA5}">
                      <a16:colId xmlns:a16="http://schemas.microsoft.com/office/drawing/2014/main" val="20000"/>
                    </a:ext>
                  </a:extLst>
                </a:gridCol>
                <a:gridCol w="1036320">
                  <a:extLst>
                    <a:ext uri="{9D8B030D-6E8A-4147-A177-3AD203B41FA5}">
                      <a16:colId xmlns:a16="http://schemas.microsoft.com/office/drawing/2014/main" val="20001"/>
                    </a:ext>
                  </a:extLst>
                </a:gridCol>
                <a:gridCol w="1072896">
                  <a:extLst>
                    <a:ext uri="{9D8B030D-6E8A-4147-A177-3AD203B41FA5}">
                      <a16:colId xmlns:a16="http://schemas.microsoft.com/office/drawing/2014/main" val="20002"/>
                    </a:ext>
                  </a:extLst>
                </a:gridCol>
                <a:gridCol w="1024128">
                  <a:extLst>
                    <a:ext uri="{9D8B030D-6E8A-4147-A177-3AD203B41FA5}">
                      <a16:colId xmlns:a16="http://schemas.microsoft.com/office/drawing/2014/main" val="20003"/>
                    </a:ext>
                  </a:extLst>
                </a:gridCol>
                <a:gridCol w="1353312">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gridCol w="1267969">
                  <a:extLst>
                    <a:ext uri="{9D8B030D-6E8A-4147-A177-3AD203B41FA5}">
                      <a16:colId xmlns:a16="http://schemas.microsoft.com/office/drawing/2014/main" val="20007"/>
                    </a:ext>
                  </a:extLst>
                </a:gridCol>
              </a:tblGrid>
              <a:tr h="587360">
                <a:tc>
                  <a:txBody>
                    <a:bodyPr/>
                    <a:lstStyle/>
                    <a:p>
                      <a:pPr algn="ctr"/>
                      <a:r>
                        <a:rPr lang="zh-CN" altLang="en-US" sz="1800" b="1" dirty="0">
                          <a:solidFill>
                            <a:srgbClr val="000066"/>
                          </a:solidFill>
                        </a:rPr>
                        <a:t>文献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架构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TFT</a:t>
                      </a:r>
                      <a:r>
                        <a:rPr lang="zh-CN" altLang="en-US" sz="1800" b="1" dirty="0">
                          <a:solidFill>
                            <a:srgbClr val="000066"/>
                          </a:solidFill>
                        </a:rPr>
                        <a:t>种类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DNL[LSB]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INL[LSB]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功耗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面积</a:t>
                      </a:r>
                      <a:r>
                        <a:rPr lang="en-US" altLang="zh-CN" sz="1800" b="1" kern="1200" dirty="0">
                          <a:solidFill>
                            <a:srgbClr val="000066"/>
                          </a:solidFill>
                          <a:latin typeface="+mn-lt"/>
                          <a:ea typeface="+mn-ea"/>
                          <a:cs typeface="+mn-cs"/>
                        </a:rPr>
                        <a:t>[mm</a:t>
                      </a:r>
                      <a:r>
                        <a:rPr lang="en-US" altLang="zh-CN" sz="1800" b="1" kern="1200" baseline="30000" dirty="0">
                          <a:solidFill>
                            <a:srgbClr val="000066"/>
                          </a:solidFill>
                          <a:latin typeface="+mn-lt"/>
                          <a:ea typeface="+mn-ea"/>
                          <a:cs typeface="+mn-cs"/>
                        </a:rPr>
                        <a:t>2</a:t>
                      </a:r>
                      <a:r>
                        <a:rPr lang="en-US" altLang="zh-CN" sz="1800" b="1" kern="1200" dirty="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59562">
                <a:tc>
                  <a:txBody>
                    <a:bodyPr/>
                    <a:lstStyle/>
                    <a:p>
                      <a:pPr algn="ctr"/>
                      <a:r>
                        <a:rPr lang="en-US" altLang="zh-CN" sz="1800" b="1" dirty="0">
                          <a:solidFill>
                            <a:srgbClr val="000066"/>
                          </a:solidFill>
                        </a:rPr>
                        <a:t>[1]</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6bit</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2.6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3.6uW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616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59562">
                <a:tc>
                  <a:txBody>
                    <a:bodyPr/>
                    <a:lstStyle/>
                    <a:p>
                      <a:pPr algn="ctr"/>
                      <a:r>
                        <a:rPr lang="en-US" altLang="zh-CN" sz="1800" b="1" dirty="0">
                          <a:solidFill>
                            <a:srgbClr val="000066"/>
                          </a:solidFill>
                        </a:rPr>
                        <a:t>[2]</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3.8bit</a:t>
                      </a:r>
                      <a:r>
                        <a:rPr lang="zh-CN" altLang="en-US" sz="1800" b="1" dirty="0">
                          <a:solidFill>
                            <a:srgbClr val="000066"/>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1500uW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260</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59562">
                <a:tc>
                  <a:txBody>
                    <a:bodyPr/>
                    <a:lstStyle/>
                    <a:p>
                      <a:pPr algn="ctr"/>
                      <a:r>
                        <a:rPr lang="en-US" altLang="zh-CN" sz="1800" b="1" kern="1200" dirty="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4bit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0.24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0.42</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540uW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24.5</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r h="459562">
                <a:tc>
                  <a:txBody>
                    <a:bodyPr/>
                    <a:lstStyle/>
                    <a:p>
                      <a:pPr algn="ctr"/>
                      <a:r>
                        <a:rPr lang="en-US" altLang="zh-CN" sz="1800" b="1" kern="1200" dirty="0">
                          <a:solidFill>
                            <a:srgbClr val="000066"/>
                          </a:solidFill>
                          <a:latin typeface="+mn-lt"/>
                          <a:ea typeface="+mn-ea"/>
                          <a:cs typeface="+mn-cs"/>
                        </a:rPr>
                        <a:t>[4]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a:solidFill>
                            <a:srgbClr val="000066"/>
                          </a:solidFill>
                        </a:rPr>
                        <a:t>VCO</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6bit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0.6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1</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48uW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19.4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4"/>
                  </a:ext>
                </a:extLst>
              </a:tr>
            </a:tbl>
          </a:graphicData>
        </a:graphic>
      </p:graphicFrame>
      <p:sp>
        <p:nvSpPr>
          <p:cNvPr id="5" name="文本框 4"/>
          <p:cNvSpPr txBox="1"/>
          <p:nvPr/>
        </p:nvSpPr>
        <p:spPr>
          <a:xfrm>
            <a:off x="1158240" y="6287389"/>
            <a:ext cx="1755609" cy="276999"/>
          </a:xfrm>
          <a:prstGeom prst="rect">
            <a:avLst/>
          </a:prstGeom>
          <a:noFill/>
        </p:spPr>
        <p:txBody>
          <a:bodyPr wrap="none" rtlCol="0">
            <a:spAutoFit/>
          </a:bodyPr>
          <a:lstStyle/>
          <a:p>
            <a:r>
              <a:rPr lang="zh-CN" altLang="en-US" sz="1200" b="1" dirty="0">
                <a:solidFill>
                  <a:srgbClr val="000066"/>
                </a:solidFill>
              </a:rPr>
              <a:t>*从</a:t>
            </a:r>
            <a:r>
              <a:rPr lang="en-US" altLang="zh-CN" sz="1200" b="1" dirty="0">
                <a:solidFill>
                  <a:srgbClr val="000066"/>
                </a:solidFill>
              </a:rPr>
              <a:t>SNDR</a:t>
            </a:r>
            <a:r>
              <a:rPr lang="zh-CN" altLang="en-US" sz="1200" b="1" dirty="0">
                <a:solidFill>
                  <a:srgbClr val="000066"/>
                </a:solidFill>
              </a:rPr>
              <a:t>估算出的精度</a:t>
            </a:r>
          </a:p>
        </p:txBody>
      </p:sp>
      <p:sp>
        <p:nvSpPr>
          <p:cNvPr id="8" name="页脚占位符 7"/>
          <p:cNvSpPr>
            <a:spLocks noGrp="1"/>
          </p:cNvSpPr>
          <p:nvPr>
            <p:ph type="ftr" sz="quarter" idx="11"/>
          </p:nvPr>
        </p:nvSpPr>
        <p:spPr/>
        <p:txBody>
          <a:bodyPr/>
          <a:lstStyle/>
          <a:p>
            <a:r>
              <a:rPr lang="en-US" altLang="zh-CN" dirty="0">
                <a:solidFill>
                  <a:srgbClr val="000000"/>
                </a:solidFill>
              </a:rPr>
              <a:t>9/22</a:t>
            </a:r>
          </a:p>
        </p:txBody>
      </p:sp>
    </p:spTree>
    <p:extLst>
      <p:ext uri="{BB962C8B-B14F-4D97-AF65-F5344CB8AC3E}">
        <p14:creationId xmlns:p14="http://schemas.microsoft.com/office/powerpoint/2010/main" val="52512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53142"/>
            <a:ext cx="8674381" cy="994172"/>
          </a:xfrm>
        </p:spPr>
        <p:txBody>
          <a:bodyPr>
            <a:normAutofit/>
          </a:bodyPr>
          <a:lstStyle/>
          <a:p>
            <a:pPr algn="l"/>
            <a:r>
              <a:rPr lang="en-US" altLang="zh-CN" dirty="0"/>
              <a:t>[1] A 3V 6b successive-approximation ADC using complementary organic thin-film transistors on glass</a:t>
            </a:r>
            <a:endParaRPr lang="zh-CN" altLang="en-US" dirty="0"/>
          </a:p>
        </p:txBody>
      </p:sp>
      <p:sp>
        <p:nvSpPr>
          <p:cNvPr id="3" name="内容占位符 2"/>
          <p:cNvSpPr>
            <a:spLocks noGrp="1"/>
          </p:cNvSpPr>
          <p:nvPr>
            <p:ph idx="1"/>
          </p:nvPr>
        </p:nvSpPr>
        <p:spPr>
          <a:xfrm>
            <a:off x="381000" y="1713125"/>
            <a:ext cx="3811905" cy="4773120"/>
          </a:xfrm>
        </p:spPr>
        <p:txBody>
          <a:bodyPr/>
          <a:lstStyle/>
          <a:p>
            <a:pPr marL="0" indent="0">
              <a:buNone/>
            </a:pPr>
            <a:r>
              <a:rPr lang="zh-CN" altLang="en-US" dirty="0"/>
              <a:t>电路挑战：</a:t>
            </a:r>
            <a:endParaRPr lang="en-US" altLang="zh-CN" dirty="0"/>
          </a:p>
          <a:p>
            <a:r>
              <a:rPr lang="zh-CN" altLang="en-US" dirty="0"/>
              <a:t>晶体管失配度高</a:t>
            </a:r>
            <a:endParaRPr lang="en-US" altLang="zh-CN" dirty="0"/>
          </a:p>
          <a:p>
            <a:r>
              <a:rPr lang="zh-CN" altLang="en-US" dirty="0"/>
              <a:t>电容存在不匹配</a:t>
            </a:r>
            <a:endParaRPr lang="en-US" altLang="zh-CN" dirty="0"/>
          </a:p>
          <a:p>
            <a:pPr marL="0" indent="0">
              <a:buNone/>
            </a:pPr>
            <a:r>
              <a:rPr lang="zh-CN" altLang="en-US" dirty="0"/>
              <a:t>解决思路：</a:t>
            </a:r>
            <a:endParaRPr lang="en-US" altLang="zh-CN" dirty="0"/>
          </a:p>
          <a:p>
            <a:r>
              <a:rPr lang="zh-CN" altLang="en-US" dirty="0"/>
              <a:t>采用电荷型</a:t>
            </a:r>
            <a:r>
              <a:rPr lang="en-US" altLang="zh-CN" dirty="0"/>
              <a:t>SAR ADC</a:t>
            </a:r>
          </a:p>
          <a:p>
            <a:r>
              <a:rPr lang="zh-CN" altLang="en-US" dirty="0"/>
              <a:t>增加额外校准电路</a:t>
            </a:r>
            <a:endParaRPr lang="en-US" altLang="zh-CN" dirty="0"/>
          </a:p>
          <a:p>
            <a:pPr marL="0" indent="0">
              <a:buNone/>
            </a:pPr>
            <a:r>
              <a:rPr lang="zh-CN" altLang="en-US" dirty="0"/>
              <a:t>缺点：</a:t>
            </a:r>
            <a:endParaRPr lang="en-US" altLang="zh-CN" dirty="0"/>
          </a:p>
          <a:p>
            <a:r>
              <a:rPr lang="zh-CN" altLang="en-US" dirty="0"/>
              <a:t>数字逻辑电路在</a:t>
            </a:r>
            <a:r>
              <a:rPr lang="en-US" altLang="zh-CN" dirty="0"/>
              <a:t>FPGA</a:t>
            </a:r>
            <a:r>
              <a:rPr lang="zh-CN" altLang="en-US" dirty="0"/>
              <a:t>上实现</a:t>
            </a:r>
            <a:endParaRPr lang="en-US" altLang="zh-CN" dirty="0"/>
          </a:p>
          <a:p>
            <a:r>
              <a:rPr lang="zh-CN" altLang="en-US" dirty="0"/>
              <a:t>采用电容，面积大</a:t>
            </a:r>
          </a:p>
        </p:txBody>
      </p:sp>
      <p:pic>
        <p:nvPicPr>
          <p:cNvPr id="4" name="图片 3"/>
          <p:cNvPicPr>
            <a:picLocks noChangeAspect="1"/>
          </p:cNvPicPr>
          <p:nvPr/>
        </p:nvPicPr>
        <p:blipFill>
          <a:blip r:embed="rId3"/>
          <a:stretch>
            <a:fillRect/>
          </a:stretch>
        </p:blipFill>
        <p:spPr>
          <a:xfrm>
            <a:off x="4193893" y="1713125"/>
            <a:ext cx="4416707" cy="3841265"/>
          </a:xfrm>
          <a:prstGeom prst="rect">
            <a:avLst/>
          </a:prstGeom>
        </p:spPr>
      </p:pic>
      <p:sp>
        <p:nvSpPr>
          <p:cNvPr id="5"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sp>
        <p:nvSpPr>
          <p:cNvPr id="6" name="文本框 5"/>
          <p:cNvSpPr txBox="1"/>
          <p:nvPr/>
        </p:nvSpPr>
        <p:spPr>
          <a:xfrm>
            <a:off x="1171813" y="6486245"/>
            <a:ext cx="6647974" cy="307777"/>
          </a:xfrm>
          <a:prstGeom prst="rect">
            <a:avLst/>
          </a:prstGeom>
          <a:noFill/>
        </p:spPr>
        <p:txBody>
          <a:bodyPr wrap="none" rtlCol="0">
            <a:spAutoFit/>
          </a:bodyPr>
          <a:lstStyle/>
          <a:p>
            <a:r>
              <a:rPr lang="en-US" altLang="zh-CN" sz="1400" i="1" dirty="0"/>
              <a:t>*ISSCC 2010 / SESSION 7 / DESIGNING IN EMERGING TECHNOLOGIES / 7.1</a:t>
            </a:r>
            <a:endParaRPr lang="zh-CN" altLang="en-US" sz="1400" i="1" dirty="0"/>
          </a:p>
        </p:txBody>
      </p:sp>
      <p:sp>
        <p:nvSpPr>
          <p:cNvPr id="9" name="页脚占位符 8"/>
          <p:cNvSpPr>
            <a:spLocks noGrp="1"/>
          </p:cNvSpPr>
          <p:nvPr>
            <p:ph type="ftr" sz="quarter" idx="11"/>
          </p:nvPr>
        </p:nvSpPr>
        <p:spPr/>
        <p:txBody>
          <a:bodyPr/>
          <a:lstStyle/>
          <a:p>
            <a:r>
              <a:rPr lang="en-US" altLang="zh-CN" dirty="0">
                <a:solidFill>
                  <a:srgbClr val="000000"/>
                </a:solidFill>
              </a:rPr>
              <a:t>10/22</a:t>
            </a:r>
          </a:p>
        </p:txBody>
      </p:sp>
    </p:spTree>
    <p:extLst>
      <p:ext uri="{BB962C8B-B14F-4D97-AF65-F5344CB8AC3E}">
        <p14:creationId xmlns:p14="http://schemas.microsoft.com/office/powerpoint/2010/main" val="11530662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2479</Words>
  <Application>Microsoft Office PowerPoint</Application>
  <PresentationFormat>全屏显示(4:3)</PresentationFormat>
  <Paragraphs>319</Paragraphs>
  <Slides>21</Slides>
  <Notes>20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21</vt:i4>
      </vt:variant>
    </vt:vector>
  </HeadingPairs>
  <TitlesOfParts>
    <vt:vector size="35" baseType="lpstr">
      <vt:lpstr>Arial Unicode MS</vt:lpstr>
      <vt:lpstr>黑体</vt:lpstr>
      <vt:lpstr>华文新魏</vt:lpstr>
      <vt:lpstr>宋体</vt:lpstr>
      <vt:lpstr>Arial</vt:lpstr>
      <vt:lpstr>Berlin Sans FB Demi</vt:lpstr>
      <vt:lpstr>Calibri</vt:lpstr>
      <vt:lpstr>Calibri Light</vt:lpstr>
      <vt:lpstr>Cambria Math</vt:lpstr>
      <vt:lpstr>Franklin Gothic Medium</vt:lpstr>
      <vt:lpstr>Wingdings</vt:lpstr>
      <vt:lpstr>Office 主题</vt:lpstr>
      <vt:lpstr>默认设计模板</vt:lpstr>
      <vt:lpstr>1_默认设计模板</vt:lpstr>
      <vt:lpstr>超高速高精度数控振荡器(NCO)设计 </vt:lpstr>
      <vt:lpstr>报告提纲</vt:lpstr>
      <vt:lpstr>研究背景——频率综合器</vt:lpstr>
      <vt:lpstr>研究背景——数控振荡器</vt:lpstr>
      <vt:lpstr>研究背景——直接数字综合</vt:lpstr>
      <vt:lpstr>研究背景——直接数字综合</vt:lpstr>
      <vt:lpstr>报告提纲</vt:lpstr>
      <vt:lpstr>前期调研——文献调研</vt:lpstr>
      <vt:lpstr>[1] A 3V 6b successive-approximation ADC using complementary organic thin-film transistors on glass</vt:lpstr>
      <vt:lpstr>[2] A Fully Integrated ∆Σ ADC in Organic Thin-Film Transistor Technology on Flexible Plastic Foil</vt:lpstr>
      <vt:lpstr>[3] A 4b ADC manufactured in a fully-printed organic complementary technology including resistors</vt:lpstr>
      <vt:lpstr>[4]An organic VCO-based ADC for quasi-static signals achieving 1LSB INL at 6b resolution</vt:lpstr>
      <vt:lpstr>前期调研结果——现状总结</vt:lpstr>
      <vt:lpstr>前期调研结果——结构选择与电路挑战</vt:lpstr>
      <vt:lpstr>报告提纲</vt:lpstr>
      <vt:lpstr>课题目标</vt:lpstr>
      <vt:lpstr>课题目标-VCO结构探索</vt:lpstr>
      <vt:lpstr>课题目标-VCO结构探索</vt:lpstr>
      <vt:lpstr>报告提纲</vt:lpstr>
      <vt:lpstr>计划安排</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117</cp:revision>
  <dcterms:created xsi:type="dcterms:W3CDTF">2016-01-04T08:50:27Z</dcterms:created>
  <dcterms:modified xsi:type="dcterms:W3CDTF">2017-01-07T16:10:58Z</dcterms:modified>
</cp:coreProperties>
</file>