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8"/>
  </p:notesMasterIdLst>
  <p:handoutMasterIdLst>
    <p:handoutMasterId r:id="rId19"/>
  </p:handoutMasterIdLst>
  <p:sldIdLst>
    <p:sldId id="279" r:id="rId4"/>
    <p:sldId id="259" r:id="rId5"/>
    <p:sldId id="258" r:id="rId6"/>
    <p:sldId id="282" r:id="rId7"/>
    <p:sldId id="264" r:id="rId8"/>
    <p:sldId id="265" r:id="rId9"/>
    <p:sldId id="284" r:id="rId10"/>
    <p:sldId id="286" r:id="rId11"/>
    <p:sldId id="267" r:id="rId12"/>
    <p:sldId id="285" r:id="rId13"/>
    <p:sldId id="268" r:id="rId14"/>
    <p:sldId id="289" r:id="rId15"/>
    <p:sldId id="271" r:id="rId16"/>
    <p:sldId id="273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33993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294" autoAdjust="0"/>
  </p:normalViewPr>
  <p:slideViewPr>
    <p:cSldViewPr snapToGrid="0">
      <p:cViewPr varScale="1">
        <p:scale>
          <a:sx n="105" d="100"/>
          <a:sy n="105" d="100"/>
        </p:scale>
        <p:origin x="179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171BD-44C2-486C-A04B-5A7F58ADE3A6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471A4-36A0-4B85-B392-0B6D2BE695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980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70B4D-8E9B-40BE-BFA7-166D04D852CD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FE5E3-45E0-401A-BDC7-016727830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6434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661FDA-BC26-44BB-B3F3-79B0124A84FD}" type="slidenum">
              <a:rPr lang="en-US" altLang="zh-CN">
                <a:solidFill>
                  <a:srgbClr val="000000"/>
                </a:solidFill>
              </a:rPr>
              <a:pPr/>
              <a:t>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4329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总结一下文献调研的结果，可以发现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而</a:t>
            </a:r>
            <a:r>
              <a:rPr lang="en-US" altLang="zh-CN" dirty="0"/>
              <a:t>oxide TFT</a:t>
            </a:r>
            <a:r>
              <a:rPr lang="zh-CN" altLang="en-US" dirty="0"/>
              <a:t>相对于</a:t>
            </a:r>
            <a:r>
              <a:rPr lang="en-US" altLang="zh-CN" dirty="0"/>
              <a:t>organic TFT</a:t>
            </a:r>
            <a:r>
              <a:rPr lang="zh-CN" altLang="en-US" dirty="0"/>
              <a:t>由于具有更高迁移率、更高精度工艺、更低成本，或许能够成为柔性电路的一个突破点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932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225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618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我的报告思路主要分为以下四个部分：背景研究</a:t>
            </a:r>
            <a:r>
              <a:rPr lang="en-US" altLang="zh-CN" dirty="0"/>
              <a:t>——</a:t>
            </a:r>
            <a:r>
              <a:rPr lang="zh-CN" altLang="en-US" dirty="0"/>
              <a:t>分别针对柔性、</a:t>
            </a:r>
            <a:r>
              <a:rPr lang="en-US" altLang="zh-CN" dirty="0"/>
              <a:t>TFT</a:t>
            </a:r>
            <a:r>
              <a:rPr lang="zh-CN" altLang="en-US" dirty="0"/>
              <a:t>以及模数转换电路介绍其背景、前期调研结果</a:t>
            </a:r>
            <a:r>
              <a:rPr lang="en-US" altLang="zh-CN" dirty="0"/>
              <a:t>——</a:t>
            </a:r>
            <a:r>
              <a:rPr lang="zh-CN" altLang="en-US" dirty="0"/>
              <a:t>分析前人的工作、课题目标</a:t>
            </a:r>
            <a:r>
              <a:rPr lang="en-US" altLang="zh-CN" dirty="0"/>
              <a:t>——</a:t>
            </a:r>
            <a:r>
              <a:rPr lang="zh-CN" altLang="en-US" dirty="0"/>
              <a:t>详细介绍毕设的任务、最后介绍一下计划安排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18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众所周知，未来十年内可穿戴设备将成为电子行业的一大热门领域。在可穿戴式系统中，为了与皮肤贴合，柔性是必不可少的特征，比如图中的体温传感器以及心电</a:t>
            </a:r>
            <a:r>
              <a:rPr lang="en-US" altLang="zh-CN" dirty="0"/>
              <a:t>ECG</a:t>
            </a:r>
            <a:r>
              <a:rPr lang="zh-CN" altLang="en-US" dirty="0"/>
              <a:t>传感系统。不光如此，在显示系统中，可折叠、弯曲的显示屏成为未来研究的热点；在电子标签中，柔性的标签大大便利了商品管理与运输。因此，对于柔性电路的器件研究则显得至关重要。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074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众所周知，未来十年内可穿戴设备将成为电子行业的一大热门领域。在可穿戴式系统中，为了与皮肤贴合，柔性是必不可少的特征，比如图中的体温传感器以及心电</a:t>
            </a:r>
            <a:r>
              <a:rPr lang="en-US" altLang="zh-CN" dirty="0"/>
              <a:t>ECG</a:t>
            </a:r>
            <a:r>
              <a:rPr lang="zh-CN" altLang="en-US" dirty="0"/>
              <a:t>传感系统。不光如此，在显示系统中，可折叠、弯曲的显示屏成为未来研究的热点；在电子标签中，柔性的标签大大便利了商品管理与运输。因此，对于柔性电路的器件研究则显得至关重要。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942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TFT</a:t>
            </a:r>
            <a:r>
              <a:rPr lang="zh-CN" altLang="en-US" dirty="0"/>
              <a:t>，即薄膜晶体管，是柔性电路的核心器件，由于其材料、加工工艺等不同导致了</a:t>
            </a:r>
            <a:r>
              <a:rPr lang="en-US" altLang="zh-CN" dirty="0"/>
              <a:t>TFT</a:t>
            </a:r>
            <a:r>
              <a:rPr lang="zh-CN" altLang="en-US" dirty="0"/>
              <a:t>分为许多种类。图中给出了三种实验室中常用的</a:t>
            </a:r>
            <a:r>
              <a:rPr lang="en-US" altLang="zh-CN" dirty="0"/>
              <a:t>TFT</a:t>
            </a:r>
            <a:r>
              <a:rPr lang="zh-CN" altLang="en-US" dirty="0"/>
              <a:t>结构，分别是</a:t>
            </a:r>
            <a:r>
              <a:rPr lang="en-US" altLang="zh-CN" dirty="0"/>
              <a:t>…… </a:t>
            </a:r>
          </a:p>
          <a:p>
            <a:r>
              <a:rPr lang="zh-CN" altLang="en-US" dirty="0"/>
              <a:t>下面三幅图对应的是</a:t>
            </a:r>
            <a:r>
              <a:rPr lang="en-US" altLang="zh-CN" dirty="0"/>
              <a:t>IGZO TFT</a:t>
            </a:r>
            <a:r>
              <a:rPr lang="zh-CN" altLang="en-US" dirty="0"/>
              <a:t>的简化模型和特性曲线</a:t>
            </a:r>
            <a:endParaRPr lang="en-US" altLang="zh-CN" dirty="0"/>
          </a:p>
          <a:p>
            <a:r>
              <a:rPr lang="en-US" altLang="zh-CN" dirty="0"/>
              <a:t>TFT</a:t>
            </a:r>
            <a:r>
              <a:rPr lang="zh-CN" altLang="en-US" dirty="0"/>
              <a:t>器件相对于</a:t>
            </a:r>
            <a:r>
              <a:rPr lang="en-US" altLang="zh-CN" dirty="0"/>
              <a:t>CMOS</a:t>
            </a:r>
            <a:r>
              <a:rPr lang="zh-CN" altLang="en-US" dirty="0"/>
              <a:t>电路来说，优点在于柔性、器件体积小，同时适合打印工艺，使得其加工成本很低</a:t>
            </a:r>
            <a:endParaRPr lang="en-US" altLang="zh-CN" dirty="0"/>
          </a:p>
          <a:p>
            <a:r>
              <a:rPr lang="zh-CN" altLang="en-US" dirty="0"/>
              <a:t>但是</a:t>
            </a:r>
            <a:r>
              <a:rPr lang="en-US" altLang="zh-CN" dirty="0"/>
              <a:t>TFT</a:t>
            </a:r>
            <a:r>
              <a:rPr lang="zh-CN" altLang="en-US" dirty="0"/>
              <a:t>存在一些固有的缺陷，比如迁移率很低，一般</a:t>
            </a:r>
            <a:r>
              <a:rPr lang="en-US" altLang="zh-CN" dirty="0"/>
              <a:t>CMOS</a:t>
            </a:r>
            <a:r>
              <a:rPr lang="zh-CN" altLang="en-US" dirty="0"/>
              <a:t>器件的迁移率能达到</a:t>
            </a:r>
            <a:r>
              <a:rPr lang="en-US" altLang="zh-CN" dirty="0"/>
              <a:t>10^6cm2/V.s</a:t>
            </a:r>
            <a:r>
              <a:rPr lang="zh-CN" altLang="en-US" dirty="0"/>
              <a:t>以上，但是</a:t>
            </a:r>
            <a:r>
              <a:rPr lang="en-US" altLang="zh-CN" dirty="0"/>
              <a:t>TFT</a:t>
            </a:r>
            <a:r>
              <a:rPr lang="zh-CN" altLang="en-US" dirty="0"/>
              <a:t>的迁移率则在</a:t>
            </a:r>
            <a:r>
              <a:rPr lang="en-US" altLang="zh-CN" dirty="0"/>
              <a:t>0.1~200</a:t>
            </a:r>
            <a:r>
              <a:rPr lang="zh-CN" altLang="en-US" dirty="0"/>
              <a:t>不等，导致了较慢的开关速度以及较低的电路截止频率。同时其低开关电流比也影响着功耗问题，工艺偏差问题更对电路设计提出了挑战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253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实验室中主流的研究方向是</a:t>
            </a:r>
            <a:r>
              <a:rPr lang="en-US" altLang="zh-CN" dirty="0"/>
              <a:t>Organic</a:t>
            </a:r>
            <a:r>
              <a:rPr lang="zh-CN" altLang="en-US" dirty="0"/>
              <a:t>有机</a:t>
            </a:r>
            <a:r>
              <a:rPr lang="en-US" altLang="zh-CN" dirty="0"/>
              <a:t>TFT</a:t>
            </a:r>
            <a:r>
              <a:rPr lang="zh-CN" altLang="en-US" dirty="0"/>
              <a:t>，而在显示产业中实际能够量产的</a:t>
            </a:r>
            <a:r>
              <a:rPr lang="en-US" altLang="zh-CN" dirty="0"/>
              <a:t>TFT</a:t>
            </a:r>
            <a:r>
              <a:rPr lang="zh-CN" altLang="en-US" dirty="0"/>
              <a:t>分为</a:t>
            </a:r>
            <a:r>
              <a:rPr lang="en-US" altLang="zh-CN" dirty="0"/>
              <a:t>3</a:t>
            </a:r>
            <a:r>
              <a:rPr lang="zh-CN" altLang="en-US" dirty="0"/>
              <a:t>类，根据其有源层不同分为</a:t>
            </a:r>
            <a:r>
              <a:rPr lang="en-US" altLang="zh-CN" dirty="0"/>
              <a:t>……</a:t>
            </a:r>
            <a:r>
              <a:rPr lang="zh-CN" altLang="en-US" dirty="0"/>
              <a:t>其中，</a:t>
            </a:r>
            <a:r>
              <a:rPr lang="en-US" altLang="zh-CN" dirty="0"/>
              <a:t>Oxide</a:t>
            </a:r>
            <a:r>
              <a:rPr lang="zh-CN" altLang="en-US" dirty="0"/>
              <a:t>氧化物</a:t>
            </a:r>
            <a:r>
              <a:rPr lang="en-US" altLang="zh-CN" dirty="0"/>
              <a:t>TFT</a:t>
            </a:r>
            <a:r>
              <a:rPr lang="zh-CN" altLang="en-US" dirty="0"/>
              <a:t>由于（</a:t>
            </a:r>
            <a:r>
              <a:rPr lang="en-US" altLang="zh-CN" dirty="0"/>
              <a:t>……</a:t>
            </a:r>
            <a:r>
              <a:rPr lang="zh-CN" altLang="en-US" dirty="0"/>
              <a:t>优势），因此，可以看出</a:t>
            </a:r>
            <a:r>
              <a:rPr lang="en-US" altLang="zh-CN" dirty="0" err="1"/>
              <a:t>oxideTFT</a:t>
            </a:r>
            <a:r>
              <a:rPr lang="zh-CN" altLang="en-US" dirty="0"/>
              <a:t>在未来柔性电路中的具有很大的发展潜力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059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dirty="0"/>
              <a:t>DAC</a:t>
            </a:r>
            <a:r>
              <a:rPr lang="zh-CN" altLang="en-US" dirty="0"/>
              <a:t>制约</a:t>
            </a:r>
            <a:r>
              <a:rPr lang="en-US" altLang="zh-CN" dirty="0"/>
              <a:t>NCO</a:t>
            </a:r>
            <a:r>
              <a:rPr lang="zh-CN" altLang="en-US" dirty="0"/>
              <a:t>无法实现时钟</a:t>
            </a:r>
            <a:r>
              <a:rPr lang="en-US" altLang="zh-CN" dirty="0"/>
              <a:t>10GHz </a:t>
            </a:r>
            <a:r>
              <a:rPr lang="zh-CN" altLang="en-US" dirty="0"/>
              <a:t>以上超高速综合器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478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经过调研，之前一共有</a:t>
            </a:r>
            <a:r>
              <a:rPr lang="en-US" altLang="zh-CN" dirty="0"/>
              <a:t>4</a:t>
            </a:r>
            <a:r>
              <a:rPr lang="zh-CN" altLang="en-US" dirty="0"/>
              <a:t>篇文献做过</a:t>
            </a:r>
            <a:r>
              <a:rPr lang="en-US" altLang="zh-CN" dirty="0"/>
              <a:t>TFT-ADC</a:t>
            </a:r>
            <a:r>
              <a:rPr lang="zh-CN" altLang="en-US" dirty="0"/>
              <a:t>并流片的工作，其中两篇</a:t>
            </a:r>
            <a:r>
              <a:rPr lang="en-US" altLang="zh-CN" dirty="0"/>
              <a:t>SAR-ADC</a:t>
            </a:r>
            <a:r>
              <a:rPr lang="zh-CN" altLang="en-US" dirty="0"/>
              <a:t>结构、一篇</a:t>
            </a:r>
            <a:r>
              <a:rPr lang="en-US" altLang="zh-CN" sz="1200" b="1" kern="1200" dirty="0">
                <a:solidFill>
                  <a:srgbClr val="000066"/>
                </a:solidFill>
                <a:latin typeface="+mn-lt"/>
                <a:ea typeface="+mn-ea"/>
                <a:cs typeface="+mn-cs"/>
              </a:rPr>
              <a:t>∑-∆</a:t>
            </a:r>
            <a:r>
              <a:rPr lang="zh-CN" altLang="en-US" sz="1200" b="1" kern="1200" dirty="0">
                <a:solidFill>
                  <a:srgbClr val="000066"/>
                </a:solidFill>
                <a:latin typeface="+mn-lt"/>
                <a:ea typeface="+mn-ea"/>
                <a:cs typeface="+mn-cs"/>
              </a:rPr>
              <a:t>结构以及一篇</a:t>
            </a:r>
            <a:r>
              <a:rPr lang="en-US" altLang="zh-CN" sz="1200" b="1" kern="1200" dirty="0">
                <a:solidFill>
                  <a:srgbClr val="000066"/>
                </a:solidFill>
                <a:latin typeface="+mn-lt"/>
                <a:ea typeface="+mn-ea"/>
                <a:cs typeface="+mn-cs"/>
              </a:rPr>
              <a:t>VCO</a:t>
            </a:r>
            <a:r>
              <a:rPr lang="zh-CN" altLang="en-US" sz="1200" b="1" kern="1200" dirty="0">
                <a:solidFill>
                  <a:srgbClr val="000066"/>
                </a:solidFill>
                <a:latin typeface="+mn-lt"/>
                <a:ea typeface="+mn-ea"/>
                <a:cs typeface="+mn-cs"/>
              </a:rPr>
              <a:t>型。</a:t>
            </a:r>
            <a:endParaRPr lang="en-US" altLang="zh-CN" sz="1200" b="1" kern="1200" dirty="0">
              <a:solidFill>
                <a:srgbClr val="000066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1200" dirty="0">
                <a:solidFill>
                  <a:srgbClr val="000066"/>
                </a:solidFill>
                <a:latin typeface="+mn-lt"/>
                <a:ea typeface="+mn-ea"/>
                <a:cs typeface="+mn-cs"/>
              </a:rPr>
              <a:t>四个工作都是基于实验室环境下的有机</a:t>
            </a:r>
            <a:r>
              <a:rPr lang="en-US" altLang="zh-CN" sz="1200" b="1" kern="1200" dirty="0">
                <a:solidFill>
                  <a:srgbClr val="000066"/>
                </a:solidFill>
                <a:latin typeface="+mn-lt"/>
                <a:ea typeface="+mn-ea"/>
                <a:cs typeface="+mn-cs"/>
              </a:rPr>
              <a:t>TFT</a:t>
            </a:r>
            <a:r>
              <a:rPr lang="zh-CN" altLang="en-US" sz="1200" b="1" kern="1200" dirty="0">
                <a:solidFill>
                  <a:srgbClr val="000066"/>
                </a:solidFill>
                <a:latin typeface="+mn-lt"/>
                <a:ea typeface="+mn-ea"/>
                <a:cs typeface="+mn-cs"/>
              </a:rPr>
              <a:t>，精度分别为</a:t>
            </a:r>
            <a:r>
              <a:rPr lang="en-US" altLang="zh-CN" sz="1200" b="1" kern="1200" dirty="0">
                <a:solidFill>
                  <a:srgbClr val="000066"/>
                </a:solidFill>
                <a:latin typeface="+mn-lt"/>
                <a:ea typeface="+mn-ea"/>
                <a:cs typeface="+mn-cs"/>
              </a:rPr>
              <a:t>……</a:t>
            </a:r>
            <a:r>
              <a:rPr lang="zh-CN" altLang="en-US" sz="1200" b="1" kern="1200" dirty="0">
                <a:solidFill>
                  <a:srgbClr val="000066"/>
                </a:solidFill>
                <a:latin typeface="+mn-lt"/>
                <a:ea typeface="+mn-ea"/>
                <a:cs typeface="+mn-cs"/>
              </a:rPr>
              <a:t>表中给出了一些</a:t>
            </a:r>
            <a:r>
              <a:rPr lang="en-US" altLang="zh-CN" sz="1200" b="1" kern="1200" dirty="0">
                <a:solidFill>
                  <a:srgbClr val="000066"/>
                </a:solidFill>
                <a:latin typeface="+mn-lt"/>
                <a:ea typeface="+mn-ea"/>
                <a:cs typeface="+mn-cs"/>
              </a:rPr>
              <a:t>ADC</a:t>
            </a:r>
            <a:r>
              <a:rPr lang="zh-CN" altLang="en-US" sz="1200" b="1" kern="1200" dirty="0">
                <a:solidFill>
                  <a:srgbClr val="000066"/>
                </a:solidFill>
                <a:latin typeface="+mn-lt"/>
                <a:ea typeface="+mn-ea"/>
                <a:cs typeface="+mn-cs"/>
              </a:rPr>
              <a:t>指标，下面将就每个文献的工作作详细分析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488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7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97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00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491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05002"/>
            <a:ext cx="7772400" cy="1470025"/>
          </a:xfrm>
        </p:spPr>
        <p:txBody>
          <a:bodyPr/>
          <a:lstStyle>
            <a:lvl1pPr>
              <a:defRPr sz="33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1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A2B1EF6-71E6-44AD-9173-9174553532C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7416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5164" y="381002"/>
            <a:ext cx="141763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7" name="Picture 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0" y="1066800"/>
            <a:ext cx="295275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21" name="Line 13"/>
          <p:cNvSpPr>
            <a:spLocks noChangeShapeType="1"/>
          </p:cNvSpPr>
          <p:nvPr userDrawn="1"/>
        </p:nvSpPr>
        <p:spPr bwMode="auto">
          <a:xfrm flipV="1">
            <a:off x="304800" y="3352800"/>
            <a:ext cx="8686800" cy="0"/>
          </a:xfrm>
          <a:prstGeom prst="line">
            <a:avLst/>
          </a:prstGeom>
          <a:noFill/>
          <a:ln w="3810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srgbClr val="000000"/>
              </a:solidFill>
              <a:latin typeface="Berlin Sans FB Demi" pitchFamily="34" charset="0"/>
            </a:endParaRPr>
          </a:p>
        </p:txBody>
      </p:sp>
      <p:sp>
        <p:nvSpPr>
          <p:cNvPr id="17424" name="Line 16"/>
          <p:cNvSpPr>
            <a:spLocks noChangeShapeType="1"/>
          </p:cNvSpPr>
          <p:nvPr userDrawn="1"/>
        </p:nvSpPr>
        <p:spPr bwMode="auto">
          <a:xfrm>
            <a:off x="533400" y="2743200"/>
            <a:ext cx="0" cy="838200"/>
          </a:xfrm>
          <a:prstGeom prst="line">
            <a:avLst/>
          </a:prstGeom>
          <a:noFill/>
          <a:ln w="3810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srgbClr val="000000"/>
              </a:solidFill>
              <a:latin typeface="Berlin Sans FB Demi" pitchFamily="34" charset="0"/>
            </a:endParaRPr>
          </a:p>
        </p:txBody>
      </p:sp>
      <p:pic>
        <p:nvPicPr>
          <p:cNvPr id="17425" name="Picture 1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04802"/>
            <a:ext cx="1619250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28022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FD989E-576A-4A47-ACAA-0F47C3705AB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982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1B5A4-A263-49AF-9825-D68381CBB9B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21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769E8B-FCBB-4966-85C7-936D856CA5C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315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1C040-8170-4177-8C23-5D668560FCB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91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6E23B-99C5-413E-AA4B-2F51126571B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8105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1A4F5-8B74-43FF-B744-F0675C23B39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5326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4789C-8C44-4517-8694-8532A5667C7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01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289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528984-C295-43CE-98EE-5D5C7664F22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5674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9BB60-63B7-4151-9757-2953C390103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5980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940B0-170F-4EDD-B5BF-875BDC64A17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6605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05000"/>
            <a:ext cx="7772400" cy="1470025"/>
          </a:xfrm>
        </p:spPr>
        <p:txBody>
          <a:bodyPr/>
          <a:lstStyle>
            <a:lvl1pPr>
              <a:defRPr sz="44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8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A2B1EF6-71E6-44AD-9173-9174553532C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7416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5163" y="381000"/>
            <a:ext cx="141763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7" name="Picture 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0" y="1066800"/>
            <a:ext cx="295275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21" name="Line 13"/>
          <p:cNvSpPr>
            <a:spLocks noChangeShapeType="1"/>
          </p:cNvSpPr>
          <p:nvPr userDrawn="1"/>
        </p:nvSpPr>
        <p:spPr bwMode="auto">
          <a:xfrm flipV="1">
            <a:off x="304800" y="3352800"/>
            <a:ext cx="8686800" cy="0"/>
          </a:xfrm>
          <a:prstGeom prst="line">
            <a:avLst/>
          </a:prstGeom>
          <a:noFill/>
          <a:ln w="3810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Berlin Sans FB Demi" pitchFamily="34" charset="0"/>
            </a:endParaRPr>
          </a:p>
        </p:txBody>
      </p:sp>
      <p:sp>
        <p:nvSpPr>
          <p:cNvPr id="17424" name="Line 16"/>
          <p:cNvSpPr>
            <a:spLocks noChangeShapeType="1"/>
          </p:cNvSpPr>
          <p:nvPr userDrawn="1"/>
        </p:nvSpPr>
        <p:spPr bwMode="auto">
          <a:xfrm>
            <a:off x="533400" y="2743200"/>
            <a:ext cx="0" cy="838200"/>
          </a:xfrm>
          <a:prstGeom prst="line">
            <a:avLst/>
          </a:prstGeom>
          <a:noFill/>
          <a:ln w="3810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Berlin Sans FB Demi" pitchFamily="34" charset="0"/>
            </a:endParaRPr>
          </a:p>
        </p:txBody>
      </p:sp>
      <p:pic>
        <p:nvPicPr>
          <p:cNvPr id="17425" name="Picture 1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04800"/>
            <a:ext cx="1619250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728602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FD989E-576A-4A47-ACAA-0F47C3705AB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7148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1B5A4-A263-49AF-9825-D68381CBB9B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6065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769E8B-FCBB-4966-85C7-936D856CA5C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4603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1C040-8170-4177-8C23-5D668560FCB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5157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6E23B-99C5-413E-AA4B-2F51126571B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1876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1A4F5-8B74-43FF-B744-F0675C23B39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26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7186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4789C-8C44-4517-8694-8532A5667C7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5545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528984-C295-43CE-98EE-5D5C7664F22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1814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9BB60-63B7-4151-9757-2953C390103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449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940B0-170F-4EDD-B5BF-875BDC64A17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72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82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32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98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738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04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5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49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305800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66D6D4-C708-4873-B594-387B6E218892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041" name="Picture 17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23015"/>
            <a:ext cx="1219200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" name="Picture 1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53400" y="630872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3" name="Picture 19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96200" y="6665913"/>
            <a:ext cx="1371600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4" name="Line 20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715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srgbClr val="000000"/>
              </a:solidFill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00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305800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66D6D4-C708-4873-B594-387B6E218892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041" name="Picture 17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23013"/>
            <a:ext cx="1219200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" name="Picture 1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53400" y="630872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3" name="Picture 19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96200" y="6665913"/>
            <a:ext cx="1371600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4" name="Line 20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715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69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2" name="Rectangle 36"/>
          <p:cNvSpPr>
            <a:spLocks noGrp="1" noChangeArrowheads="1"/>
          </p:cNvSpPr>
          <p:nvPr>
            <p:ph type="ctrTitle"/>
          </p:nvPr>
        </p:nvSpPr>
        <p:spPr>
          <a:xfrm>
            <a:off x="492369" y="1915551"/>
            <a:ext cx="8651631" cy="1828800"/>
          </a:xfrm>
        </p:spPr>
        <p:txBody>
          <a:bodyPr/>
          <a:lstStyle/>
          <a:p>
            <a:r>
              <a:rPr lang="zh-CN" altLang="en-US" sz="4000" dirty="0"/>
              <a:t>超高速高精度数控振荡器</a:t>
            </a:r>
            <a:r>
              <a:rPr lang="en-US" altLang="zh-CN" sz="4000" dirty="0"/>
              <a:t>(NCO)</a:t>
            </a:r>
            <a:r>
              <a:rPr lang="zh-CN" altLang="en-US" sz="4000" dirty="0"/>
              <a:t>设计 </a:t>
            </a:r>
            <a:endParaRPr lang="zh-CN" altLang="en-US" sz="4000" b="1" dirty="0"/>
          </a:p>
        </p:txBody>
      </p:sp>
      <p:sp>
        <p:nvSpPr>
          <p:cNvPr id="4133" name="Rectangle 37"/>
          <p:cNvSpPr>
            <a:spLocks noGrp="1" noChangeArrowheads="1"/>
          </p:cNvSpPr>
          <p:nvPr>
            <p:ph type="subTitle" idx="1"/>
          </p:nvPr>
        </p:nvSpPr>
        <p:spPr>
          <a:xfrm>
            <a:off x="3195350" y="3744351"/>
            <a:ext cx="3245667" cy="2247314"/>
          </a:xfrm>
        </p:spPr>
        <p:txBody>
          <a:bodyPr/>
          <a:lstStyle/>
          <a:p>
            <a:pPr algn="l"/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姓名：杨一雄</a:t>
            </a:r>
            <a:endParaRPr lang="en-US" altLang="zh-CN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l"/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班级：无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38</a:t>
            </a:r>
          </a:p>
          <a:p>
            <a:pPr algn="l"/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学号：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2013011248</a:t>
            </a:r>
          </a:p>
          <a:p>
            <a:pPr algn="l"/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指导老师：杨华中</a:t>
            </a:r>
            <a:endParaRPr lang="en-US" altLang="zh-CN" b="1" dirty="0">
              <a:latin typeface="Franklin Gothic Medium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76384" y="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  <a:cs typeface="+mj-cs"/>
              </a:rPr>
              <a:t>毕业设计开题报告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z="1050" dirty="0">
                <a:solidFill>
                  <a:srgbClr val="000000"/>
                </a:solidFill>
              </a:rPr>
              <a:t>1/22</a:t>
            </a:r>
          </a:p>
        </p:txBody>
      </p:sp>
    </p:spTree>
    <p:extLst>
      <p:ext uri="{BB962C8B-B14F-4D97-AF65-F5344CB8AC3E}">
        <p14:creationId xmlns:p14="http://schemas.microsoft.com/office/powerpoint/2010/main" val="1579846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前期调研结果</a:t>
            </a:r>
            <a:r>
              <a:rPr lang="en-US" altLang="zh-CN" sz="3600" dirty="0"/>
              <a:t>—</a:t>
            </a:r>
            <a:r>
              <a:rPr lang="zh-CN" altLang="en-US" sz="3600" dirty="0"/>
              <a:t>文献调研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5491" y="840509"/>
            <a:ext cx="8876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[1] Direct Digital Frequency Synthesizer Using Nonuniform Piecewise-Linear Approximation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17055" y="1631522"/>
            <a:ext cx="8686800" cy="51657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 sz="2000" dirty="0"/>
              <a:t>面临问题：传统构架无法进一步提高频率</a:t>
            </a:r>
            <a:endParaRPr lang="en-US" altLang="zh-CN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 sz="2000" dirty="0"/>
              <a:t>使用方法：在原有构架上实现非均匀分段的线性拟合法</a:t>
            </a:r>
            <a:endParaRPr lang="en-US" altLang="zh-CN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175491" y="2738582"/>
            <a:ext cx="8876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[2] A direct digital frequency synthesizer with minimized tuning latency of 12ns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217055" y="3529595"/>
            <a:ext cx="8686800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 sz="2000" dirty="0"/>
              <a:t>面临问题：传统</a:t>
            </a:r>
            <a:r>
              <a:rPr lang="en-US" altLang="zh-CN" sz="2000" dirty="0"/>
              <a:t>CORDIC</a:t>
            </a:r>
            <a:r>
              <a:rPr lang="zh-CN" altLang="en-US" sz="2000" dirty="0"/>
              <a:t>方法流水级数长，导致切换延时很大</a:t>
            </a:r>
            <a:endParaRPr lang="en-US" altLang="zh-CN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 sz="2000" dirty="0"/>
              <a:t>优化方法：使用混合策略，提出</a:t>
            </a:r>
            <a:r>
              <a:rPr lang="en-US" altLang="zh-CN" sz="2000" dirty="0"/>
              <a:t>excess-four</a:t>
            </a:r>
            <a:r>
              <a:rPr lang="zh-CN" altLang="en-US" sz="2000" dirty="0"/>
              <a:t>电路结构</a:t>
            </a:r>
            <a:endParaRPr lang="en-US" altLang="zh-CN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175491" y="4562765"/>
            <a:ext cx="8876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[3] A 2 GHz 130 </a:t>
            </a:r>
            <a:r>
              <a:rPr lang="en-US" altLang="zh-CN" sz="2000" dirty="0" err="1"/>
              <a:t>mW</a:t>
            </a:r>
            <a:r>
              <a:rPr lang="en-US" altLang="zh-CN" sz="2000" dirty="0"/>
              <a:t> Direct-Digital Frequency Synthesizer With a Nonlinear DAC in 55 nm CMOS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217055" y="5353778"/>
            <a:ext cx="8686800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 sz="2000" dirty="0"/>
              <a:t>面临问题：查找表和角度旋转方法，最长路径延时仍然很大</a:t>
            </a:r>
            <a:endParaRPr lang="en-US" altLang="zh-CN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 sz="2000" dirty="0"/>
              <a:t>使用方法：使用非线性的</a:t>
            </a:r>
            <a:r>
              <a:rPr lang="en-US" altLang="zh-CN" sz="2000" dirty="0"/>
              <a:t>DAC</a:t>
            </a:r>
            <a:r>
              <a:rPr lang="zh-CN" altLang="en-US" sz="2000" dirty="0"/>
              <a:t>，压缩</a:t>
            </a:r>
            <a:r>
              <a:rPr lang="en-US" altLang="zh-CN" sz="2000" dirty="0"/>
              <a:t>DAC</a:t>
            </a:r>
            <a:r>
              <a:rPr lang="zh-CN" altLang="en-US" sz="2000" dirty="0"/>
              <a:t>中编解码器复杂度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87883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前期调研结果</a:t>
            </a:r>
            <a:r>
              <a:rPr lang="en-US" altLang="zh-CN" sz="3600" dirty="0"/>
              <a:t>——</a:t>
            </a:r>
            <a:r>
              <a:rPr lang="zh-CN" altLang="en-US" sz="3600" dirty="0"/>
              <a:t>现状总结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CN" altLang="en-US" dirty="0"/>
              <a:t>基于查找表压缩、矩阵旋转和非线性</a:t>
            </a:r>
            <a:r>
              <a:rPr lang="en-US" altLang="zh-CN" dirty="0"/>
              <a:t>DAC</a:t>
            </a:r>
            <a:r>
              <a:rPr lang="zh-CN" altLang="en-US" dirty="0"/>
              <a:t>的改进型</a:t>
            </a:r>
            <a:r>
              <a:rPr lang="en-US" altLang="zh-CN" dirty="0"/>
              <a:t>NCO</a:t>
            </a:r>
            <a:r>
              <a:rPr lang="zh-CN" altLang="en-US" dirty="0"/>
              <a:t>，存在不同的特点：</a:t>
            </a:r>
            <a:endParaRPr lang="en-US" altLang="zh-CN" dirty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sz="2000" dirty="0"/>
              <a:t>查找表压缩优点：使用传统结构，通过减小存储器大小提升性能。</a:t>
            </a:r>
            <a:endParaRPr lang="en-US" altLang="zh-CN" sz="2000" dirty="0"/>
          </a:p>
          <a:p>
            <a:pPr marL="3429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000" dirty="0"/>
              <a:t>   </a:t>
            </a:r>
            <a:r>
              <a:rPr lang="zh-CN" altLang="en-US" sz="2000" dirty="0"/>
              <a:t>查找表压缩缺点：特点是实现简单，但是在原理上突破很难。</a:t>
            </a:r>
            <a:endParaRPr lang="en-US" altLang="zh-CN" sz="2000" dirty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sz="2000" dirty="0"/>
              <a:t>矩阵旋转优点：不需要存储器，杂散性能最好，可用流水线加速</a:t>
            </a:r>
            <a:endParaRPr lang="en-US" altLang="zh-CN" sz="2000" dirty="0"/>
          </a:p>
          <a:p>
            <a:pPr marL="3429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000" dirty="0"/>
              <a:t>   </a:t>
            </a:r>
            <a:r>
              <a:rPr lang="zh-CN" altLang="en-US" sz="2000" dirty="0"/>
              <a:t>矩阵旋转缺点：但是占用资源过多，速度仍然比较慢。</a:t>
            </a:r>
            <a:endParaRPr lang="en-US" altLang="zh-CN" sz="2000" dirty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sz="2000" dirty="0"/>
              <a:t>非线性</a:t>
            </a:r>
            <a:r>
              <a:rPr lang="en-US" altLang="zh-CN" sz="2000" dirty="0"/>
              <a:t>DAC</a:t>
            </a:r>
            <a:r>
              <a:rPr lang="zh-CN" altLang="en-US" sz="2000" dirty="0"/>
              <a:t>优点：不需要存储器，利用部分模拟器件优势提升性能。</a:t>
            </a:r>
            <a:endParaRPr lang="en-US" altLang="zh-CN" sz="2000" dirty="0"/>
          </a:p>
          <a:p>
            <a:pPr marL="3429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000" dirty="0"/>
              <a:t>   </a:t>
            </a:r>
            <a:r>
              <a:rPr lang="zh-CN" altLang="en-US" sz="2000" dirty="0"/>
              <a:t>非线性</a:t>
            </a:r>
            <a:r>
              <a:rPr lang="en-US" altLang="zh-CN" sz="2000" dirty="0"/>
              <a:t>DAC</a:t>
            </a:r>
            <a:r>
              <a:rPr lang="zh-CN" altLang="en-US" sz="2000" dirty="0"/>
              <a:t>缺点：大大增加了</a:t>
            </a:r>
            <a:r>
              <a:rPr lang="en-US" altLang="zh-CN" sz="2000" dirty="0"/>
              <a:t>DAC</a:t>
            </a:r>
            <a:r>
              <a:rPr lang="zh-CN" altLang="en-US" sz="2000" dirty="0"/>
              <a:t>的复杂度和功耗。</a:t>
            </a:r>
            <a:endParaRPr lang="en-US" altLang="zh-CN" sz="2000" dirty="0"/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CN" altLang="en-US" dirty="0"/>
              <a:t>从文献中可也体现了三种优化方法的融合：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sz="2000" dirty="0"/>
              <a:t>查找表和</a:t>
            </a:r>
            <a:r>
              <a:rPr lang="en-US" altLang="zh-CN" sz="2000" dirty="0"/>
              <a:t>CORDIC</a:t>
            </a:r>
            <a:r>
              <a:rPr lang="zh-CN" altLang="en-US" sz="2000" dirty="0"/>
              <a:t>算法结合</a:t>
            </a:r>
            <a:endParaRPr lang="en-US" altLang="zh-CN" sz="20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sz="2000" dirty="0"/>
              <a:t>针对非线性</a:t>
            </a:r>
            <a:r>
              <a:rPr lang="en-US" altLang="zh-CN" sz="2000" dirty="0"/>
              <a:t>DAC</a:t>
            </a:r>
            <a:r>
              <a:rPr lang="zh-CN" altLang="en-US" sz="2000" dirty="0"/>
              <a:t>设计，引入压缩优化方法</a:t>
            </a:r>
            <a:endParaRPr lang="en-US" altLang="zh-CN" sz="2000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14/22</a:t>
            </a:r>
          </a:p>
        </p:txBody>
      </p:sp>
    </p:spTree>
    <p:extLst>
      <p:ext uri="{BB962C8B-B14F-4D97-AF65-F5344CB8AC3E}">
        <p14:creationId xmlns:p14="http://schemas.microsoft.com/office/powerpoint/2010/main" val="1730840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实施方案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20/22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452" y="4832880"/>
            <a:ext cx="6525347" cy="1546468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03354" y="820133"/>
            <a:ext cx="8393545" cy="3520864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dirty="0"/>
              <a:t>一、电路结构的设计和代码编写</a:t>
            </a:r>
            <a:endParaRPr lang="en-US" altLang="zh-CN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dirty="0"/>
              <a:t>1.1</a:t>
            </a:r>
            <a:r>
              <a:rPr lang="zh-CN" altLang="en-US" dirty="0"/>
              <a:t>设计高速、低功耗的相位累加器</a:t>
            </a:r>
            <a:endParaRPr lang="en-US" altLang="zh-CN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/>
              <a:t>在</a:t>
            </a:r>
            <a:r>
              <a:rPr lang="en-US" altLang="zh-CN" sz="2000" dirty="0"/>
              <a:t>CORDIC</a:t>
            </a:r>
            <a:r>
              <a:rPr lang="zh-CN" altLang="en-US" sz="2000" dirty="0"/>
              <a:t>设计中可以使用</a:t>
            </a:r>
            <a:endParaRPr lang="en-US" altLang="zh-CN" sz="2000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dirty="0"/>
              <a:t>1.2 </a:t>
            </a:r>
            <a:r>
              <a:rPr lang="zh-CN" altLang="en-US" dirty="0"/>
              <a:t>设计相位</a:t>
            </a:r>
            <a:r>
              <a:rPr lang="en-US" altLang="zh-CN" dirty="0"/>
              <a:t>-</a:t>
            </a:r>
            <a:r>
              <a:rPr lang="zh-CN" altLang="en-US" dirty="0"/>
              <a:t>幅度转换器</a:t>
            </a:r>
            <a:endParaRPr lang="en-US" altLang="zh-CN" dirty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dirty="0"/>
              <a:t>结合查找表、</a:t>
            </a:r>
            <a:r>
              <a:rPr lang="en-US" altLang="zh-CN" dirty="0"/>
              <a:t>CORDIC</a:t>
            </a:r>
            <a:r>
              <a:rPr lang="zh-CN" altLang="en-US" dirty="0"/>
              <a:t>算法，实现速度上的提升</a:t>
            </a:r>
            <a:endParaRPr lang="en-US" altLang="zh-CN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dirty="0"/>
              <a:t>二、电路仿真检查</a:t>
            </a:r>
            <a:endParaRPr lang="en-US" altLang="zh-CN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dirty="0"/>
              <a:t>2.1 </a:t>
            </a:r>
            <a:r>
              <a:rPr lang="zh-CN" altLang="en-US" dirty="0"/>
              <a:t>寻找系统瓶颈，减少最长路径延时</a:t>
            </a:r>
            <a:endParaRPr lang="en-US" altLang="zh-CN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dirty="0"/>
              <a:t>2.2 </a:t>
            </a:r>
            <a:r>
              <a:rPr lang="zh-CN" altLang="en-US" dirty="0"/>
              <a:t>探索混合方法中合理的资源配置方案</a:t>
            </a:r>
            <a:endParaRPr lang="en-US" altLang="zh-CN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altLang="zh-CN" dirty="0"/>
          </a:p>
          <a:p>
            <a:pPr marL="3429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5020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计划安排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663" y="1066800"/>
            <a:ext cx="8578273" cy="5165725"/>
          </a:xfrm>
        </p:spPr>
        <p:txBody>
          <a:bodyPr/>
          <a:lstStyle/>
          <a:p>
            <a:r>
              <a:rPr lang="en-US" altLang="zh-CN" dirty="0"/>
              <a:t>2015</a:t>
            </a:r>
            <a:r>
              <a:rPr lang="zh-CN" altLang="en-US" dirty="0"/>
              <a:t>年秋季学期</a:t>
            </a:r>
            <a:endParaRPr lang="en-US" altLang="zh-CN" dirty="0"/>
          </a:p>
          <a:p>
            <a:pPr lvl="1"/>
            <a:r>
              <a:rPr lang="zh-CN" altLang="en-US" sz="2000" dirty="0"/>
              <a:t>第</a:t>
            </a:r>
            <a:r>
              <a:rPr lang="en-US" altLang="zh-CN" sz="2000" dirty="0"/>
              <a:t>12~13</a:t>
            </a:r>
            <a:r>
              <a:rPr lang="zh-CN" altLang="en-US" sz="2000" dirty="0"/>
              <a:t>周：前期文献调研、课题背景了解</a:t>
            </a:r>
            <a:endParaRPr lang="en-US" altLang="zh-CN" sz="2000" dirty="0"/>
          </a:p>
          <a:p>
            <a:pPr lvl="1"/>
            <a:r>
              <a:rPr lang="zh-CN" altLang="en-US" sz="2000" dirty="0"/>
              <a:t>第</a:t>
            </a:r>
            <a:r>
              <a:rPr lang="en-US" altLang="zh-CN" sz="2000" dirty="0"/>
              <a:t>14~15</a:t>
            </a:r>
            <a:r>
              <a:rPr lang="zh-CN" altLang="en-US" sz="2000" dirty="0"/>
              <a:t>周：</a:t>
            </a:r>
            <a:r>
              <a:rPr lang="en-US" altLang="zh-CN" sz="2000" dirty="0" err="1"/>
              <a:t>Matlab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Modelsim</a:t>
            </a:r>
            <a:r>
              <a:rPr lang="zh-CN" altLang="en-US" sz="2000" dirty="0"/>
              <a:t>上搭建</a:t>
            </a:r>
            <a:r>
              <a:rPr lang="en-US" altLang="zh-CN" sz="2000" dirty="0"/>
              <a:t>NCO</a:t>
            </a:r>
            <a:r>
              <a:rPr lang="zh-CN" altLang="en-US" sz="2000" dirty="0"/>
              <a:t>基本模型，进行理论分析和功能仿真</a:t>
            </a:r>
            <a:endParaRPr lang="en-US" altLang="zh-CN" sz="2000" dirty="0"/>
          </a:p>
          <a:p>
            <a:pPr lvl="1"/>
            <a:r>
              <a:rPr lang="zh-CN" altLang="en-US" sz="2000" dirty="0"/>
              <a:t>第</a:t>
            </a:r>
            <a:r>
              <a:rPr lang="en-US" altLang="zh-CN" sz="2000" dirty="0"/>
              <a:t>15~16</a:t>
            </a:r>
            <a:r>
              <a:rPr lang="zh-CN" altLang="en-US" sz="2000" dirty="0"/>
              <a:t>周：总结调研结果，准备开题报告</a:t>
            </a:r>
            <a:endParaRPr lang="en-US" altLang="zh-CN" sz="2000" dirty="0"/>
          </a:p>
          <a:p>
            <a:r>
              <a:rPr lang="en-US" altLang="zh-CN" dirty="0"/>
              <a:t>2016</a:t>
            </a:r>
            <a:r>
              <a:rPr lang="zh-CN" altLang="en-US" dirty="0"/>
              <a:t>年春季学期：</a:t>
            </a:r>
            <a:endParaRPr lang="en-US" altLang="zh-CN" dirty="0"/>
          </a:p>
          <a:p>
            <a:pPr lvl="1"/>
            <a:r>
              <a:rPr lang="zh-CN" altLang="en-US" sz="2000" dirty="0"/>
              <a:t>第 </a:t>
            </a:r>
            <a:r>
              <a:rPr lang="en-US" altLang="zh-CN" sz="2000" dirty="0"/>
              <a:t>1 ~ 2 </a:t>
            </a:r>
            <a:r>
              <a:rPr lang="zh-CN" altLang="en-US" sz="2000" dirty="0"/>
              <a:t>周：在电路层面对各模块进行仿真，寻找合理配置方案</a:t>
            </a:r>
            <a:endParaRPr lang="en-US" altLang="zh-CN" sz="2000" dirty="0"/>
          </a:p>
          <a:p>
            <a:pPr lvl="1"/>
            <a:r>
              <a:rPr lang="zh-CN" altLang="en-US" sz="2000" dirty="0"/>
              <a:t>第 </a:t>
            </a:r>
            <a:r>
              <a:rPr lang="en-US" altLang="zh-CN" sz="2000" dirty="0"/>
              <a:t>3 ~ 6 </a:t>
            </a:r>
            <a:r>
              <a:rPr lang="zh-CN" altLang="en-US" sz="2000" dirty="0"/>
              <a:t>周：确定查找表、矩阵旋转的混合方案，完成电路设计和仿真</a:t>
            </a:r>
            <a:endParaRPr lang="en-US" altLang="zh-CN" sz="2000" dirty="0"/>
          </a:p>
          <a:p>
            <a:pPr lvl="1"/>
            <a:r>
              <a:rPr lang="zh-CN" altLang="en-US" sz="2000" dirty="0"/>
              <a:t>第 </a:t>
            </a:r>
            <a:r>
              <a:rPr lang="en-US" altLang="zh-CN" sz="2000" dirty="0"/>
              <a:t>7 ~ 8 </a:t>
            </a:r>
            <a:r>
              <a:rPr lang="zh-CN" altLang="en-US" sz="2000" dirty="0"/>
              <a:t>周：讨论改进方案，准备中期答辩</a:t>
            </a:r>
            <a:endParaRPr lang="en-US" altLang="zh-CN" sz="2000" dirty="0"/>
          </a:p>
          <a:p>
            <a:pPr lvl="1"/>
            <a:r>
              <a:rPr lang="zh-CN" altLang="en-US" sz="2000" dirty="0"/>
              <a:t>第 </a:t>
            </a:r>
            <a:r>
              <a:rPr lang="en-US" altLang="zh-CN" sz="2000" dirty="0"/>
              <a:t>9 </a:t>
            </a:r>
            <a:r>
              <a:rPr lang="en-US" altLang="zh-CN" sz="2000"/>
              <a:t>~13</a:t>
            </a:r>
            <a:r>
              <a:rPr lang="zh-CN" altLang="en-US" sz="2000"/>
              <a:t>周</a:t>
            </a:r>
            <a:r>
              <a:rPr lang="zh-CN" altLang="en-US" sz="2000" dirty="0"/>
              <a:t>：关键电路寻找突破点，进一步优化</a:t>
            </a:r>
            <a:r>
              <a:rPr lang="en-US" altLang="zh-CN" sz="2000" dirty="0"/>
              <a:t>NCO</a:t>
            </a:r>
            <a:r>
              <a:rPr lang="zh-CN" altLang="en-US" sz="2000" dirty="0"/>
              <a:t>性能</a:t>
            </a:r>
            <a:endParaRPr lang="en-US" altLang="zh-CN" sz="2000" dirty="0"/>
          </a:p>
          <a:p>
            <a:pPr lvl="1"/>
            <a:r>
              <a:rPr lang="zh-CN" altLang="en-US" sz="2000" dirty="0"/>
              <a:t>第</a:t>
            </a:r>
            <a:r>
              <a:rPr lang="en-US" altLang="zh-CN" sz="2000" dirty="0"/>
              <a:t>14~16</a:t>
            </a:r>
            <a:r>
              <a:rPr lang="zh-CN" altLang="en-US" sz="2000" dirty="0"/>
              <a:t>周：进行最后的仿真验证，完成毕业论文，准备论文答辩</a:t>
            </a:r>
            <a:endParaRPr lang="en-US" altLang="zh-CN" sz="200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21/22</a:t>
            </a:r>
          </a:p>
        </p:txBody>
      </p:sp>
    </p:spTree>
    <p:extLst>
      <p:ext uri="{BB962C8B-B14F-4D97-AF65-F5344CB8AC3E}">
        <p14:creationId xmlns:p14="http://schemas.microsoft.com/office/powerpoint/2010/main" val="82874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688" y="2892552"/>
            <a:ext cx="8229600" cy="1143000"/>
          </a:xfrm>
        </p:spPr>
        <p:txBody>
          <a:bodyPr/>
          <a:lstStyle/>
          <a:p>
            <a:r>
              <a:rPr lang="zh-CN" altLang="en-US" sz="6600" dirty="0"/>
              <a:t>谢谢！欢迎提问！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22/22</a:t>
            </a:r>
          </a:p>
        </p:txBody>
      </p:sp>
    </p:spTree>
    <p:extLst>
      <p:ext uri="{BB962C8B-B14F-4D97-AF65-F5344CB8AC3E}">
        <p14:creationId xmlns:p14="http://schemas.microsoft.com/office/powerpoint/2010/main" val="411984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报告提纲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99" y="1066800"/>
            <a:ext cx="8763001" cy="5165725"/>
          </a:xfrm>
        </p:spPr>
        <p:txBody>
          <a:bodyPr/>
          <a:lstStyle/>
          <a:p>
            <a:r>
              <a:rPr lang="zh-CN" altLang="en-US" sz="3200" dirty="0"/>
              <a:t>研究背景</a:t>
            </a:r>
            <a:endParaRPr lang="en-US" altLang="zh-CN" sz="3200" dirty="0"/>
          </a:p>
          <a:p>
            <a:r>
              <a:rPr lang="zh-CN" altLang="en-US" sz="3200" dirty="0"/>
              <a:t>课题目标</a:t>
            </a:r>
            <a:endParaRPr lang="en-US" altLang="zh-CN" sz="3200" dirty="0"/>
          </a:p>
          <a:p>
            <a:r>
              <a:rPr lang="zh-CN" altLang="en-US" sz="3200" dirty="0"/>
              <a:t>前期调研结果</a:t>
            </a:r>
            <a:endParaRPr lang="en-US" altLang="zh-CN" sz="3200" dirty="0"/>
          </a:p>
          <a:p>
            <a:r>
              <a:rPr lang="zh-CN" altLang="en-US" sz="3200" dirty="0"/>
              <a:t>实施方案</a:t>
            </a:r>
            <a:endParaRPr lang="en-US" altLang="zh-CN" sz="3200" dirty="0"/>
          </a:p>
          <a:p>
            <a:r>
              <a:rPr lang="zh-CN" altLang="en-US" sz="3200" dirty="0"/>
              <a:t>计划安排</a:t>
            </a:r>
            <a:endParaRPr lang="en-US" altLang="zh-CN" sz="320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2/22</a:t>
            </a:r>
          </a:p>
        </p:txBody>
      </p:sp>
    </p:spTree>
    <p:extLst>
      <p:ext uri="{BB962C8B-B14F-4D97-AF65-F5344CB8AC3E}">
        <p14:creationId xmlns:p14="http://schemas.microsoft.com/office/powerpoint/2010/main" val="332636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研究背景</a:t>
            </a:r>
            <a:r>
              <a:rPr lang="en-US" altLang="zh-CN" sz="3600" dirty="0"/>
              <a:t>——</a:t>
            </a:r>
            <a:r>
              <a:rPr lang="zh-CN" altLang="en-US" sz="3600" dirty="0"/>
              <a:t>频率综合器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066800"/>
            <a:ext cx="8763000" cy="4973781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通信系统中，信号需要高频载调制，并在接收端解调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需要设计出频率和相位可控的正弦波生成器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传统方法使用晶体振荡器和锁相环技术设计综合器</a:t>
            </a:r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3/22</a:t>
            </a:r>
          </a:p>
        </p:txBody>
      </p:sp>
      <p:sp>
        <p:nvSpPr>
          <p:cNvPr id="13" name="AutoShape 2" descr="http://img0.imgtn.bdimg.com/it/u=3628156229,2531544788&amp;fm=214&amp;gp=0.jpg"/>
          <p:cNvSpPr>
            <a:spLocks noChangeAspect="1" noChangeArrowheads="1"/>
          </p:cNvSpPr>
          <p:nvPr/>
        </p:nvSpPr>
        <p:spPr bwMode="auto">
          <a:xfrm>
            <a:off x="1714500" y="1671638"/>
            <a:ext cx="57150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4" descr="http://img0.imgtn.bdimg.com/it/u=3628156229,2531544788&amp;fm=214&amp;gp=0.jpg"/>
          <p:cNvSpPr>
            <a:spLocks noChangeAspect="1" noChangeArrowheads="1"/>
          </p:cNvSpPr>
          <p:nvPr/>
        </p:nvSpPr>
        <p:spPr bwMode="auto">
          <a:xfrm>
            <a:off x="1866900" y="1824038"/>
            <a:ext cx="57150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804592" y="3553690"/>
            <a:ext cx="5534816" cy="1604842"/>
            <a:chOff x="5407269" y="1354015"/>
            <a:chExt cx="3851034" cy="1116623"/>
          </a:xfrm>
        </p:grpSpPr>
        <p:grpSp>
          <p:nvGrpSpPr>
            <p:cNvPr id="20" name="组合 19"/>
            <p:cNvGrpSpPr/>
            <p:nvPr/>
          </p:nvGrpSpPr>
          <p:grpSpPr>
            <a:xfrm>
              <a:off x="5934808" y="1354015"/>
              <a:ext cx="2488223" cy="1116623"/>
              <a:chOff x="5934808" y="1354015"/>
              <a:chExt cx="2488223" cy="1116623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6479931" y="1354015"/>
                <a:ext cx="1397977" cy="111662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Synthesizer</a:t>
                </a:r>
                <a:endParaRPr lang="zh-CN" altLang="en-US" dirty="0"/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5943600" y="1652955"/>
                <a:ext cx="545123" cy="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/>
              <p:nvPr/>
            </p:nvCxnSpPr>
            <p:spPr>
              <a:xfrm>
                <a:off x="5934808" y="2174631"/>
                <a:ext cx="545123" cy="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/>
              <p:nvPr/>
            </p:nvCxnSpPr>
            <p:spPr>
              <a:xfrm>
                <a:off x="7877908" y="1915258"/>
                <a:ext cx="545123" cy="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5407269" y="1430571"/>
                  <a:ext cx="668215" cy="256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o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7269" y="1430571"/>
                  <a:ext cx="668215" cy="2569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5407269" y="1941345"/>
                  <a:ext cx="668215" cy="256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7269" y="1941345"/>
                  <a:ext cx="668215" cy="2569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文本框 24"/>
            <p:cNvSpPr txBox="1"/>
            <p:nvPr/>
          </p:nvSpPr>
          <p:spPr>
            <a:xfrm>
              <a:off x="8323147" y="1727660"/>
              <a:ext cx="935156" cy="256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Output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3064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研究背景</a:t>
            </a:r>
            <a:r>
              <a:rPr lang="en-US" altLang="zh-CN" sz="3600" dirty="0"/>
              <a:t>——</a:t>
            </a:r>
            <a:r>
              <a:rPr lang="zh-CN" altLang="en-US" sz="3600" dirty="0"/>
              <a:t>数控振荡器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51657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现代通信系统对带宽、精度的需求越来越大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雷达等军用系统，对于频率偏移和切换时间有特殊要求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数字电路逐渐替代模拟器件，数控振荡器是未来发展趋势</a:t>
            </a:r>
            <a:endParaRPr lang="en-US" altLang="zh-CN" dirty="0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3/22</a:t>
            </a:r>
          </a:p>
        </p:txBody>
      </p:sp>
      <p:sp>
        <p:nvSpPr>
          <p:cNvPr id="13" name="AutoShape 2" descr="http://img0.imgtn.bdimg.com/it/u=3628156229,2531544788&amp;fm=214&amp;gp=0.jpg"/>
          <p:cNvSpPr>
            <a:spLocks noChangeAspect="1" noChangeArrowheads="1"/>
          </p:cNvSpPr>
          <p:nvPr/>
        </p:nvSpPr>
        <p:spPr bwMode="auto">
          <a:xfrm>
            <a:off x="1714500" y="1671638"/>
            <a:ext cx="57150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4" descr="http://img0.imgtn.bdimg.com/it/u=3628156229,2531544788&amp;fm=214&amp;gp=0.jpg"/>
          <p:cNvSpPr>
            <a:spLocks noChangeAspect="1" noChangeArrowheads="1"/>
          </p:cNvSpPr>
          <p:nvPr/>
        </p:nvSpPr>
        <p:spPr bwMode="auto">
          <a:xfrm>
            <a:off x="1866900" y="1824038"/>
            <a:ext cx="57150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1756641" y="2736873"/>
            <a:ext cx="5630718" cy="3880982"/>
            <a:chOff x="1638300" y="2736873"/>
            <a:chExt cx="5630718" cy="3880982"/>
          </a:xfrm>
        </p:grpSpPr>
        <p:grpSp>
          <p:nvGrpSpPr>
            <p:cNvPr id="20" name="组合 19"/>
            <p:cNvGrpSpPr/>
            <p:nvPr/>
          </p:nvGrpSpPr>
          <p:grpSpPr>
            <a:xfrm>
              <a:off x="1638300" y="2736873"/>
              <a:ext cx="5630718" cy="3880982"/>
              <a:chOff x="1638300" y="2736873"/>
              <a:chExt cx="5630718" cy="3880982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1638300" y="2736873"/>
                <a:ext cx="5630718" cy="3880982"/>
                <a:chOff x="1638300" y="2736873"/>
                <a:chExt cx="5630718" cy="3880982"/>
              </a:xfrm>
            </p:grpSpPr>
            <p:grpSp>
              <p:nvGrpSpPr>
                <p:cNvPr id="16" name="组合 15"/>
                <p:cNvGrpSpPr/>
                <p:nvPr/>
              </p:nvGrpSpPr>
              <p:grpSpPr>
                <a:xfrm>
                  <a:off x="1638300" y="2736873"/>
                  <a:ext cx="5630718" cy="3570264"/>
                  <a:chOff x="1638300" y="2736873"/>
                  <a:chExt cx="5630718" cy="3570264"/>
                </a:xfrm>
              </p:grpSpPr>
              <p:grpSp>
                <p:nvGrpSpPr>
                  <p:cNvPr id="6" name="组合 5"/>
                  <p:cNvGrpSpPr/>
                  <p:nvPr/>
                </p:nvGrpSpPr>
                <p:grpSpPr>
                  <a:xfrm>
                    <a:off x="1643645" y="2736873"/>
                    <a:ext cx="5625373" cy="1906976"/>
                    <a:chOff x="1657092" y="2172660"/>
                    <a:chExt cx="5924807" cy="2289038"/>
                  </a:xfrm>
                </p:grpSpPr>
                <p:grpSp>
                  <p:nvGrpSpPr>
                    <p:cNvPr id="18" name="组合 17"/>
                    <p:cNvGrpSpPr/>
                    <p:nvPr/>
                  </p:nvGrpSpPr>
                  <p:grpSpPr>
                    <a:xfrm>
                      <a:off x="1908244" y="2172660"/>
                      <a:ext cx="5673655" cy="2289038"/>
                      <a:chOff x="-787511" y="2027981"/>
                      <a:chExt cx="5673655" cy="2289038"/>
                    </a:xfrm>
                  </p:grpSpPr>
                  <p:grpSp>
                    <p:nvGrpSpPr>
                      <p:cNvPr id="12" name="组合 11"/>
                      <p:cNvGrpSpPr/>
                      <p:nvPr/>
                    </p:nvGrpSpPr>
                    <p:grpSpPr>
                      <a:xfrm>
                        <a:off x="-787511" y="3882053"/>
                        <a:ext cx="5007403" cy="434966"/>
                        <a:chOff x="1258965" y="3226933"/>
                        <a:chExt cx="6286582" cy="546081"/>
                      </a:xfrm>
                    </p:grpSpPr>
                    <p:sp>
                      <p:nvSpPr>
                        <p:cNvPr id="8" name="文本框 7"/>
                        <p:cNvSpPr txBox="1"/>
                        <p:nvPr/>
                      </p:nvSpPr>
                      <p:spPr>
                        <a:xfrm>
                          <a:off x="1258965" y="3262817"/>
                          <a:ext cx="1884771" cy="5101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zh-CN" altLang="en-US" sz="1600" b="1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无线通信系统</a:t>
                          </a:r>
                        </a:p>
                      </p:txBody>
                    </p:sp>
                    <p:sp>
                      <p:nvSpPr>
                        <p:cNvPr id="10" name="文本框 9"/>
                        <p:cNvSpPr txBox="1"/>
                        <p:nvPr/>
                      </p:nvSpPr>
                      <p:spPr>
                        <a:xfrm>
                          <a:off x="6207640" y="3226933"/>
                          <a:ext cx="1337907" cy="5101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zh-CN" altLang="en-US" sz="1600" b="1" dirty="0" smtClean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雷达</a:t>
                          </a:r>
                          <a:r>
                            <a:rPr lang="zh-CN" altLang="en-US" sz="1600" b="1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系统</a:t>
                          </a:r>
                        </a:p>
                      </p:txBody>
                    </p:sp>
                  </p:grpSp>
                  <p:pic>
                    <p:nvPicPr>
                      <p:cNvPr id="17" name="图片 16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79" r="4950"/>
                      <a:stretch/>
                    </p:blipFill>
                    <p:spPr>
                      <a:xfrm>
                        <a:off x="2493598" y="2027981"/>
                        <a:ext cx="2392546" cy="1703886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2050" name="Picture 2" descr="“手机通信”的图片搜索结果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657092" y="2172660"/>
                      <a:ext cx="2202407" cy="185407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2052" name="Picture 4" descr="http://www.elecfans.com/uploads/allimg/121030/1027237-1210300Z3001U.jpg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317" t="4690" r="4106" b="4268"/>
                  <a:stretch/>
                </p:blipFill>
                <p:spPr bwMode="auto">
                  <a:xfrm>
                    <a:off x="1638300" y="4756250"/>
                    <a:ext cx="2096444" cy="155088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21" name="文本框 20"/>
                <p:cNvSpPr txBox="1"/>
                <p:nvPr/>
              </p:nvSpPr>
              <p:spPr>
                <a:xfrm>
                  <a:off x="1882104" y="6279301"/>
                  <a:ext cx="142539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b="1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实验计算平台</a:t>
                  </a:r>
                </a:p>
              </p:txBody>
            </p:sp>
          </p:grpSp>
          <p:pic>
            <p:nvPicPr>
              <p:cNvPr id="2054" name="Picture 6" descr="http://www.97wyw.com/images/upload/Image/d/10718/1/2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484" b="13339"/>
              <a:stretch/>
            </p:blipFill>
            <p:spPr bwMode="auto">
              <a:xfrm>
                <a:off x="4992044" y="4663714"/>
                <a:ext cx="2276974" cy="15523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5" name="文本框 24"/>
            <p:cNvSpPr txBox="1"/>
            <p:nvPr/>
          </p:nvSpPr>
          <p:spPr>
            <a:xfrm>
              <a:off x="5417836" y="6279301"/>
              <a:ext cx="12186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调制解调器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1133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研究背景</a:t>
            </a:r>
            <a:r>
              <a:rPr lang="en-US" altLang="zh-CN" sz="3600" dirty="0"/>
              <a:t>——</a:t>
            </a:r>
            <a:r>
              <a:rPr lang="zh-CN" altLang="en-US" sz="3600" dirty="0"/>
              <a:t>直接数字综合</a:t>
            </a: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4/22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54" y="3731491"/>
            <a:ext cx="8184892" cy="1939770"/>
          </a:xfrm>
          <a:prstGeom prst="rect">
            <a:avLst/>
          </a:prstGeom>
        </p:spPr>
      </p:pic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381000" y="1066800"/>
            <a:ext cx="8763000" cy="2664691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NCO</a:t>
            </a:r>
            <a:r>
              <a:rPr lang="zh-CN" altLang="en-US" dirty="0"/>
              <a:t>使用直接数字综合</a:t>
            </a:r>
            <a:r>
              <a:rPr lang="en-US" altLang="zh-CN" dirty="0"/>
              <a:t>(DDS)</a:t>
            </a:r>
            <a:r>
              <a:rPr lang="zh-CN" altLang="en-US" dirty="0"/>
              <a:t>方法，完全去除了模拟器件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由三部分构成：相位累加器、相位幅度转换器、数模转换器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直接数字综合的优点有：频率分辨率高，频率切换快，相位连续变化，易于集成等</a:t>
            </a: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4088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研究背景</a:t>
            </a:r>
            <a:r>
              <a:rPr lang="en-US" altLang="zh-CN" sz="3600" dirty="0"/>
              <a:t>——</a:t>
            </a:r>
            <a:r>
              <a:rPr lang="zh-CN" altLang="en-US" sz="3600" dirty="0"/>
              <a:t>直接数字综合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520362"/>
              </p:ext>
            </p:extLst>
          </p:nvPr>
        </p:nvGraphicFramePr>
        <p:xfrm>
          <a:off x="173736" y="1704263"/>
          <a:ext cx="8883178" cy="1763068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41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73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50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实现技术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频率分辨率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rgbClr val="000066"/>
                          </a:solidFill>
                          <a:latin typeface="+mn-lt"/>
                          <a:ea typeface="+mn-ea"/>
                          <a:cs typeface="+mn-cs"/>
                        </a:rPr>
                        <a:t>杂散性能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rgbClr val="000066"/>
                          </a:solidFill>
                          <a:latin typeface="+mn-lt"/>
                          <a:ea typeface="+mn-ea"/>
                          <a:cs typeface="+mn-cs"/>
                        </a:rPr>
                        <a:t>切换延时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最高频率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功耗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面积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数字集成度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66"/>
                          </a:solidFill>
                        </a:rPr>
                        <a:t>PLL</a:t>
                      </a:r>
                      <a:endParaRPr lang="zh-CN" alt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66"/>
                          </a:solidFill>
                        </a:rPr>
                        <a:t>10 kHz</a:t>
                      </a:r>
                      <a:endParaRPr lang="zh-CN" alt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rgbClr val="000066"/>
                          </a:solidFill>
                          <a:latin typeface="+mn-lt"/>
                          <a:ea typeface="+mn-ea"/>
                          <a:cs typeface="+mn-cs"/>
                        </a:rPr>
                        <a:t>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66"/>
                          </a:solidFill>
                        </a:rPr>
                        <a:t>us</a:t>
                      </a:r>
                      <a:endParaRPr lang="zh-CN" alt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66"/>
                          </a:solidFill>
                        </a:rPr>
                        <a:t>10 GHz</a:t>
                      </a:r>
                      <a:endParaRPr lang="zh-CN" alt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不易于集成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4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66"/>
                          </a:solidFill>
                        </a:rPr>
                        <a:t>ADPLL</a:t>
                      </a:r>
                      <a:endParaRPr lang="zh-CN" alt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66"/>
                          </a:solidFill>
                        </a:rPr>
                        <a:t>kHz</a:t>
                      </a:r>
                      <a:endParaRPr lang="zh-CN" alt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rgbClr val="000066"/>
                          </a:solidFill>
                          <a:latin typeface="+mn-lt"/>
                          <a:ea typeface="+mn-ea"/>
                          <a:cs typeface="+mn-cs"/>
                        </a:rPr>
                        <a:t>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66"/>
                          </a:solidFill>
                        </a:rPr>
                        <a:t>us</a:t>
                      </a:r>
                      <a:endParaRPr lang="zh-CN" alt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66"/>
                          </a:solidFill>
                        </a:rPr>
                        <a:t>10 GHz</a:t>
                      </a:r>
                      <a:endParaRPr lang="zh-CN" alt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较容易集成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DDS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>
                          <a:solidFill>
                            <a:srgbClr val="FF0000"/>
                          </a:solidFill>
                        </a:rPr>
                        <a:t>SubHz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FF0000"/>
                          </a:solidFill>
                        </a:rPr>
                        <a:t>一般</a:t>
                      </a:r>
                      <a:endParaRPr lang="zh-CN" altLang="en-US" sz="1800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ns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GHz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FF0000"/>
                          </a:solidFill>
                        </a:rPr>
                        <a:t>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FF0000"/>
                          </a:solidFill>
                        </a:rPr>
                        <a:t>一般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FF0000"/>
                          </a:solidFill>
                        </a:rPr>
                        <a:t>易于集成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977048" y="1006882"/>
            <a:ext cx="7037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实现频率综合器的三种方法相互之间的比较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3734" y="3828819"/>
            <a:ext cx="56570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DDS </a:t>
            </a:r>
            <a:r>
              <a:rPr lang="zh-CN" altLang="en-US" b="1" dirty="0">
                <a:solidFill>
                  <a:srgbClr val="FF0000"/>
                </a:solidFill>
              </a:rPr>
              <a:t>优点</a:t>
            </a:r>
            <a:r>
              <a:rPr lang="zh-CN" altLang="en-US" b="1" dirty="0"/>
              <a:t>明显：</a:t>
            </a:r>
            <a:endParaRPr lang="en-US" altLang="zh-CN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相对锁相环技术，频率分辨率</a:t>
            </a:r>
            <a:r>
              <a:rPr lang="zh-CN" altLang="en-US" dirty="0">
                <a:solidFill>
                  <a:srgbClr val="FF0000"/>
                </a:solidFill>
              </a:rPr>
              <a:t>极高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没有大电容电感，切换延时</a:t>
            </a:r>
            <a:r>
              <a:rPr lang="zh-CN" altLang="en-US" dirty="0">
                <a:solidFill>
                  <a:srgbClr val="FF0000"/>
                </a:solidFill>
              </a:rPr>
              <a:t>极快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使用</a:t>
            </a:r>
            <a:r>
              <a:rPr lang="en-US" altLang="zh-CN" dirty="0"/>
              <a:t>CMOS</a:t>
            </a:r>
            <a:r>
              <a:rPr lang="zh-CN" altLang="en-US" dirty="0"/>
              <a:t>数字电路设计，</a:t>
            </a:r>
            <a:r>
              <a:rPr lang="zh-CN" altLang="en-US" dirty="0">
                <a:solidFill>
                  <a:srgbClr val="FF0000"/>
                </a:solidFill>
              </a:rPr>
              <a:t>易于集成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随着未来工艺的进步，</a:t>
            </a:r>
            <a:r>
              <a:rPr lang="zh-CN" altLang="en-US" dirty="0">
                <a:solidFill>
                  <a:srgbClr val="FF0000"/>
                </a:solidFill>
              </a:rPr>
              <a:t>各项</a:t>
            </a:r>
            <a:r>
              <a:rPr lang="zh-CN" altLang="en-US" dirty="0"/>
              <a:t>性能提升更明显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5/22</a:t>
            </a:r>
          </a:p>
        </p:txBody>
      </p:sp>
    </p:spTree>
    <p:extLst>
      <p:ext uri="{BB962C8B-B14F-4D97-AF65-F5344CB8AC3E}">
        <p14:creationId xmlns:p14="http://schemas.microsoft.com/office/powerpoint/2010/main" val="198157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课程目标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1127" y="1163782"/>
            <a:ext cx="8019473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800" dirty="0">
                <a:ea typeface="Arial Unicode MS" pitchFamily="34" charset="-122"/>
              </a:rPr>
              <a:t>总目标：设计高速、高精度数控振荡器</a:t>
            </a:r>
            <a:endParaRPr lang="en-US" altLang="zh-CN" sz="2800" dirty="0">
              <a:ea typeface="Arial Unicode MS" pitchFamily="34" charset="-122"/>
            </a:endParaRP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zh-CN" altLang="en-US" sz="2000" dirty="0"/>
              <a:t>利用直接数字综合方法实现数控振荡器</a:t>
            </a:r>
            <a:endParaRPr lang="en-US" altLang="zh-CN" sz="2000" dirty="0"/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zh-CN" altLang="en-US" sz="2000" dirty="0"/>
              <a:t>理论上解释数控振荡器的误差来源，仿真中找到性能瓶颈</a:t>
            </a:r>
            <a:endParaRPr lang="en-US" altLang="zh-CN" sz="2000" dirty="0"/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zh-CN" altLang="en-US" sz="2000" dirty="0"/>
              <a:t>根据场景，结合压缩算法、非线性</a:t>
            </a:r>
            <a:r>
              <a:rPr lang="en-US" altLang="zh-CN" sz="2000" dirty="0"/>
              <a:t>DAC</a:t>
            </a:r>
            <a:r>
              <a:rPr lang="zh-CN" altLang="en-US" sz="2000" dirty="0"/>
              <a:t>、</a:t>
            </a:r>
            <a:r>
              <a:rPr lang="en-US" altLang="zh-CN" sz="2000" dirty="0"/>
              <a:t>CORDIC</a:t>
            </a:r>
            <a:r>
              <a:rPr lang="zh-CN" altLang="en-US" sz="2000" dirty="0"/>
              <a:t>算法，合理优化</a:t>
            </a:r>
            <a:endParaRPr lang="en-US" altLang="zh-CN" sz="2000" dirty="0"/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zh-CN" altLang="en-US" sz="2000" dirty="0"/>
              <a:t>提出新的</a:t>
            </a:r>
            <a:r>
              <a:rPr lang="en-US" altLang="zh-CN" sz="2000" dirty="0"/>
              <a:t>NCO</a:t>
            </a:r>
            <a:r>
              <a:rPr lang="zh-CN" altLang="en-US" sz="2000" dirty="0"/>
              <a:t>电路设计，在仿真中达到以下主要指标：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en-US" altLang="zh-CN" sz="2000" dirty="0"/>
              <a:t>       —</a:t>
            </a:r>
            <a:r>
              <a:rPr lang="zh-CN" altLang="en-US" sz="2000" dirty="0"/>
              <a:t>频率分辨率：</a:t>
            </a:r>
            <a:r>
              <a:rPr lang="en-US" altLang="zh-CN" sz="2000" dirty="0" err="1"/>
              <a:t>subHz</a:t>
            </a:r>
            <a:r>
              <a:rPr lang="en-US" altLang="zh-CN" sz="2000" dirty="0"/>
              <a:t> </a:t>
            </a:r>
            <a:r>
              <a:rPr lang="zh-CN" altLang="en-US" sz="2000" dirty="0"/>
              <a:t>数量级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en-US" altLang="zh-CN" sz="2000" dirty="0"/>
              <a:t>       —</a:t>
            </a:r>
            <a:r>
              <a:rPr lang="zh-CN" altLang="en-US" sz="2000" dirty="0"/>
              <a:t>时钟频率：</a:t>
            </a:r>
            <a:r>
              <a:rPr lang="en-US" altLang="zh-CN" sz="2000" dirty="0"/>
              <a:t>1 GHz </a:t>
            </a:r>
            <a:r>
              <a:rPr lang="zh-CN" altLang="en-US" sz="2000" dirty="0"/>
              <a:t>以上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en-US" altLang="zh-CN" sz="2000" dirty="0"/>
              <a:t>       —</a:t>
            </a:r>
            <a:r>
              <a:rPr lang="zh-CN" altLang="en-US" sz="2000" dirty="0"/>
              <a:t>杂散性能：</a:t>
            </a:r>
            <a:r>
              <a:rPr lang="en-US" altLang="zh-CN" sz="2000" dirty="0"/>
              <a:t>50 </a:t>
            </a:r>
            <a:r>
              <a:rPr lang="en-US" altLang="zh-CN" sz="2000" dirty="0" err="1"/>
              <a:t>dBc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en-US" altLang="zh-CN" sz="2000" dirty="0"/>
              <a:t>       —</a:t>
            </a:r>
            <a:r>
              <a:rPr lang="zh-CN" altLang="en-US" sz="2000" dirty="0"/>
              <a:t>切换延时：</a:t>
            </a:r>
            <a:r>
              <a:rPr lang="en-US" altLang="zh-CN" sz="2000" dirty="0"/>
              <a:t>10 ns </a:t>
            </a:r>
            <a:r>
              <a:rPr lang="zh-CN" altLang="en-US" sz="2000" dirty="0"/>
              <a:t>数量级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en-US" altLang="zh-CN" sz="2000" dirty="0"/>
              <a:t>5. </a:t>
            </a:r>
            <a:r>
              <a:rPr lang="zh-CN" altLang="en-US" sz="2000" dirty="0"/>
              <a:t>谋求在电路层面创新，利用高速低功耗的电路进一步提高</a:t>
            </a:r>
            <a:r>
              <a:rPr lang="en-US" altLang="zh-CN" sz="2000" dirty="0"/>
              <a:t>NCO</a:t>
            </a:r>
            <a:r>
              <a:rPr lang="zh-CN" altLang="en-US" sz="2000" dirty="0"/>
              <a:t>性能</a:t>
            </a:r>
            <a:endParaRPr lang="en-US" altLang="zh-CN" sz="2000" dirty="0"/>
          </a:p>
          <a:p>
            <a:pPr marL="342900" indent="-342900">
              <a:spcBef>
                <a:spcPts val="600"/>
              </a:spcBef>
              <a:buAutoNum type="arabicPeriod"/>
            </a:pPr>
            <a:endParaRPr lang="en-US" altLang="zh-CN" sz="2000" dirty="0">
              <a:ea typeface="Arial Unicode MS" pitchFamily="34" charset="-122"/>
            </a:endParaRPr>
          </a:p>
          <a:p>
            <a:pPr marL="342900" indent="-342900">
              <a:buAutoNum type="arabicPeriod"/>
            </a:pPr>
            <a:endParaRPr lang="en-US" altLang="zh-CN" sz="2000" dirty="0">
              <a:ea typeface="Arial Unicode MS" pitchFamily="34" charset="-122"/>
            </a:endParaRPr>
          </a:p>
          <a:p>
            <a:pPr marL="342900" indent="-342900">
              <a:buAutoNum type="arabicPeriod"/>
            </a:pPr>
            <a:endParaRPr lang="en-US" altLang="zh-CN" sz="2000" dirty="0">
              <a:ea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809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前期调研结果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9/22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81000" y="1065212"/>
            <a:ext cx="8393545" cy="516572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调研发现，</a:t>
            </a:r>
            <a:r>
              <a:rPr lang="en-US" altLang="zh-CN" dirty="0"/>
              <a:t>NCO</a:t>
            </a:r>
            <a:r>
              <a:rPr lang="zh-CN" altLang="en-US" dirty="0"/>
              <a:t>性能主要受到时钟、存储器和</a:t>
            </a:r>
            <a:r>
              <a:rPr lang="en-US" altLang="zh-CN" dirty="0"/>
              <a:t>DAC</a:t>
            </a:r>
            <a:r>
              <a:rPr lang="zh-CN" altLang="en-US" dirty="0"/>
              <a:t>的制约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zh-CN" altLang="en-US" dirty="0"/>
              <a:t>时钟局限：很难产生超高频、高纯度的时钟信号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zh-CN" altLang="en-US" dirty="0"/>
              <a:t>存储局限：访问速度受容量限制，截断数据则引入周期性噪声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altLang="zh-CN" dirty="0"/>
              <a:t>DAC</a:t>
            </a:r>
            <a:r>
              <a:rPr lang="zh-CN" altLang="en-US" dirty="0"/>
              <a:t>局限：</a:t>
            </a:r>
            <a:r>
              <a:rPr lang="en-US" altLang="zh-CN" dirty="0"/>
              <a:t>DAC</a:t>
            </a:r>
            <a:r>
              <a:rPr lang="zh-CN" altLang="en-US" dirty="0"/>
              <a:t>速率普遍在</a:t>
            </a:r>
            <a:r>
              <a:rPr lang="en-US" altLang="zh-CN" dirty="0"/>
              <a:t>10Gbs</a:t>
            </a:r>
            <a:r>
              <a:rPr lang="zh-CN" altLang="en-US" dirty="0"/>
              <a:t>以下</a:t>
            </a:r>
            <a:endParaRPr lang="en-US" altLang="zh-CN" dirty="0"/>
          </a:p>
          <a:p>
            <a:pPr marL="3429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dirty="0"/>
              <a:t>目前的系统瓶颈是存储器访问速度比较慢</a:t>
            </a:r>
            <a:endParaRPr lang="en-US" altLang="zh-CN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重点解决存储器的访问速度问题，主要有三种优化方法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zh-CN" altLang="en-US" dirty="0"/>
              <a:t>压缩方法：利用对称性压缩、</a:t>
            </a:r>
            <a:r>
              <a:rPr lang="en-US" altLang="zh-CN" dirty="0"/>
              <a:t>Nicholas</a:t>
            </a:r>
            <a:r>
              <a:rPr lang="zh-CN" altLang="en-US" dirty="0"/>
              <a:t>构架、分段方法等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zh-CN" altLang="en-US" dirty="0"/>
              <a:t>旋转法：通过</a:t>
            </a:r>
            <a:r>
              <a:rPr lang="en-US" altLang="zh-CN" dirty="0"/>
              <a:t>CORDIC</a:t>
            </a:r>
            <a:r>
              <a:rPr lang="zh-CN" altLang="en-US" dirty="0"/>
              <a:t>算法进行矩阵旋转，生产正弦、余弦值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zh-CN" altLang="en-US" dirty="0"/>
              <a:t>非线性</a:t>
            </a:r>
            <a:r>
              <a:rPr lang="en-US" altLang="zh-CN" dirty="0"/>
              <a:t>DAC</a:t>
            </a:r>
            <a:r>
              <a:rPr lang="zh-CN" altLang="en-US" dirty="0"/>
              <a:t>：在模拟器件内实现正弦函数映射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9913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前期调研结果</a:t>
            </a:r>
            <a:r>
              <a:rPr lang="en-US" altLang="zh-CN" sz="3600" dirty="0"/>
              <a:t>—</a:t>
            </a:r>
            <a:r>
              <a:rPr lang="zh-CN" altLang="en-US" sz="3600" dirty="0"/>
              <a:t>文献调研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066800"/>
            <a:ext cx="8393545" cy="51657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 dirty="0"/>
              <a:t>优化</a:t>
            </a:r>
            <a:r>
              <a:rPr lang="en-US" altLang="zh-CN" dirty="0"/>
              <a:t>DDS</a:t>
            </a:r>
            <a:r>
              <a:rPr lang="zh-CN" altLang="en-US" dirty="0"/>
              <a:t>的主流方法有</a:t>
            </a:r>
            <a:r>
              <a:rPr lang="en-US" altLang="zh-CN" dirty="0"/>
              <a:t>3</a:t>
            </a:r>
            <a:r>
              <a:rPr lang="zh-CN" altLang="en-US" dirty="0"/>
              <a:t>种，分别挑选近年</a:t>
            </a:r>
            <a:r>
              <a:rPr lang="en-US" altLang="zh-CN" dirty="0"/>
              <a:t>3</a:t>
            </a:r>
            <a:r>
              <a:rPr lang="zh-CN" altLang="en-US" dirty="0"/>
              <a:t>篇相关文献</a:t>
            </a:r>
            <a:endParaRPr lang="en-US" altLang="zh-CN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600" dirty="0"/>
              <a:t>[1] D. De Caro, N. Petra, and A. G. M. </a:t>
            </a:r>
            <a:r>
              <a:rPr lang="en-US" altLang="zh-CN" sz="1600" dirty="0" err="1"/>
              <a:t>Strollo</a:t>
            </a:r>
            <a:r>
              <a:rPr lang="en-US" altLang="zh-CN" sz="1600" dirty="0"/>
              <a:t>, "Direct Digital Frequency Synthesizer Using Nonuniform Piecewise-Linear Approximation," (in English), </a:t>
            </a:r>
            <a:r>
              <a:rPr lang="en-US" altLang="zh-CN" sz="1600" dirty="0" err="1"/>
              <a:t>Ieee</a:t>
            </a:r>
            <a:r>
              <a:rPr lang="en-US" altLang="zh-CN" sz="1600" dirty="0"/>
              <a:t> Transactions on Circuits and Systems I-Regular Papers, Article vol. 58, no. 10, pp. 2409-2419, Oct 2011.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600" dirty="0"/>
              <a:t>[2] A. </a:t>
            </a:r>
            <a:r>
              <a:rPr lang="en-US" altLang="zh-CN" sz="1600" dirty="0" err="1"/>
              <a:t>Willson</a:t>
            </a:r>
            <a:r>
              <a:rPr lang="en-US" altLang="zh-CN" sz="1600" dirty="0"/>
              <a:t>, M. Ojha, S. Agarwal, T. Lai, and K. Tzu-</a:t>
            </a:r>
            <a:r>
              <a:rPr lang="en-US" altLang="zh-CN" sz="1600" dirty="0" err="1"/>
              <a:t>chieh</a:t>
            </a:r>
            <a:r>
              <a:rPr lang="en-US" altLang="zh-CN" sz="1600" dirty="0"/>
              <a:t>, "A direct digital frequency synthesizer with minimized tuning latency of 12ns," (in English), 2011 IEEE International Solid-State Circuits Conference (ISSCC 2011), Conference Paper pp. 138-140, 2011 2011.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600" dirty="0"/>
              <a:t>[3] T. </a:t>
            </a:r>
            <a:r>
              <a:rPr lang="en-US" altLang="zh-CN" sz="1600" dirty="0" err="1"/>
              <a:t>Yoo</a:t>
            </a:r>
            <a:r>
              <a:rPr lang="en-US" altLang="zh-CN" sz="1600" dirty="0"/>
              <a:t> et al., "A 2 GHz 130 </a:t>
            </a:r>
            <a:r>
              <a:rPr lang="en-US" altLang="zh-CN" sz="1600" dirty="0" err="1"/>
              <a:t>mW</a:t>
            </a:r>
            <a:r>
              <a:rPr lang="en-US" altLang="zh-CN" sz="1600" dirty="0"/>
              <a:t> Direct-Digital Frequency Synthesizer With a Nonlinear DAC in 55 nm CMOS," (in English), </a:t>
            </a:r>
            <a:r>
              <a:rPr lang="en-US" altLang="zh-CN" sz="1600" dirty="0" err="1"/>
              <a:t>Ieee</a:t>
            </a:r>
            <a:r>
              <a:rPr lang="en-US" altLang="zh-CN" sz="1600" dirty="0"/>
              <a:t> Journal of Solid-State Circuits, Article vol. 49, no. 12, pp. 2976-2989, Dec 2014.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9/22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789137"/>
              </p:ext>
            </p:extLst>
          </p:nvPr>
        </p:nvGraphicFramePr>
        <p:xfrm>
          <a:off x="424873" y="4302124"/>
          <a:ext cx="8185727" cy="183082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7470">
                  <a:extLst>
                    <a:ext uri="{9D8B030D-6E8A-4147-A177-3AD203B41FA5}">
                      <a16:colId xmlns:a16="http://schemas.microsoft.com/office/drawing/2014/main" val="3426233218"/>
                    </a:ext>
                  </a:extLst>
                </a:gridCol>
                <a:gridCol w="2244874">
                  <a:extLst>
                    <a:ext uri="{9D8B030D-6E8A-4147-A177-3AD203B41FA5}">
                      <a16:colId xmlns:a16="http://schemas.microsoft.com/office/drawing/2014/main" val="1451438251"/>
                    </a:ext>
                  </a:extLst>
                </a:gridCol>
                <a:gridCol w="2393705">
                  <a:extLst>
                    <a:ext uri="{9D8B030D-6E8A-4147-A177-3AD203B41FA5}">
                      <a16:colId xmlns:a16="http://schemas.microsoft.com/office/drawing/2014/main" val="462456926"/>
                    </a:ext>
                  </a:extLst>
                </a:gridCol>
                <a:gridCol w="2269678">
                  <a:extLst>
                    <a:ext uri="{9D8B030D-6E8A-4147-A177-3AD203B41FA5}">
                      <a16:colId xmlns:a16="http://schemas.microsoft.com/office/drawing/2014/main" val="1232447294"/>
                    </a:ext>
                  </a:extLst>
                </a:gridCol>
              </a:tblGrid>
              <a:tr h="626533"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文献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[1]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文献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[2]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文献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[3]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36668"/>
                  </a:ext>
                </a:extLst>
              </a:tr>
              <a:tr h="6519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发表年份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2011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2011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2014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774744"/>
                  </a:ext>
                </a:extLst>
              </a:tr>
              <a:tr h="5523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使用方法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分段线性估计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混合式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CORDIC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算法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非线性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DAC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733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120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3027</TotalTime>
  <Words>1816</Words>
  <Application>Microsoft Office PowerPoint</Application>
  <PresentationFormat>全屏显示(4:3)</PresentationFormat>
  <Paragraphs>192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 Unicode MS</vt:lpstr>
      <vt:lpstr>黑体</vt:lpstr>
      <vt:lpstr>华文新魏</vt:lpstr>
      <vt:lpstr>宋体</vt:lpstr>
      <vt:lpstr>Arial</vt:lpstr>
      <vt:lpstr>Berlin Sans FB Demi</vt:lpstr>
      <vt:lpstr>Calibri</vt:lpstr>
      <vt:lpstr>Calibri Light</vt:lpstr>
      <vt:lpstr>Cambria Math</vt:lpstr>
      <vt:lpstr>Franklin Gothic Medium</vt:lpstr>
      <vt:lpstr>Wingdings</vt:lpstr>
      <vt:lpstr>Office 主题</vt:lpstr>
      <vt:lpstr>默认设计模板</vt:lpstr>
      <vt:lpstr>1_默认设计模板</vt:lpstr>
      <vt:lpstr>超高速高精度数控振荡器(NCO)设计 </vt:lpstr>
      <vt:lpstr>报告提纲</vt:lpstr>
      <vt:lpstr>研究背景——频率综合器</vt:lpstr>
      <vt:lpstr>研究背景——数控振荡器</vt:lpstr>
      <vt:lpstr>研究背景——直接数字综合</vt:lpstr>
      <vt:lpstr>研究背景——直接数字综合</vt:lpstr>
      <vt:lpstr>课程目标</vt:lpstr>
      <vt:lpstr>前期调研结果</vt:lpstr>
      <vt:lpstr>前期调研结果—文献调研</vt:lpstr>
      <vt:lpstr>前期调研结果—文献调研</vt:lpstr>
      <vt:lpstr>前期调研结果——现状总结</vt:lpstr>
      <vt:lpstr>实施方案</vt:lpstr>
      <vt:lpstr>计划安排</vt:lpstr>
      <vt:lpstr>谢谢！欢迎提问！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报告提纲</dc:title>
  <dc:creator>孙文钰</dc:creator>
  <cp:lastModifiedBy>杨一雄</cp:lastModifiedBy>
  <cp:revision>273</cp:revision>
  <dcterms:created xsi:type="dcterms:W3CDTF">2016-01-04T08:50:27Z</dcterms:created>
  <dcterms:modified xsi:type="dcterms:W3CDTF">2017-01-09T05:41:39Z</dcterms:modified>
</cp:coreProperties>
</file>