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handoutMasterIdLst>
    <p:handoutMasterId r:id="rId23"/>
  </p:handoutMasterIdLst>
  <p:sldIdLst>
    <p:sldId id="279" r:id="rId4"/>
    <p:sldId id="259" r:id="rId5"/>
    <p:sldId id="290" r:id="rId6"/>
    <p:sldId id="282" r:id="rId7"/>
    <p:sldId id="264" r:id="rId8"/>
    <p:sldId id="286" r:id="rId9"/>
    <p:sldId id="267" r:id="rId10"/>
    <p:sldId id="285" r:id="rId11"/>
    <p:sldId id="291" r:id="rId12"/>
    <p:sldId id="292" r:id="rId13"/>
    <p:sldId id="268" r:id="rId14"/>
    <p:sldId id="293" r:id="rId15"/>
    <p:sldId id="294" r:id="rId16"/>
    <p:sldId id="295" r:id="rId17"/>
    <p:sldId id="289" r:id="rId18"/>
    <p:sldId id="271" r:id="rId19"/>
    <p:sldId id="284"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E01"/>
    <a:srgbClr val="FF9C85"/>
    <a:srgbClr val="CCFF33"/>
    <a:srgbClr val="FF6D4B"/>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71" autoAdjust="0"/>
  </p:normalViewPr>
  <p:slideViewPr>
    <p:cSldViewPr snapToGrid="0">
      <p:cViewPr>
        <p:scale>
          <a:sx n="100" d="100"/>
          <a:sy n="100" d="100"/>
        </p:scale>
        <p:origin x="19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zh-CN" altLang="en-US" dirty="0"/>
              <a:t>各位老师，大家好。我是第二组</a:t>
            </a:r>
            <a:r>
              <a:rPr lang="en-US" altLang="zh-CN" dirty="0"/>
              <a:t>6</a:t>
            </a:r>
            <a:r>
              <a:rPr lang="zh-CN" altLang="en-US" dirty="0"/>
              <a:t>号杨一雄。我的毕业设计选题是超高速、高精度数控振荡器。</a:t>
            </a:r>
            <a:endParaRPr lang="zh-CN" altLang="zh-CN" dirty="0"/>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49442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600"/>
              </a:spcBef>
              <a:spcAft>
                <a:spcPts val="0"/>
              </a:spcAft>
            </a:pPr>
            <a:r>
              <a:rPr lang="zh-CN" altLang="en-US" sz="2000" dirty="0"/>
              <a:t>查找表压缩优点：使用传统结构，通过减小存储器大小提升性能。</a:t>
            </a:r>
            <a:endParaRPr lang="en-US" altLang="zh-CN" sz="2000" dirty="0"/>
          </a:p>
          <a:p>
            <a:pPr marL="342900" lvl="1" indent="0">
              <a:spcBef>
                <a:spcPts val="0"/>
              </a:spcBef>
              <a:spcAft>
                <a:spcPts val="600"/>
              </a:spcAft>
              <a:buNone/>
            </a:pPr>
            <a:r>
              <a:rPr lang="en-US" altLang="zh-CN" sz="2000" dirty="0"/>
              <a:t>   </a:t>
            </a:r>
            <a:r>
              <a:rPr lang="zh-CN" altLang="en-US" sz="2000" dirty="0"/>
              <a:t>查找表压缩缺点：特点是实现简单，但是在原理上突破很难。</a:t>
            </a:r>
            <a:endParaRPr lang="en-US" altLang="zh-CN" sz="2000" dirty="0"/>
          </a:p>
          <a:p>
            <a:pPr lvl="1">
              <a:spcBef>
                <a:spcPts val="600"/>
              </a:spcBef>
              <a:spcAft>
                <a:spcPts val="0"/>
              </a:spcAft>
            </a:pPr>
            <a:r>
              <a:rPr lang="zh-CN" altLang="en-US" sz="2000" dirty="0"/>
              <a:t>矩阵旋转优点：不需要存储器，杂散性能最好，可用流水线加速</a:t>
            </a:r>
            <a:endParaRPr lang="en-US" altLang="zh-CN" sz="2000" dirty="0"/>
          </a:p>
          <a:p>
            <a:pPr marL="342900" lvl="1" indent="0">
              <a:spcBef>
                <a:spcPts val="0"/>
              </a:spcBef>
              <a:spcAft>
                <a:spcPts val="600"/>
              </a:spcAft>
              <a:buNone/>
            </a:pPr>
            <a:r>
              <a:rPr lang="en-US" altLang="zh-CN" sz="2000" dirty="0"/>
              <a:t>   </a:t>
            </a:r>
            <a:r>
              <a:rPr lang="zh-CN" altLang="en-US" sz="2000" dirty="0"/>
              <a:t>矩阵旋转缺点：但是占用资源过多，速度仍然比较慢。</a:t>
            </a:r>
            <a:endParaRPr lang="en-US" altLang="zh-CN" sz="2000" dirty="0"/>
          </a:p>
          <a:p>
            <a:pPr lvl="1">
              <a:spcBef>
                <a:spcPts val="600"/>
              </a:spcBef>
              <a:spcAft>
                <a:spcPts val="0"/>
              </a:spcAft>
            </a:pPr>
            <a:r>
              <a:rPr lang="zh-CN" altLang="en-US" sz="2000" dirty="0"/>
              <a:t>非线性</a:t>
            </a:r>
            <a:r>
              <a:rPr lang="en-US" altLang="zh-CN" sz="2000" dirty="0"/>
              <a:t>DAC</a:t>
            </a:r>
            <a:r>
              <a:rPr lang="zh-CN" altLang="en-US" sz="2000" dirty="0"/>
              <a:t>优点：不需要存储器，利用部分模拟器件优势提升性能。</a:t>
            </a:r>
            <a:endParaRPr lang="en-US" altLang="zh-CN" sz="2000" dirty="0"/>
          </a:p>
          <a:p>
            <a:pPr marL="342900" lvl="1" indent="0">
              <a:spcBef>
                <a:spcPts val="0"/>
              </a:spcBef>
              <a:spcAft>
                <a:spcPts val="600"/>
              </a:spcAft>
              <a:buNone/>
            </a:pPr>
            <a:r>
              <a:rPr lang="en-US" altLang="zh-CN" sz="2000" dirty="0"/>
              <a:t>   </a:t>
            </a:r>
            <a:r>
              <a:rPr lang="zh-CN" altLang="en-US" sz="2000" dirty="0"/>
              <a:t>非线性</a:t>
            </a:r>
            <a:r>
              <a:rPr lang="en-US" altLang="zh-CN" sz="2000" dirty="0"/>
              <a:t>DAC</a:t>
            </a:r>
            <a:r>
              <a:rPr lang="zh-CN" altLang="en-US" sz="2000" dirty="0"/>
              <a:t>缺点：大大增加了</a:t>
            </a:r>
            <a:r>
              <a:rPr lang="en-US" altLang="zh-CN" sz="2000" dirty="0"/>
              <a:t>DAC</a:t>
            </a:r>
            <a:r>
              <a:rPr lang="zh-CN" altLang="en-US" sz="2000" dirty="0"/>
              <a:t>的复杂度和功耗。</a:t>
            </a:r>
            <a:endParaRPr lang="en-US" altLang="zh-CN" sz="2000" dirty="0"/>
          </a:p>
          <a:p>
            <a:pPr marL="342900" marR="0" lvl="1" indent="0" algn="l" defTabSz="914400" rtl="0" eaLnBrk="1" fontAlgn="auto" latinLnBrk="0" hangingPunct="1">
              <a:lnSpc>
                <a:spcPct val="100000"/>
              </a:lnSpc>
              <a:spcBef>
                <a:spcPts val="0"/>
              </a:spcBef>
              <a:spcAft>
                <a:spcPts val="600"/>
              </a:spcAft>
              <a:buClrTx/>
              <a:buSzTx/>
              <a:buFontTx/>
              <a:buNone/>
              <a:tabLst/>
              <a:defRPr/>
            </a:pPr>
            <a:r>
              <a:rPr lang="zh-CN" altLang="en-US" sz="2000" dirty="0"/>
              <a:t>从以上三篇文献中，我们都看出了方法之间的融合。包括存储器和矩阵旋转电路结合，非线性</a:t>
            </a:r>
            <a:r>
              <a:rPr lang="en-US" altLang="zh-CN" sz="2000" dirty="0"/>
              <a:t>DAC</a:t>
            </a:r>
            <a:r>
              <a:rPr lang="zh-CN" altLang="en-US" sz="2000" dirty="0"/>
              <a:t>设计中也有压缩的办法</a:t>
            </a:r>
            <a:endParaRPr lang="en-US" altLang="zh-CN" sz="2000"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实施方案我分成</a:t>
            </a:r>
            <a:r>
              <a:rPr lang="en-US" altLang="zh-CN" dirty="0"/>
              <a:t>5</a:t>
            </a:r>
            <a:r>
              <a:rPr lang="zh-CN" altLang="en-US" dirty="0"/>
              <a:t>步：</a:t>
            </a:r>
            <a:endParaRPr lang="en-US" altLang="zh-CN" dirty="0"/>
          </a:p>
          <a:p>
            <a:pPr marL="228600" indent="-228600">
              <a:buAutoNum type="arabicPeriod"/>
            </a:pPr>
            <a:r>
              <a:rPr lang="zh-CN" altLang="en-US" dirty="0"/>
              <a:t>是在</a:t>
            </a:r>
            <a:r>
              <a:rPr lang="en-US" altLang="zh-CN" dirty="0" err="1"/>
              <a:t>Maltlab</a:t>
            </a:r>
            <a:r>
              <a:rPr lang="zh-CN" altLang="en-US" dirty="0"/>
              <a:t>和</a:t>
            </a:r>
            <a:r>
              <a:rPr lang="en-US" altLang="zh-CN" dirty="0" err="1"/>
              <a:t>Modelsim</a:t>
            </a:r>
            <a:r>
              <a:rPr lang="zh-CN" altLang="en-US" dirty="0"/>
              <a:t>上搭建可扩展的数控振荡器测试平台</a:t>
            </a:r>
            <a:endParaRPr lang="en-US" altLang="zh-CN" dirty="0"/>
          </a:p>
          <a:p>
            <a:pPr marL="228600" indent="-228600">
              <a:buAutoNum type="arabicPeriod"/>
            </a:pPr>
            <a:r>
              <a:rPr lang="zh-CN" altLang="en-US" dirty="0"/>
              <a:t>分析振荡器输出波形的噪声来源，理论上指导振荡器设计。到此为止我的代码和理论框架基本搭建完成。</a:t>
            </a:r>
            <a:endParaRPr lang="en-US" altLang="zh-C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前端、后端仿真，保证系统实用性，同时找到性能瓶颈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根据使用场景，参考多种改进结构，迭代式优化设计方案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总结项目结果，综合测试</a:t>
            </a:r>
            <a:r>
              <a:rPr lang="en-US" altLang="zh-CN" sz="1200" dirty="0"/>
              <a:t>NCO</a:t>
            </a:r>
            <a:r>
              <a:rPr lang="zh-CN" altLang="en-US" sz="1200" dirty="0"/>
              <a:t>性能，完成毕业论文</a:t>
            </a:r>
            <a:endParaRPr lang="en-US" altLang="zh-CN" sz="120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353122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这是我更具体的计划安排</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endParaRPr lang="en-US" altLang="zh-CN" dirty="0"/>
          </a:p>
          <a:p>
            <a:r>
              <a:rPr lang="zh-CN" altLang="en-US" dirty="0"/>
              <a:t>我的毕业设计目标分成三部分：</a:t>
            </a:r>
            <a:endParaRPr lang="en-US" altLang="zh-CN" dirty="0"/>
          </a:p>
          <a:p>
            <a:r>
              <a:rPr lang="zh-CN" altLang="en-US" dirty="0"/>
              <a:t>第一点是设计电路结构和编写关键模块的</a:t>
            </a:r>
            <a:r>
              <a:rPr lang="en-US" altLang="zh-CN" dirty="0" err="1"/>
              <a:t>verilog</a:t>
            </a:r>
            <a:r>
              <a:rPr lang="zh-CN" altLang="en-US" dirty="0"/>
              <a:t>代码，主要工作是设计高速低功耗的相位累加器和混合方案的相位幅度转换器。</a:t>
            </a:r>
            <a:endParaRPr lang="en-US" altLang="zh-CN" dirty="0"/>
          </a:p>
          <a:p>
            <a:r>
              <a:rPr lang="zh-CN" altLang="en-US" dirty="0"/>
              <a:t>第二目标是进行电路的仿真、综合、分析，熟悉使用前端、后端设计仿真工具，在前后端过程中思考改进方案。一方面是根据仿真结果指导电路方案，同事还锻炼了自己的电路设计的经验。</a:t>
            </a:r>
            <a:endParaRPr lang="en-US" altLang="zh-CN" dirty="0"/>
          </a:p>
          <a:p>
            <a:r>
              <a:rPr lang="zh-CN" altLang="en-US" dirty="0"/>
              <a:t>最后是实际达成的指标，希望在仿真中做到频率分辨率数量级为</a:t>
            </a:r>
            <a:r>
              <a:rPr lang="en-US" altLang="zh-CN" dirty="0" err="1"/>
              <a:t>subHz</a:t>
            </a:r>
            <a:r>
              <a:rPr lang="zh-CN" altLang="en-US" dirty="0"/>
              <a:t>，时钟频率达到</a:t>
            </a:r>
            <a:r>
              <a:rPr lang="en-US" altLang="zh-CN" dirty="0"/>
              <a:t>1GHz</a:t>
            </a:r>
            <a:r>
              <a:rPr lang="zh-CN" altLang="en-US" dirty="0"/>
              <a:t>，最大杂散分量在</a:t>
            </a:r>
            <a:r>
              <a:rPr lang="en-US" altLang="zh-CN" dirty="0"/>
              <a:t>50dBc</a:t>
            </a:r>
            <a:r>
              <a:rPr lang="zh-CN" altLang="en-US" dirty="0"/>
              <a:t>以上。</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111254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我的开题报告结束了，谢谢老师聆听</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25462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我的报告思路主要分为以下五个部分：研究背景、课题目标、前期调研、实施方案、计划安排</a:t>
            </a:r>
            <a:endParaRPr lang="en-US" altLang="zh-CN" dirty="0"/>
          </a:p>
          <a:p>
            <a:r>
              <a:rPr lang="zh-CN" altLang="en-US" dirty="0"/>
              <a:t>研究背景部分我将会描述研究目标以及介绍相关应用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dirty="0"/>
              <a:t>无线电应用中，生成指定频率的正弦波是一个基础而重要的部分，因而它的前景是非常广阔的。锁相环技术的出现后，模拟正弦波振荡器在无线通信、雷达等系统中已经有广泛应用。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现代通信系统对带宽、精度等需求增长迅速，但是振荡器性能增长遇到瓶颈。尤其是雷达这样的军用系统，使用模拟器件已经无法满足频率切换速度的要求。</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对于</a:t>
            </a:r>
            <a:r>
              <a:rPr lang="en-US" altLang="zh-CN" dirty="0"/>
              <a:t>FPGA</a:t>
            </a:r>
            <a:r>
              <a:rPr lang="zh-CN" altLang="en-US" dirty="0"/>
              <a:t>等类似的计算平台，使用数控振荡器更容易集成。对于调制解调器这样量产型产品，使用数字电路设计的振荡器，起到降低成本的作用。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376183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3-4</a:t>
            </a:r>
            <a:r>
              <a:rPr lang="zh-CN" altLang="en-US" dirty="0"/>
              <a:t>页</a:t>
            </a:r>
            <a:r>
              <a:rPr lang="en-US" altLang="zh-CN" dirty="0"/>
              <a:t>PPT</a:t>
            </a:r>
            <a:r>
              <a:rPr lang="zh-CN" altLang="en-US" dirty="0"/>
              <a:t>是合在一起的）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目前来看，使用数控振荡器成为主流，伴随数字电路的优势，较传统模拟振荡器在频率分辨率、杂散性能、鲁棒性上均实现超越</a:t>
            </a: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实现数控振荡器的方法是直接数字综合法，完全去除了模拟器件。</a:t>
            </a:r>
            <a:endParaRPr lang="en-US" altLang="zh-CN" dirty="0"/>
          </a:p>
          <a:p>
            <a:r>
              <a:rPr lang="zh-CN" altLang="en-US" dirty="0"/>
              <a:t>包括相位的累加器，相位到正弦值得转换器和数模转换器。</a:t>
            </a:r>
            <a:endParaRPr lang="en-US" altLang="zh-CN" dirty="0"/>
          </a:p>
          <a:p>
            <a:r>
              <a:rPr lang="zh-CN" altLang="en-US" dirty="0"/>
              <a:t>分别对比锁相环、数字锁相环，直接数字综合在频率分辨率等性能上有不可比拟的优势。</a:t>
            </a:r>
            <a:endParaRPr lang="en-US" altLang="zh-CN" dirty="0"/>
          </a:p>
          <a:p>
            <a:r>
              <a:rPr lang="zh-CN" altLang="en-US" dirty="0"/>
              <a:t>目前在最高频率和杂散性能上率逊于数字锁相环技术，但是未来有希望超越锁相环。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0">
              <a:spcBef>
                <a:spcPts val="0"/>
              </a:spcBef>
              <a:spcAft>
                <a:spcPts val="1200"/>
              </a:spcAft>
              <a:buNone/>
            </a:pPr>
            <a:r>
              <a:rPr lang="zh-CN" altLang="en-US" dirty="0"/>
              <a:t>影响</a:t>
            </a:r>
            <a:r>
              <a:rPr lang="en-US" altLang="zh-CN" dirty="0"/>
              <a:t>NCO</a:t>
            </a:r>
            <a:r>
              <a:rPr lang="zh-CN" altLang="en-US" dirty="0"/>
              <a:t>频率和杂散性能的主要是时钟、存储器和数模转换器</a:t>
            </a:r>
            <a:endParaRPr lang="en-US" altLang="zh-CN" dirty="0"/>
          </a:p>
          <a:p>
            <a:pPr marL="342900" lvl="1" indent="0">
              <a:spcBef>
                <a:spcPts val="0"/>
              </a:spcBef>
              <a:spcAft>
                <a:spcPts val="1200"/>
              </a:spcAft>
              <a:buNone/>
            </a:pPr>
            <a:r>
              <a:rPr lang="zh-CN" altLang="en-US" dirty="0"/>
              <a:t>使用</a:t>
            </a:r>
            <a:r>
              <a:rPr lang="en-US" altLang="zh-CN" dirty="0"/>
              <a:t>CMOS</a:t>
            </a:r>
            <a:r>
              <a:rPr lang="zh-CN" altLang="en-US" dirty="0"/>
              <a:t>工艺下在片上实现</a:t>
            </a:r>
            <a:r>
              <a:rPr lang="en-US" altLang="zh-CN" dirty="0"/>
              <a:t>10GHz</a:t>
            </a:r>
            <a:r>
              <a:rPr lang="zh-CN" altLang="en-US" dirty="0"/>
              <a:t>以上的且稳定的时钟仍比较困难；</a:t>
            </a:r>
            <a:r>
              <a:rPr lang="en-US" altLang="zh-CN" dirty="0"/>
              <a:t>DAC</a:t>
            </a:r>
            <a:r>
              <a:rPr lang="zh-CN" altLang="en-US" dirty="0"/>
              <a:t>采样率同样制约</a:t>
            </a:r>
            <a:r>
              <a:rPr lang="en-US" altLang="zh-CN" dirty="0"/>
              <a:t>NCO</a:t>
            </a:r>
            <a:r>
              <a:rPr lang="zh-CN" altLang="en-US" dirty="0"/>
              <a:t>无法实现时钟</a:t>
            </a:r>
            <a:r>
              <a:rPr lang="en-US" altLang="zh-CN" dirty="0"/>
              <a:t>10GHz </a:t>
            </a:r>
            <a:r>
              <a:rPr lang="zh-CN" altLang="en-US" dirty="0"/>
              <a:t>以上超高速综合器</a:t>
            </a:r>
            <a:endParaRPr lang="en-US" altLang="zh-CN" dirty="0"/>
          </a:p>
          <a:p>
            <a:pPr marL="342900" lvl="1" indent="0">
              <a:spcBef>
                <a:spcPts val="0"/>
              </a:spcBef>
              <a:spcAft>
                <a:spcPts val="1200"/>
              </a:spcAft>
              <a:buNone/>
            </a:pPr>
            <a:r>
              <a:rPr lang="zh-CN" altLang="en-US" dirty="0"/>
              <a:t>存储器的限制最主要，利用</a:t>
            </a:r>
            <a:r>
              <a:rPr lang="en-US" altLang="zh-CN" dirty="0"/>
              <a:t>memory compiler </a:t>
            </a:r>
            <a:r>
              <a:rPr lang="zh-CN" altLang="en-US" dirty="0"/>
              <a:t>工具以</a:t>
            </a:r>
            <a:r>
              <a:rPr lang="en-US" altLang="zh-CN" dirty="0"/>
              <a:t>65 nm</a:t>
            </a:r>
            <a:r>
              <a:rPr lang="zh-CN" altLang="en-US" dirty="0"/>
              <a:t>工艺生成的的存储器，访存速度上限约为</a:t>
            </a:r>
            <a:r>
              <a:rPr lang="en-US" altLang="zh-CN" dirty="0"/>
              <a:t>1 GHz</a:t>
            </a:r>
          </a:p>
          <a:p>
            <a:pPr marL="342900" lvl="1" indent="0">
              <a:spcBef>
                <a:spcPts val="0"/>
              </a:spcBef>
              <a:spcAft>
                <a:spcPts val="1200"/>
              </a:spcAft>
              <a:buNone/>
            </a:pPr>
            <a:r>
              <a:rPr lang="zh-CN" altLang="en-US" dirty="0"/>
              <a:t>解决该局限，学术界主要有三个方向：</a:t>
            </a:r>
            <a:endParaRPr lang="en-US" altLang="zh-CN" dirty="0"/>
          </a:p>
          <a:p>
            <a:pPr marL="342900" lvl="1" indent="0">
              <a:spcBef>
                <a:spcPts val="0"/>
              </a:spcBef>
              <a:spcAft>
                <a:spcPts val="1200"/>
              </a:spcAft>
              <a:buNone/>
            </a:pPr>
            <a:r>
              <a:rPr lang="zh-CN" altLang="en-US" dirty="0"/>
              <a:t>查找表压缩（利用更少的存储量，达到接近的杂散性能，从而提高频率）</a:t>
            </a:r>
            <a:endParaRPr lang="en-US" altLang="zh-CN" dirty="0"/>
          </a:p>
          <a:p>
            <a:pPr marL="342900" lvl="1" indent="0">
              <a:spcBef>
                <a:spcPts val="0"/>
              </a:spcBef>
              <a:spcAft>
                <a:spcPts val="1200"/>
              </a:spcAft>
              <a:buNone/>
            </a:pPr>
            <a:r>
              <a:rPr lang="zh-CN" altLang="en-US" dirty="0"/>
              <a:t>矩阵旋转法（通过矩阵旋转电路实现正弦函数，没有存储器</a:t>
            </a:r>
            <a:r>
              <a:rPr lang="en-US" altLang="zh-CN" dirty="0"/>
              <a:t>,</a:t>
            </a:r>
            <a:r>
              <a:rPr lang="zh-CN" altLang="en-US" dirty="0"/>
              <a:t>但引入了新的问题）</a:t>
            </a:r>
            <a:endParaRPr lang="en-US" altLang="zh-CN" dirty="0"/>
          </a:p>
          <a:p>
            <a:pPr marL="342900" lvl="1" indent="0">
              <a:spcBef>
                <a:spcPts val="0"/>
              </a:spcBef>
              <a:spcAft>
                <a:spcPts val="1200"/>
              </a:spcAft>
              <a:buNone/>
            </a:pPr>
            <a:r>
              <a:rPr lang="zh-CN" altLang="en-US" dirty="0"/>
              <a:t>非线性</a:t>
            </a:r>
            <a:r>
              <a:rPr lang="en-US" altLang="zh-CN" dirty="0"/>
              <a:t>DAC</a:t>
            </a:r>
            <a:r>
              <a:rPr lang="zh-CN" altLang="en-US" dirty="0"/>
              <a:t>（</a:t>
            </a:r>
            <a:r>
              <a:rPr lang="en-US" altLang="zh-CN" dirty="0"/>
              <a:t>DAC</a:t>
            </a:r>
            <a:r>
              <a:rPr lang="zh-CN" altLang="en-US" dirty="0"/>
              <a:t>内部直接实现相位到正弦值的映射，是一个数字地址输入模拟信号输出的查找表）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174147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我选了</a:t>
            </a:r>
            <a:r>
              <a:rPr lang="en-US" altLang="zh-CN" dirty="0"/>
              <a:t>3</a:t>
            </a:r>
            <a:r>
              <a:rPr lang="zh-CN" altLang="en-US" dirty="0"/>
              <a:t>篇近年的文献，分别使用查找表压缩、矩阵旋转法和非线性数模转换器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115438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254401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notesSlide" Target="../notesSlides/notesSlide1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1/13</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5491" y="840243"/>
            <a:ext cx="8876145" cy="707886"/>
          </a:xfrm>
          <a:prstGeom prst="rect">
            <a:avLst/>
          </a:prstGeom>
          <a:noFill/>
        </p:spPr>
        <p:txBody>
          <a:bodyPr wrap="square" rtlCol="0">
            <a:spAutoFit/>
          </a:bodyPr>
          <a:lstStyle/>
          <a:p>
            <a:r>
              <a:rPr lang="en-US" altLang="zh-CN" sz="2000" dirty="0"/>
              <a:t>[3] A 2 GHz 130 </a:t>
            </a:r>
            <a:r>
              <a:rPr lang="en-US" altLang="zh-CN" sz="2000" dirty="0" err="1"/>
              <a:t>mW</a:t>
            </a:r>
            <a:r>
              <a:rPr lang="en-US" altLang="zh-CN" sz="2000" dirty="0"/>
              <a:t> Direct-Digital Frequency Synthesizer With a Nonlinear DAC in 55 nm CMOS</a:t>
            </a:r>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pic>
        <p:nvPicPr>
          <p:cNvPr id="8" name="图片 7"/>
          <p:cNvPicPr>
            <a:picLocks noChangeAspect="1"/>
          </p:cNvPicPr>
          <p:nvPr/>
        </p:nvPicPr>
        <p:blipFill rotWithShape="1">
          <a:blip r:embed="rId3"/>
          <a:srcRect l="1692"/>
          <a:stretch/>
        </p:blipFill>
        <p:spPr>
          <a:xfrm>
            <a:off x="685800" y="2826702"/>
            <a:ext cx="3043237" cy="1685925"/>
          </a:xfrm>
          <a:prstGeom prst="rect">
            <a:avLst/>
          </a:prstGeom>
        </p:spPr>
      </p:pic>
      <p:sp>
        <p:nvSpPr>
          <p:cNvPr id="21" name="内容占位符 2"/>
          <p:cNvSpPr txBox="1">
            <a:spLocks/>
          </p:cNvSpPr>
          <p:nvPr/>
        </p:nvSpPr>
        <p:spPr bwMode="auto">
          <a:xfrm>
            <a:off x="175491" y="1692276"/>
            <a:ext cx="8686800" cy="1429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面临问题：查找表和角度旋转方法，最长路径延时仍然很大</a:t>
            </a:r>
            <a:endParaRPr lang="en-US" altLang="zh-CN" sz="2000" dirty="0"/>
          </a:p>
          <a:p>
            <a:pPr>
              <a:spcBef>
                <a:spcPts val="0"/>
              </a:spcBef>
              <a:spcAft>
                <a:spcPts val="1200"/>
              </a:spcAft>
            </a:pPr>
            <a:r>
              <a:rPr lang="zh-CN" altLang="en-US" sz="2000" dirty="0"/>
              <a:t>使用方法：使用非线性的</a:t>
            </a:r>
            <a:r>
              <a:rPr lang="en-US" altLang="zh-CN" sz="2000" dirty="0"/>
              <a:t>DAC</a:t>
            </a:r>
            <a:r>
              <a:rPr lang="zh-CN" altLang="en-US" sz="2000" dirty="0"/>
              <a:t>，压缩</a:t>
            </a:r>
            <a:r>
              <a:rPr lang="en-US" altLang="zh-CN" sz="2000" dirty="0"/>
              <a:t>DAC</a:t>
            </a:r>
            <a:r>
              <a:rPr lang="zh-CN" altLang="en-US" sz="2000" dirty="0"/>
              <a:t>中编解码器复杂度</a:t>
            </a:r>
            <a:endParaRPr lang="en-US" altLang="zh-CN" sz="2000" dirty="0"/>
          </a:p>
          <a:p>
            <a:pPr marL="0" indent="0">
              <a:spcBef>
                <a:spcPts val="0"/>
              </a:spcBef>
              <a:spcAft>
                <a:spcPts val="1200"/>
              </a:spcAft>
              <a:buNone/>
            </a:pPr>
            <a:endParaRPr lang="en-US" altLang="zh-CN" sz="2000" dirty="0"/>
          </a:p>
        </p:txBody>
      </p:sp>
      <p:grpSp>
        <p:nvGrpSpPr>
          <p:cNvPr id="23" name="组合 22"/>
          <p:cNvGrpSpPr/>
          <p:nvPr/>
        </p:nvGrpSpPr>
        <p:grpSpPr>
          <a:xfrm>
            <a:off x="4785014" y="2826702"/>
            <a:ext cx="3195639" cy="1685925"/>
            <a:chOff x="4785014" y="2826702"/>
            <a:chExt cx="3195639" cy="1685925"/>
          </a:xfrm>
        </p:grpSpPr>
        <p:grpSp>
          <p:nvGrpSpPr>
            <p:cNvPr id="11" name="组合 10"/>
            <p:cNvGrpSpPr/>
            <p:nvPr/>
          </p:nvGrpSpPr>
          <p:grpSpPr>
            <a:xfrm>
              <a:off x="4785014" y="2826702"/>
              <a:ext cx="3195639" cy="1685925"/>
              <a:chOff x="4613564" y="2826702"/>
              <a:chExt cx="3195639" cy="1685925"/>
            </a:xfrm>
          </p:grpSpPr>
          <p:pic>
            <p:nvPicPr>
              <p:cNvPr id="9" name="图片 8"/>
              <p:cNvPicPr>
                <a:picLocks noChangeAspect="1"/>
              </p:cNvPicPr>
              <p:nvPr/>
            </p:nvPicPr>
            <p:blipFill>
              <a:blip r:embed="rId4"/>
              <a:stretch>
                <a:fillRect/>
              </a:stretch>
            </p:blipFill>
            <p:spPr>
              <a:xfrm>
                <a:off x="6924676" y="3669664"/>
                <a:ext cx="685800" cy="628650"/>
              </a:xfrm>
              <a:prstGeom prst="rect">
                <a:avLst/>
              </a:prstGeom>
            </p:spPr>
          </p:pic>
          <p:pic>
            <p:nvPicPr>
              <p:cNvPr id="22" name="图片 21"/>
              <p:cNvPicPr>
                <a:picLocks noChangeAspect="1"/>
              </p:cNvPicPr>
              <p:nvPr/>
            </p:nvPicPr>
            <p:blipFill rotWithShape="1">
              <a:blip r:embed="rId3"/>
              <a:srcRect l="1693" r="23650"/>
              <a:stretch/>
            </p:blipFill>
            <p:spPr>
              <a:xfrm>
                <a:off x="4613564" y="2826702"/>
                <a:ext cx="2311112" cy="1685925"/>
              </a:xfrm>
              <a:prstGeom prst="rect">
                <a:avLst/>
              </a:prstGeom>
            </p:spPr>
          </p:pic>
          <p:pic>
            <p:nvPicPr>
              <p:cNvPr id="10" name="图片 9"/>
              <p:cNvPicPr>
                <a:picLocks noChangeAspect="1"/>
              </p:cNvPicPr>
              <p:nvPr/>
            </p:nvPicPr>
            <p:blipFill rotWithShape="1">
              <a:blip r:embed="rId5"/>
              <a:srcRect l="5771"/>
              <a:stretch/>
            </p:blipFill>
            <p:spPr>
              <a:xfrm>
                <a:off x="7010400" y="2937512"/>
                <a:ext cx="798803" cy="657225"/>
              </a:xfrm>
              <a:prstGeom prst="rect">
                <a:avLst/>
              </a:prstGeom>
            </p:spPr>
          </p:pic>
        </p:grpSp>
        <p:pic>
          <p:nvPicPr>
            <p:cNvPr id="13" name="图片 12"/>
            <p:cNvPicPr>
              <a:picLocks noChangeAspect="1"/>
            </p:cNvPicPr>
            <p:nvPr/>
          </p:nvPicPr>
          <p:blipFill>
            <a:blip r:embed="rId6"/>
            <a:stretch>
              <a:fillRect/>
            </a:stretch>
          </p:blipFill>
          <p:spPr>
            <a:xfrm>
              <a:off x="5810251" y="3659822"/>
              <a:ext cx="1085850" cy="514350"/>
            </a:xfrm>
            <a:prstGeom prst="rect">
              <a:avLst/>
            </a:prstGeom>
          </p:spPr>
        </p:pic>
      </p:grpSp>
      <p:sp>
        <p:nvSpPr>
          <p:cNvPr id="24" name="矩形 23"/>
          <p:cNvSpPr/>
          <p:nvPr/>
        </p:nvSpPr>
        <p:spPr>
          <a:xfrm>
            <a:off x="128241" y="5103812"/>
            <a:ext cx="8482359" cy="784830"/>
          </a:xfrm>
          <a:prstGeom prst="rect">
            <a:avLst/>
          </a:prstGeom>
        </p:spPr>
        <p:txBody>
          <a:bodyPr wrap="square">
            <a:spAutoFit/>
          </a:bodyPr>
          <a:lstStyle/>
          <a:p>
            <a:pPr lvl="1">
              <a:spcBef>
                <a:spcPts val="600"/>
              </a:spcBef>
              <a:spcAft>
                <a:spcPts val="0"/>
              </a:spcAft>
            </a:pPr>
            <a:r>
              <a:rPr lang="zh-CN" altLang="en-US" sz="2000" dirty="0"/>
              <a:t>贡献：解决了存储器的限制，优化了</a:t>
            </a:r>
            <a:r>
              <a:rPr lang="en-US" altLang="zh-CN" sz="2000" dirty="0"/>
              <a:t>DAC</a:t>
            </a:r>
            <a:r>
              <a:rPr lang="zh-CN" altLang="en-US" sz="2000" dirty="0"/>
              <a:t>编码器，时钟频率可以更快</a:t>
            </a:r>
            <a:endParaRPr lang="en-US" altLang="zh-CN" sz="2000" dirty="0"/>
          </a:p>
          <a:p>
            <a:pPr lvl="1">
              <a:spcBef>
                <a:spcPts val="600"/>
              </a:spcBef>
              <a:spcAft>
                <a:spcPts val="0"/>
              </a:spcAft>
            </a:pPr>
            <a:r>
              <a:rPr lang="zh-CN" altLang="en-US" sz="2000" dirty="0"/>
              <a:t>不足：增大了</a:t>
            </a:r>
            <a:r>
              <a:rPr lang="en-US" altLang="zh-CN" sz="2000" dirty="0"/>
              <a:t>DAC</a:t>
            </a:r>
            <a:r>
              <a:rPr lang="zh-CN" altLang="en-US" sz="2000" dirty="0"/>
              <a:t>的复杂度，失真加重，引入了新的噪声</a:t>
            </a:r>
            <a:endParaRPr lang="en-US" altLang="zh-CN" sz="2000" dirty="0"/>
          </a:p>
        </p:txBody>
      </p:sp>
    </p:spTree>
    <p:extLst>
      <p:ext uri="{BB962C8B-B14F-4D97-AF65-F5344CB8AC3E}">
        <p14:creationId xmlns:p14="http://schemas.microsoft.com/office/powerpoint/2010/main" val="27364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pPr>
              <a:spcBef>
                <a:spcPts val="600"/>
              </a:spcBef>
              <a:spcAft>
                <a:spcPts val="1200"/>
              </a:spcAft>
            </a:pPr>
            <a:r>
              <a:rPr lang="zh-CN" altLang="en-US" dirty="0"/>
              <a:t>基于查找表压缩、矩阵旋转和非线性</a:t>
            </a:r>
            <a:r>
              <a:rPr lang="en-US" altLang="zh-CN" dirty="0"/>
              <a:t>DAC</a:t>
            </a:r>
            <a:r>
              <a:rPr lang="zh-CN" altLang="en-US" dirty="0"/>
              <a:t>的改进型</a:t>
            </a:r>
            <a:r>
              <a:rPr lang="en-US" altLang="zh-CN" dirty="0"/>
              <a:t>NCO</a:t>
            </a:r>
            <a:r>
              <a:rPr lang="zh-CN" altLang="en-US" dirty="0"/>
              <a:t>，存在不同的特点：</a:t>
            </a: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a:spcBef>
                <a:spcPts val="600"/>
              </a:spcBef>
              <a:spcAft>
                <a:spcPts val="1200"/>
              </a:spcAft>
            </a:pPr>
            <a:r>
              <a:rPr lang="zh-CN" altLang="en-US" dirty="0"/>
              <a:t>三种优化方法的融合的趋势</a:t>
            </a:r>
            <a:endParaRPr lang="en-US" altLang="zh-CN" dirty="0"/>
          </a:p>
        </p:txBody>
      </p:sp>
      <p:sp>
        <p:nvSpPr>
          <p:cNvPr id="10" name="页脚占位符 9"/>
          <p:cNvSpPr>
            <a:spLocks noGrp="1"/>
          </p:cNvSpPr>
          <p:nvPr>
            <p:ph type="ftr" sz="quarter" idx="11"/>
          </p:nvPr>
        </p:nvSpPr>
        <p:spPr/>
        <p:txBody>
          <a:bodyPr/>
          <a:lstStyle/>
          <a:p>
            <a:r>
              <a:rPr lang="en-US" altLang="zh-CN" dirty="0">
                <a:solidFill>
                  <a:srgbClr val="000000"/>
                </a:solidFill>
              </a:rPr>
              <a:t>10/13</a:t>
            </a:r>
          </a:p>
        </p:txBody>
      </p:sp>
      <p:graphicFrame>
        <p:nvGraphicFramePr>
          <p:cNvPr id="4" name="表格 3"/>
          <p:cNvGraphicFramePr>
            <a:graphicFrameLocks noGrp="1"/>
          </p:cNvGraphicFramePr>
          <p:nvPr>
            <p:extLst>
              <p:ext uri="{D42A27DB-BD31-4B8C-83A1-F6EECF244321}">
                <p14:modId xmlns:p14="http://schemas.microsoft.com/office/powerpoint/2010/main" val="2935330199"/>
              </p:ext>
            </p:extLst>
          </p:nvPr>
        </p:nvGraphicFramePr>
        <p:xfrm>
          <a:off x="749300" y="2229484"/>
          <a:ext cx="7581900" cy="2380616"/>
        </p:xfrm>
        <a:graphic>
          <a:graphicData uri="http://schemas.openxmlformats.org/drawingml/2006/table">
            <a:tbl>
              <a:tblPr firstRow="1" bandRow="1">
                <a:tableStyleId>{073A0DAA-6AF3-43AB-8588-CEC1D06C72B9}</a:tableStyleId>
              </a:tblPr>
              <a:tblGrid>
                <a:gridCol w="1565203">
                  <a:extLst>
                    <a:ext uri="{9D8B030D-6E8A-4147-A177-3AD203B41FA5}">
                      <a16:colId xmlns:a16="http://schemas.microsoft.com/office/drawing/2014/main" val="163680560"/>
                    </a:ext>
                  </a:extLst>
                </a:gridCol>
                <a:gridCol w="1206211">
                  <a:extLst>
                    <a:ext uri="{9D8B030D-6E8A-4147-A177-3AD203B41FA5}">
                      <a16:colId xmlns:a16="http://schemas.microsoft.com/office/drawing/2014/main" val="94231575"/>
                    </a:ext>
                  </a:extLst>
                </a:gridCol>
                <a:gridCol w="1251635">
                  <a:extLst>
                    <a:ext uri="{9D8B030D-6E8A-4147-A177-3AD203B41FA5}">
                      <a16:colId xmlns:a16="http://schemas.microsoft.com/office/drawing/2014/main" val="1558350487"/>
                    </a:ext>
                  </a:extLst>
                </a:gridCol>
                <a:gridCol w="3558851">
                  <a:extLst>
                    <a:ext uri="{9D8B030D-6E8A-4147-A177-3AD203B41FA5}">
                      <a16:colId xmlns:a16="http://schemas.microsoft.com/office/drawing/2014/main" val="737192955"/>
                    </a:ext>
                  </a:extLst>
                </a:gridCol>
              </a:tblGrid>
              <a:tr h="595154">
                <a:tc>
                  <a:txBody>
                    <a:bodyPr/>
                    <a:lstStyle/>
                    <a:p>
                      <a:endParaRPr lang="zh-CN" altLang="en-US" sz="1800" dirty="0"/>
                    </a:p>
                  </a:txBody>
                  <a:tcPr/>
                </a:tc>
                <a:tc>
                  <a:txBody>
                    <a:bodyPr/>
                    <a:lstStyle/>
                    <a:p>
                      <a:pPr algn="ctr"/>
                      <a:r>
                        <a:rPr lang="zh-CN" altLang="en-US" sz="1800" dirty="0"/>
                        <a:t>速度</a:t>
                      </a:r>
                    </a:p>
                  </a:txBody>
                  <a:tcPr/>
                </a:tc>
                <a:tc>
                  <a:txBody>
                    <a:bodyPr/>
                    <a:lstStyle/>
                    <a:p>
                      <a:pPr algn="ctr"/>
                      <a:r>
                        <a:rPr lang="zh-CN" altLang="en-US" sz="1800" dirty="0"/>
                        <a:t>杂散性能</a:t>
                      </a:r>
                    </a:p>
                  </a:txBody>
                  <a:tcPr/>
                </a:tc>
                <a:tc>
                  <a:txBody>
                    <a:bodyPr/>
                    <a:lstStyle/>
                    <a:p>
                      <a:r>
                        <a:rPr lang="zh-CN" altLang="en-US" sz="1800" dirty="0"/>
                        <a:t>特点</a:t>
                      </a:r>
                    </a:p>
                  </a:txBody>
                  <a:tcPr/>
                </a:tc>
                <a:extLst>
                  <a:ext uri="{0D108BD9-81ED-4DB2-BD59-A6C34878D82A}">
                    <a16:rowId xmlns:a16="http://schemas.microsoft.com/office/drawing/2014/main" val="724937019"/>
                  </a:ext>
                </a:extLst>
              </a:tr>
              <a:tr h="595154">
                <a:tc>
                  <a:txBody>
                    <a:bodyPr/>
                    <a:lstStyle/>
                    <a:p>
                      <a:r>
                        <a:rPr lang="zh-CN" altLang="en-US" sz="1800" dirty="0"/>
                        <a:t>查找表压缩</a:t>
                      </a:r>
                    </a:p>
                  </a:txBody>
                  <a:tcPr/>
                </a:tc>
                <a:tc>
                  <a:txBody>
                    <a:bodyPr/>
                    <a:lstStyle/>
                    <a:p>
                      <a:pPr algn="ctr"/>
                      <a:r>
                        <a:rPr lang="en-US" altLang="zh-CN" sz="1800" dirty="0"/>
                        <a:t>≈ 1 GHz</a:t>
                      </a:r>
                      <a:endParaRPr lang="zh-CN" altLang="en-US" sz="1800" dirty="0"/>
                    </a:p>
                  </a:txBody>
                  <a:tcPr/>
                </a:tc>
                <a:tc>
                  <a:txBody>
                    <a:bodyPr/>
                    <a:lstStyle/>
                    <a:p>
                      <a:pPr algn="ctr"/>
                      <a:r>
                        <a:rPr lang="en-US" altLang="zh-CN" sz="1800" dirty="0"/>
                        <a:t>≈ 50</a:t>
                      </a:r>
                      <a:r>
                        <a:rPr lang="zh-CN" altLang="en-US" sz="1800" dirty="0"/>
                        <a:t> </a:t>
                      </a:r>
                      <a:r>
                        <a:rPr lang="en-US" altLang="zh-CN" sz="1800" dirty="0" err="1"/>
                        <a:t>dBc</a:t>
                      </a:r>
                      <a:endParaRPr lang="zh-CN" altLang="en-US" sz="1800" dirty="0"/>
                    </a:p>
                  </a:txBody>
                  <a:tcPr/>
                </a:tc>
                <a:tc>
                  <a:txBody>
                    <a:bodyPr/>
                    <a:lstStyle/>
                    <a:p>
                      <a:r>
                        <a:rPr lang="zh-CN" altLang="en-US" sz="1800" dirty="0"/>
                        <a:t>结构简单，提升空间小</a:t>
                      </a:r>
                    </a:p>
                  </a:txBody>
                  <a:tcPr/>
                </a:tc>
                <a:extLst>
                  <a:ext uri="{0D108BD9-81ED-4DB2-BD59-A6C34878D82A}">
                    <a16:rowId xmlns:a16="http://schemas.microsoft.com/office/drawing/2014/main" val="3141921607"/>
                  </a:ext>
                </a:extLst>
              </a:tr>
              <a:tr h="595154">
                <a:tc>
                  <a:txBody>
                    <a:bodyPr/>
                    <a:lstStyle/>
                    <a:p>
                      <a:r>
                        <a:rPr lang="zh-CN" altLang="en-US" sz="1800" dirty="0"/>
                        <a:t>矩阵旋转法</a:t>
                      </a:r>
                    </a:p>
                  </a:txBody>
                  <a:tcPr/>
                </a:tc>
                <a:tc>
                  <a:txBody>
                    <a:bodyPr/>
                    <a:lstStyle/>
                    <a:p>
                      <a:pPr algn="ctr"/>
                      <a:r>
                        <a:rPr lang="en-US" altLang="zh-CN" sz="1800" dirty="0"/>
                        <a:t>&lt; 1 GHz</a:t>
                      </a:r>
                      <a:endParaRPr lang="zh-CN" altLang="en-US" sz="1800" dirty="0"/>
                    </a:p>
                  </a:txBody>
                  <a:tcPr/>
                </a:tc>
                <a:tc>
                  <a:txBody>
                    <a:bodyPr/>
                    <a:lstStyle/>
                    <a:p>
                      <a:pPr algn="ctr"/>
                      <a:r>
                        <a:rPr lang="en-US" altLang="zh-CN" sz="1800" dirty="0"/>
                        <a:t>&gt; 70 </a:t>
                      </a:r>
                      <a:r>
                        <a:rPr lang="en-US" altLang="zh-CN" sz="1800" dirty="0" err="1"/>
                        <a:t>dBc</a:t>
                      </a:r>
                      <a:endParaRPr lang="zh-CN" altLang="en-US" sz="1800" dirty="0"/>
                    </a:p>
                  </a:txBody>
                  <a:tcPr/>
                </a:tc>
                <a:tc>
                  <a:txBody>
                    <a:bodyPr/>
                    <a:lstStyle/>
                    <a:p>
                      <a:r>
                        <a:rPr lang="zh-CN" altLang="en-US" sz="1800" dirty="0"/>
                        <a:t>杂散性能强，速度慢、时延大</a:t>
                      </a:r>
                    </a:p>
                  </a:txBody>
                  <a:tcPr/>
                </a:tc>
                <a:extLst>
                  <a:ext uri="{0D108BD9-81ED-4DB2-BD59-A6C34878D82A}">
                    <a16:rowId xmlns:a16="http://schemas.microsoft.com/office/drawing/2014/main" val="2454669402"/>
                  </a:ext>
                </a:extLst>
              </a:tr>
              <a:tr h="595154">
                <a:tc>
                  <a:txBody>
                    <a:bodyPr/>
                    <a:lstStyle/>
                    <a:p>
                      <a:r>
                        <a:rPr lang="zh-CN" altLang="en-US" sz="1800" dirty="0"/>
                        <a:t>非线性</a:t>
                      </a:r>
                      <a:r>
                        <a:rPr lang="en-US" altLang="zh-CN" sz="1800" dirty="0"/>
                        <a:t>DAC</a:t>
                      </a:r>
                      <a:endParaRPr lang="zh-CN" altLang="en-US" sz="1800" dirty="0"/>
                    </a:p>
                  </a:txBody>
                  <a:tcPr/>
                </a:tc>
                <a:tc>
                  <a:txBody>
                    <a:bodyPr/>
                    <a:lstStyle/>
                    <a:p>
                      <a:pPr algn="ctr"/>
                      <a:r>
                        <a:rPr lang="en-US" altLang="zh-CN" sz="1800" dirty="0"/>
                        <a:t>&gt; 1 GHz</a:t>
                      </a:r>
                      <a:endParaRPr lang="zh-CN" altLang="en-US" sz="1800" dirty="0"/>
                    </a:p>
                  </a:txBody>
                  <a:tcPr/>
                </a:tc>
                <a:tc>
                  <a:txBody>
                    <a:bodyPr/>
                    <a:lstStyle/>
                    <a:p>
                      <a:pPr algn="ctr"/>
                      <a:r>
                        <a:rPr lang="en-US" altLang="zh-CN" sz="1800" dirty="0"/>
                        <a:t>≈ 40 </a:t>
                      </a:r>
                      <a:r>
                        <a:rPr lang="en-US" altLang="zh-CN" sz="1800" dirty="0" err="1"/>
                        <a:t>dBc</a:t>
                      </a:r>
                      <a:endParaRPr lang="zh-CN" altLang="en-US" sz="1800" dirty="0"/>
                    </a:p>
                  </a:txBody>
                  <a:tcPr/>
                </a:tc>
                <a:tc>
                  <a:txBody>
                    <a:bodyPr/>
                    <a:lstStyle/>
                    <a:p>
                      <a:r>
                        <a:rPr lang="zh-CN" altLang="en-US" sz="1800" dirty="0"/>
                        <a:t>速度比较快，波形失真</a:t>
                      </a:r>
                    </a:p>
                  </a:txBody>
                  <a:tcPr/>
                </a:tc>
                <a:extLst>
                  <a:ext uri="{0D108BD9-81ED-4DB2-BD59-A6C34878D82A}">
                    <a16:rowId xmlns:a16="http://schemas.microsoft.com/office/drawing/2014/main" val="2681214126"/>
                  </a:ext>
                </a:extLst>
              </a:tr>
            </a:tbl>
          </a:graphicData>
        </a:graphic>
      </p:graphicFrame>
    </p:spTree>
    <p:extLst>
      <p:ext uri="{BB962C8B-B14F-4D97-AF65-F5344CB8AC3E}">
        <p14:creationId xmlns:p14="http://schemas.microsoft.com/office/powerpoint/2010/main" val="173084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3" name="内容占位符 2"/>
          <p:cNvSpPr>
            <a:spLocks noGrp="1"/>
          </p:cNvSpPr>
          <p:nvPr>
            <p:ph idx="1"/>
          </p:nvPr>
        </p:nvSpPr>
        <p:spPr/>
        <p:txBody>
          <a:bodyPr/>
          <a:lstStyle/>
          <a:p>
            <a:r>
              <a:rPr lang="en-US" altLang="zh-CN" dirty="0"/>
              <a:t>Proposal Architecture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en-US" altLang="zh-CN" dirty="0"/>
          </a:p>
          <a:p>
            <a:r>
              <a:rPr lang="zh-CN" altLang="en-US" dirty="0"/>
              <a:t>创新空间：主要分为</a:t>
            </a:r>
            <a:r>
              <a:rPr lang="en-US" altLang="zh-CN" dirty="0"/>
              <a:t>4</a:t>
            </a:r>
            <a:r>
              <a:rPr lang="zh-CN" altLang="en-US" dirty="0"/>
              <a:t>点</a:t>
            </a:r>
            <a:endParaRPr lang="en-US" altLang="zh-CN" dirty="0"/>
          </a:p>
          <a:p>
            <a:pPr lvl="1"/>
            <a:r>
              <a:rPr lang="en-US" altLang="zh-CN" dirty="0"/>
              <a:t>1. </a:t>
            </a:r>
            <a:r>
              <a:rPr lang="zh-CN" altLang="en-US" dirty="0"/>
              <a:t>使用</a:t>
            </a:r>
            <a:r>
              <a:rPr lang="en-US" altLang="zh-CN" dirty="0"/>
              <a:t>Rom</a:t>
            </a:r>
            <a:r>
              <a:rPr lang="zh-CN" altLang="en-US" dirty="0"/>
              <a:t>和矩阵旋转法，兼具高精度和第切换延时</a:t>
            </a:r>
            <a:endParaRPr lang="en-US" altLang="zh-CN" dirty="0"/>
          </a:p>
          <a:p>
            <a:pPr lvl="1"/>
            <a:r>
              <a:rPr lang="en-US" altLang="zh-CN" dirty="0"/>
              <a:t>2. </a:t>
            </a:r>
            <a:r>
              <a:rPr lang="zh-CN" altLang="en-US" dirty="0"/>
              <a:t>针对</a:t>
            </a:r>
            <a:r>
              <a:rPr lang="en-US" altLang="zh-CN" dirty="0"/>
              <a:t>CORDIC</a:t>
            </a:r>
            <a:r>
              <a:rPr lang="zh-CN" altLang="en-US" dirty="0"/>
              <a:t>旋转电路，探索简化的可能，进一步提升速度</a:t>
            </a:r>
            <a:endParaRPr lang="en-US" altLang="zh-CN" dirty="0"/>
          </a:p>
          <a:p>
            <a:pPr lvl="1"/>
            <a:r>
              <a:rPr lang="en-US" altLang="zh-CN" dirty="0"/>
              <a:t>3. </a:t>
            </a:r>
            <a:r>
              <a:rPr lang="zh-CN" altLang="en-US" dirty="0"/>
              <a:t>建立资源配置系统，尽可能最优化资源配置</a:t>
            </a:r>
            <a:endParaRPr lang="en-US" altLang="zh-CN" dirty="0"/>
          </a:p>
          <a:p>
            <a:pPr lvl="1"/>
            <a:r>
              <a:rPr lang="en-US" altLang="zh-CN" dirty="0"/>
              <a:t>4. </a:t>
            </a:r>
            <a:r>
              <a:rPr lang="zh-CN" altLang="en-US" dirty="0"/>
              <a:t>引入</a:t>
            </a:r>
            <a:r>
              <a:rPr lang="en-US" altLang="zh-CN" dirty="0"/>
              <a:t>dither</a:t>
            </a:r>
            <a:r>
              <a:rPr lang="zh-CN" altLang="en-US" dirty="0"/>
              <a:t>技术，可能对性能产生收益</a:t>
            </a: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grpSp>
        <p:nvGrpSpPr>
          <p:cNvPr id="41" name="组合 40"/>
          <p:cNvGrpSpPr/>
          <p:nvPr/>
        </p:nvGrpSpPr>
        <p:grpSpPr>
          <a:xfrm>
            <a:off x="381001" y="1864248"/>
            <a:ext cx="3989235" cy="1510972"/>
            <a:chOff x="4185871" y="2197317"/>
            <a:chExt cx="7160901" cy="2712281"/>
          </a:xfrm>
        </p:grpSpPr>
        <p:grpSp>
          <p:nvGrpSpPr>
            <p:cNvPr id="42" name="组合 41"/>
            <p:cNvGrpSpPr/>
            <p:nvPr/>
          </p:nvGrpSpPr>
          <p:grpSpPr>
            <a:xfrm>
              <a:off x="4185871" y="2197317"/>
              <a:ext cx="7160901" cy="2712281"/>
              <a:chOff x="4629149" y="2074224"/>
              <a:chExt cx="7160901" cy="2712281"/>
            </a:xfrm>
          </p:grpSpPr>
          <p:grpSp>
            <p:nvGrpSpPr>
              <p:cNvPr id="44" name="组合 43"/>
              <p:cNvGrpSpPr/>
              <p:nvPr/>
            </p:nvGrpSpPr>
            <p:grpSpPr>
              <a:xfrm>
                <a:off x="4629149" y="2074224"/>
                <a:ext cx="7160901" cy="1780269"/>
                <a:chOff x="1534257" y="2013439"/>
                <a:chExt cx="7160901" cy="1780269"/>
              </a:xfrm>
            </p:grpSpPr>
            <p:cxnSp>
              <p:nvCxnSpPr>
                <p:cNvPr id="50" name="直接箭头连接符 49"/>
                <p:cNvCxnSpPr/>
                <p:nvPr/>
              </p:nvCxnSpPr>
              <p:spPr>
                <a:xfrm>
                  <a:off x="3763108" y="2998178"/>
                  <a:ext cx="457199"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1534257" y="2013439"/>
                  <a:ext cx="7160901" cy="1780269"/>
                  <a:chOff x="1534257" y="2013439"/>
                  <a:chExt cx="7160901" cy="1780269"/>
                </a:xfrm>
              </p:grpSpPr>
              <p:grpSp>
                <p:nvGrpSpPr>
                  <p:cNvPr id="52" name="组合 51"/>
                  <p:cNvGrpSpPr/>
                  <p:nvPr/>
                </p:nvGrpSpPr>
                <p:grpSpPr>
                  <a:xfrm>
                    <a:off x="1534257" y="2013439"/>
                    <a:ext cx="3538905" cy="1780269"/>
                    <a:chOff x="707781" y="1565031"/>
                    <a:chExt cx="3538905" cy="1780269"/>
                  </a:xfrm>
                </p:grpSpPr>
                <p:grpSp>
                  <p:nvGrpSpPr>
                    <p:cNvPr id="54" name="组合 53"/>
                    <p:cNvGrpSpPr/>
                    <p:nvPr/>
                  </p:nvGrpSpPr>
                  <p:grpSpPr>
                    <a:xfrm>
                      <a:off x="931985" y="1565031"/>
                      <a:ext cx="3314701" cy="967154"/>
                      <a:chOff x="931985" y="1565031"/>
                      <a:chExt cx="3314701" cy="967154"/>
                    </a:xfrm>
                  </p:grpSpPr>
                  <p:cxnSp>
                    <p:nvCxnSpPr>
                      <p:cNvPr id="73" name="直接箭头连接符 72"/>
                      <p:cNvCxnSpPr/>
                      <p:nvPr/>
                    </p:nvCxnSpPr>
                    <p:spPr>
                      <a:xfrm>
                        <a:off x="931985" y="2112351"/>
                        <a:ext cx="76493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931985" y="1573823"/>
                        <a:ext cx="0" cy="536331"/>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931985" y="1565031"/>
                        <a:ext cx="3314701"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246686" y="1565031"/>
                        <a:ext cx="0" cy="967154"/>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3393831" y="1960685"/>
                      <a:ext cx="580292" cy="12133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PA</a:t>
                      </a:r>
                    </a:p>
                  </p:txBody>
                </p:sp>
                <p:grpSp>
                  <p:nvGrpSpPr>
                    <p:cNvPr id="57" name="组合 56"/>
                    <p:cNvGrpSpPr/>
                    <p:nvPr/>
                  </p:nvGrpSpPr>
                  <p:grpSpPr>
                    <a:xfrm>
                      <a:off x="707781" y="2813511"/>
                      <a:ext cx="989134" cy="531789"/>
                      <a:chOff x="707781" y="2813511"/>
                      <a:chExt cx="989134" cy="531789"/>
                    </a:xfrm>
                  </p:grpSpPr>
                  <p:cxnSp>
                    <p:nvCxnSpPr>
                      <p:cNvPr id="69" name="直接箭头连接符 68"/>
                      <p:cNvCxnSpPr/>
                      <p:nvPr/>
                    </p:nvCxnSpPr>
                    <p:spPr>
                      <a:xfrm>
                        <a:off x="1314450" y="3006236"/>
                        <a:ext cx="38246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本框 69"/>
                          <p:cNvSpPr txBox="1"/>
                          <p:nvPr/>
                        </p:nvSpPr>
                        <p:spPr>
                          <a:xfrm>
                            <a:off x="707781" y="2813511"/>
                            <a:ext cx="791308" cy="5317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500" i="1" smtClean="0">
                                      <a:latin typeface="Cambria Math" panose="02040503050406030204" pitchFamily="18" charset="0"/>
                                      <a:ea typeface="Cambria Math" panose="02040503050406030204" pitchFamily="18" charset="0"/>
                                    </a:rPr>
                                    <m:t>∆</m:t>
                                  </m:r>
                                  <m:r>
                                    <m:rPr>
                                      <m:sty m:val="p"/>
                                    </m:rPr>
                                    <a:rPr lang="en-US" altLang="zh-CN" sz="1500" i="1" smtClean="0">
                                      <a:latin typeface="Cambria Math" panose="02040503050406030204" pitchFamily="18" charset="0"/>
                                      <a:ea typeface="Cambria Math" panose="02040503050406030204" pitchFamily="18" charset="0"/>
                                    </a:rPr>
                                    <m:t>acc</m:t>
                                  </m:r>
                                </m:oMath>
                              </m:oMathPara>
                            </a14:m>
                            <a:endParaRPr lang="zh-CN" altLang="en-US" sz="1500" dirty="0"/>
                          </a:p>
                        </p:txBody>
                      </p:sp>
                    </mc:Choice>
                    <mc:Fallback xmlns="">
                      <p:sp>
                        <p:nvSpPr>
                          <p:cNvPr id="70" name="文本框 69"/>
                          <p:cNvSpPr txBox="1">
                            <a:spLocks noRot="1" noChangeAspect="1" noMove="1" noResize="1" noEditPoints="1" noAdjustHandles="1" noChangeArrowheads="1" noChangeShapeType="1" noTextEdit="1"/>
                          </p:cNvSpPr>
                          <p:nvPr/>
                        </p:nvSpPr>
                        <p:spPr>
                          <a:xfrm>
                            <a:off x="707781" y="2813511"/>
                            <a:ext cx="791308" cy="531789"/>
                          </a:xfrm>
                          <a:prstGeom prst="rect">
                            <a:avLst/>
                          </a:prstGeom>
                          <a:blipFill>
                            <a:blip r:embed="rId2"/>
                            <a:stretch>
                              <a:fillRect l="-13889"/>
                            </a:stretch>
                          </a:blipFill>
                        </p:spPr>
                        <p:txBody>
                          <a:bodyPr/>
                          <a:lstStyle/>
                          <a:p>
                            <a:r>
                              <a:rPr lang="zh-CN" altLang="en-US">
                                <a:noFill/>
                              </a:rPr>
                              <a:t> </a:t>
                            </a:r>
                          </a:p>
                        </p:txBody>
                      </p:sp>
                    </mc:Fallback>
                  </mc:AlternateContent>
                </p:grpSp>
                <p:grpSp>
                  <p:nvGrpSpPr>
                    <p:cNvPr id="58" name="组合 57"/>
                    <p:cNvGrpSpPr/>
                    <p:nvPr/>
                  </p:nvGrpSpPr>
                  <p:grpSpPr>
                    <a:xfrm>
                      <a:off x="1696915" y="1960685"/>
                      <a:ext cx="1239717" cy="1213338"/>
                      <a:chOff x="1696915" y="1960685"/>
                      <a:chExt cx="1239717" cy="1213338"/>
                    </a:xfrm>
                  </p:grpSpPr>
                  <p:grpSp>
                    <p:nvGrpSpPr>
                      <p:cNvPr id="59" name="组合 58"/>
                      <p:cNvGrpSpPr/>
                      <p:nvPr/>
                    </p:nvGrpSpPr>
                    <p:grpSpPr>
                      <a:xfrm>
                        <a:off x="1696915" y="1960685"/>
                        <a:ext cx="1239717" cy="1213338"/>
                        <a:chOff x="1090245" y="1397977"/>
                        <a:chExt cx="1239717" cy="1213338"/>
                      </a:xfrm>
                    </p:grpSpPr>
                    <p:cxnSp>
                      <p:nvCxnSpPr>
                        <p:cNvPr id="61" name="直接连接符 60"/>
                        <p:cNvCxnSpPr/>
                        <p:nvPr/>
                      </p:nvCxnSpPr>
                      <p:spPr>
                        <a:xfrm>
                          <a:off x="1090246" y="1397977"/>
                          <a:ext cx="63304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1723292" y="1397977"/>
                          <a:ext cx="597879" cy="5978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90246" y="1397977"/>
                          <a:ext cx="0" cy="298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90246" y="1705708"/>
                          <a:ext cx="272561" cy="272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090246" y="1987062"/>
                          <a:ext cx="272562" cy="272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090246" y="2259624"/>
                          <a:ext cx="0" cy="3516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723292" y="1987062"/>
                          <a:ext cx="606670" cy="606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1090245" y="2611315"/>
                          <a:ext cx="633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969476" y="2365105"/>
                        <a:ext cx="835270" cy="516691"/>
                      </a:xfrm>
                      <a:prstGeom prst="rect">
                        <a:avLst/>
                      </a:prstGeom>
                      <a:noFill/>
                    </p:spPr>
                    <p:txBody>
                      <a:bodyPr wrap="square" rtlCol="0">
                        <a:spAutoFit/>
                      </a:bodyPr>
                      <a:lstStyle/>
                      <a:p>
                        <a:r>
                          <a:rPr lang="en-US" altLang="zh-CN" sz="1500" dirty="0"/>
                          <a:t>+</a:t>
                        </a:r>
                        <a:endParaRPr lang="zh-CN" altLang="en-US" sz="1500" dirty="0"/>
                      </a:p>
                    </p:txBody>
                  </p:sp>
                </p:grpSp>
              </p:grpSp>
              <p:cxnSp>
                <p:nvCxnSpPr>
                  <p:cNvPr id="53" name="直接箭头连接符 52"/>
                  <p:cNvCxnSpPr>
                    <a:cxnSpLocks/>
                  </p:cNvCxnSpPr>
                  <p:nvPr/>
                </p:nvCxnSpPr>
                <p:spPr>
                  <a:xfrm>
                    <a:off x="4800599" y="2980592"/>
                    <a:ext cx="3894559"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6616211" y="3429000"/>
                <a:ext cx="791307" cy="1357505"/>
                <a:chOff x="6616211" y="3429000"/>
                <a:chExt cx="791307" cy="1357505"/>
              </a:xfrm>
            </p:grpSpPr>
            <p:grpSp>
              <p:nvGrpSpPr>
                <p:cNvPr id="46" name="组合 45"/>
                <p:cNvGrpSpPr/>
                <p:nvPr/>
              </p:nvGrpSpPr>
              <p:grpSpPr>
                <a:xfrm>
                  <a:off x="6981092" y="3429000"/>
                  <a:ext cx="334107" cy="825716"/>
                  <a:chOff x="6981092" y="3429000"/>
                  <a:chExt cx="334107" cy="825716"/>
                </a:xfrm>
              </p:grpSpPr>
              <p:cxnSp>
                <p:nvCxnSpPr>
                  <p:cNvPr id="48" name="直接箭头连接符 47"/>
                  <p:cNvCxnSpPr/>
                  <p:nvPr/>
                </p:nvCxnSpPr>
                <p:spPr>
                  <a:xfrm>
                    <a:off x="6981092" y="3429000"/>
                    <a:ext cx="334107"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981092" y="3437792"/>
                    <a:ext cx="0" cy="816924"/>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6616211" y="4254716"/>
                  <a:ext cx="791307" cy="531789"/>
                </a:xfrm>
                <a:prstGeom prst="rect">
                  <a:avLst/>
                </a:prstGeom>
                <a:noFill/>
              </p:spPr>
              <p:txBody>
                <a:bodyPr wrap="square" rtlCol="0">
                  <a:spAutoFit/>
                </a:bodyPr>
                <a:lstStyle/>
                <a:p>
                  <a:pPr algn="ctr"/>
                  <a:r>
                    <a:rPr lang="en-US" altLang="zh-CN" sz="1500" dirty="0" err="1"/>
                    <a:t>init</a:t>
                  </a:r>
                  <a:endParaRPr lang="zh-CN" altLang="en-US" sz="1500" dirty="0"/>
                </a:p>
              </p:txBody>
            </p:sp>
          </p:grpSp>
        </p:grpSp>
        <p:sp>
          <p:nvSpPr>
            <p:cNvPr id="43" name="文本框 42"/>
            <p:cNvSpPr txBox="1"/>
            <p:nvPr/>
          </p:nvSpPr>
          <p:spPr>
            <a:xfrm>
              <a:off x="8117999" y="3226210"/>
              <a:ext cx="1302480" cy="580100"/>
            </a:xfrm>
            <a:prstGeom prst="rect">
              <a:avLst/>
            </a:prstGeom>
            <a:noFill/>
          </p:spPr>
          <p:txBody>
            <a:bodyPr wrap="square" rtlCol="0">
              <a:spAutoFit/>
            </a:bodyPr>
            <a:lstStyle/>
            <a:p>
              <a:pPr algn="ctr"/>
              <a:r>
                <a:rPr lang="en-US" altLang="zh-CN" sz="1500" dirty="0"/>
                <a:t>phase</a:t>
              </a:r>
              <a:endParaRPr lang="zh-CN" altLang="en-US" sz="1500" dirty="0"/>
            </a:p>
          </p:txBody>
        </p:sp>
      </p:grpSp>
      <p:sp>
        <p:nvSpPr>
          <p:cNvPr id="87" name="文本框 86"/>
          <p:cNvSpPr txBox="1"/>
          <p:nvPr/>
        </p:nvSpPr>
        <p:spPr>
          <a:xfrm>
            <a:off x="2910840" y="3487129"/>
            <a:ext cx="1157177" cy="323165"/>
          </a:xfrm>
          <a:prstGeom prst="rect">
            <a:avLst/>
          </a:prstGeom>
          <a:noFill/>
        </p:spPr>
        <p:txBody>
          <a:bodyPr wrap="square" rtlCol="0">
            <a:spAutoFit/>
          </a:bodyPr>
          <a:lstStyle/>
          <a:p>
            <a:pPr algn="ctr"/>
            <a:r>
              <a:rPr lang="en-US" altLang="zh-CN" sz="1500" dirty="0"/>
              <a:t>k+1~n bits</a:t>
            </a:r>
            <a:endParaRPr lang="zh-CN" altLang="en-US" sz="1500" dirty="0"/>
          </a:p>
        </p:txBody>
      </p:sp>
      <p:grpSp>
        <p:nvGrpSpPr>
          <p:cNvPr id="98" name="组合 97"/>
          <p:cNvGrpSpPr/>
          <p:nvPr/>
        </p:nvGrpSpPr>
        <p:grpSpPr>
          <a:xfrm>
            <a:off x="3572467" y="2074865"/>
            <a:ext cx="4116917" cy="1748991"/>
            <a:chOff x="3157801" y="2074865"/>
            <a:chExt cx="4116917" cy="1748991"/>
          </a:xfrm>
        </p:grpSpPr>
        <p:sp>
          <p:nvSpPr>
            <p:cNvPr id="78" name="矩形 77"/>
            <p:cNvSpPr/>
            <p:nvPr/>
          </p:nvSpPr>
          <p:spPr>
            <a:xfrm>
              <a:off x="3999219" y="2074865"/>
              <a:ext cx="964928" cy="67593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Coarse Rom </a:t>
              </a:r>
            </a:p>
          </p:txBody>
        </p:sp>
        <p:grpSp>
          <p:nvGrpSpPr>
            <p:cNvPr id="85" name="组合 84"/>
            <p:cNvGrpSpPr/>
            <p:nvPr/>
          </p:nvGrpSpPr>
          <p:grpSpPr>
            <a:xfrm>
              <a:off x="3293072" y="2410366"/>
              <a:ext cx="662498" cy="1069433"/>
              <a:chOff x="2893502" y="2410367"/>
              <a:chExt cx="426131" cy="723358"/>
            </a:xfrm>
          </p:grpSpPr>
          <p:cxnSp>
            <p:nvCxnSpPr>
              <p:cNvPr id="81" name="直接箭头连接符 80"/>
              <p:cNvCxnSpPr>
                <a:cxnSpLocks/>
              </p:cNvCxnSpPr>
              <p:nvPr/>
            </p:nvCxnSpPr>
            <p:spPr>
              <a:xfrm>
                <a:off x="2893502" y="3133725"/>
                <a:ext cx="426131"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a:cxnSpLocks/>
              </p:cNvCxnSpPr>
              <p:nvPr/>
            </p:nvCxnSpPr>
            <p:spPr>
              <a:xfrm flipV="1">
                <a:off x="2893502" y="2410367"/>
                <a:ext cx="0" cy="72335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3157801" y="2079768"/>
              <a:ext cx="976690" cy="323165"/>
            </a:xfrm>
            <a:prstGeom prst="rect">
              <a:avLst/>
            </a:prstGeom>
            <a:noFill/>
          </p:spPr>
          <p:txBody>
            <a:bodyPr wrap="square" rtlCol="0">
              <a:spAutoFit/>
            </a:bodyPr>
            <a:lstStyle/>
            <a:p>
              <a:pPr algn="ctr"/>
              <a:r>
                <a:rPr lang="en-US" altLang="zh-CN" sz="1500" dirty="0"/>
                <a:t>0~k bits</a:t>
              </a:r>
              <a:endParaRPr lang="zh-CN" altLang="en-US" sz="1500" dirty="0"/>
            </a:p>
          </p:txBody>
        </p:sp>
        <p:sp>
          <p:nvSpPr>
            <p:cNvPr id="88" name="矩形 87"/>
            <p:cNvSpPr/>
            <p:nvPr/>
          </p:nvSpPr>
          <p:spPr>
            <a:xfrm>
              <a:off x="3999218" y="3147923"/>
              <a:ext cx="964929" cy="67593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CORDIC</a:t>
              </a:r>
            </a:p>
          </p:txBody>
        </p:sp>
        <p:sp>
          <p:nvSpPr>
            <p:cNvPr id="91" name="箭头: 直角上 90"/>
            <p:cNvSpPr/>
            <p:nvPr/>
          </p:nvSpPr>
          <p:spPr>
            <a:xfrm flipV="1">
              <a:off x="4975909" y="2358938"/>
              <a:ext cx="894043" cy="260036"/>
            </a:xfrm>
            <a:prstGeom prst="bentUpArrow">
              <a:avLst>
                <a:gd name="adj1" fmla="val 8394"/>
                <a:gd name="adj2" fmla="val 17233"/>
                <a:gd name="adj3" fmla="val 28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2" name="箭头: 直角上 91"/>
            <p:cNvSpPr/>
            <p:nvPr/>
          </p:nvSpPr>
          <p:spPr>
            <a:xfrm>
              <a:off x="4964147" y="3231583"/>
              <a:ext cx="894043" cy="255546"/>
            </a:xfrm>
            <a:prstGeom prst="bentUpArrow">
              <a:avLst>
                <a:gd name="adj1" fmla="val 8394"/>
                <a:gd name="adj2" fmla="val 17233"/>
                <a:gd name="adj3" fmla="val 28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3" name="椭圆 92"/>
            <p:cNvSpPr/>
            <p:nvPr/>
          </p:nvSpPr>
          <p:spPr>
            <a:xfrm>
              <a:off x="5555636" y="2662064"/>
              <a:ext cx="526430" cy="526430"/>
            </a:xfrm>
            <a:prstGeom prst="ellipse">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500" dirty="0">
                  <a:solidFill>
                    <a:schemeClr val="tx1"/>
                  </a:solidFill>
                </a:rPr>
                <a:t>结合</a:t>
              </a:r>
            </a:p>
          </p:txBody>
        </p:sp>
        <p:cxnSp>
          <p:nvCxnSpPr>
            <p:cNvPr id="94" name="直接箭头连接符 93"/>
            <p:cNvCxnSpPr>
              <a:cxnSpLocks/>
            </p:cNvCxnSpPr>
            <p:nvPr/>
          </p:nvCxnSpPr>
          <p:spPr>
            <a:xfrm>
              <a:off x="6082066" y="2929645"/>
              <a:ext cx="119265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97" name="图片 96"/>
          <p:cNvPicPr>
            <a:picLocks noChangeAspect="1"/>
          </p:cNvPicPr>
          <p:nvPr/>
        </p:nvPicPr>
        <p:blipFill>
          <a:blip r:embed="rId3"/>
          <a:stretch>
            <a:fillRect/>
          </a:stretch>
        </p:blipFill>
        <p:spPr>
          <a:xfrm>
            <a:off x="6727359" y="2148096"/>
            <a:ext cx="962025" cy="714375"/>
          </a:xfrm>
          <a:prstGeom prst="rect">
            <a:avLst/>
          </a:prstGeom>
        </p:spPr>
      </p:pic>
      <p:pic>
        <p:nvPicPr>
          <p:cNvPr id="102" name="图片 101"/>
          <p:cNvPicPr>
            <a:picLocks noChangeAspect="1"/>
          </p:cNvPicPr>
          <p:nvPr/>
        </p:nvPicPr>
        <p:blipFill>
          <a:blip r:embed="rId4"/>
          <a:stretch>
            <a:fillRect/>
          </a:stretch>
        </p:blipFill>
        <p:spPr>
          <a:xfrm>
            <a:off x="2466554" y="1633363"/>
            <a:ext cx="990600" cy="752475"/>
          </a:xfrm>
          <a:prstGeom prst="rect">
            <a:avLst/>
          </a:prstGeom>
        </p:spPr>
      </p:pic>
    </p:spTree>
    <p:extLst>
      <p:ext uri="{BB962C8B-B14F-4D97-AF65-F5344CB8AC3E}">
        <p14:creationId xmlns:p14="http://schemas.microsoft.com/office/powerpoint/2010/main" val="45315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资源配置系统 </a:t>
            </a:r>
            <a:r>
              <a:rPr lang="en-US" altLang="zh-CN" sz="3600" dirty="0"/>
              <a:t>&amp; dither </a:t>
            </a:r>
            <a:r>
              <a:rPr lang="zh-CN" altLang="en-US" sz="3600" dirty="0"/>
              <a:t>技术</a:t>
            </a:r>
          </a:p>
        </p:txBody>
      </p:sp>
      <p:sp>
        <p:nvSpPr>
          <p:cNvPr id="3" name="内容占位符 2"/>
          <p:cNvSpPr>
            <a:spLocks noGrp="1"/>
          </p:cNvSpPr>
          <p:nvPr>
            <p:ph idx="1"/>
          </p:nvPr>
        </p:nvSpPr>
        <p:spPr/>
        <p:txBody>
          <a:bodyPr/>
          <a:lstStyle/>
          <a:p>
            <a:r>
              <a:rPr lang="en-US" altLang="zh-CN" dirty="0"/>
              <a:t>1.</a:t>
            </a:r>
            <a:r>
              <a:rPr lang="zh-CN" altLang="en-US" dirty="0"/>
              <a:t> 资源配置系统</a:t>
            </a:r>
            <a:endParaRPr lang="en-US" altLang="zh-CN" dirty="0"/>
          </a:p>
          <a:p>
            <a:pPr lvl="1"/>
            <a:r>
              <a:rPr lang="zh-CN" altLang="en-US" dirty="0"/>
              <a:t>动机：杂散性能和时钟频率等指标上存在冲突</a:t>
            </a:r>
            <a:endParaRPr lang="en-US" altLang="zh-CN" dirty="0"/>
          </a:p>
          <a:p>
            <a:pPr lvl="1"/>
            <a:r>
              <a:rPr lang="zh-CN" altLang="en-US" dirty="0"/>
              <a:t>目标：设计一套系统，根据限制条件自动寻找资源配置方案</a:t>
            </a:r>
            <a:endParaRPr lang="en-US" altLang="zh-CN" dirty="0"/>
          </a:p>
          <a:p>
            <a:pPr lvl="1"/>
            <a:r>
              <a:rPr lang="zh-CN" altLang="en-US" dirty="0"/>
              <a:t>收益：在约束条件下，能够综合考虑各项指标之间的平衡</a:t>
            </a:r>
            <a:endParaRPr lang="en-US" altLang="zh-CN" dirty="0"/>
          </a:p>
          <a:p>
            <a:r>
              <a:rPr lang="en-US" altLang="zh-CN" dirty="0"/>
              <a:t>2. </a:t>
            </a:r>
            <a:r>
              <a:rPr lang="zh-CN" altLang="en-US" dirty="0"/>
              <a:t>引入</a:t>
            </a:r>
            <a:r>
              <a:rPr lang="en-US" altLang="zh-CN" dirty="0"/>
              <a:t>dither</a:t>
            </a:r>
            <a:r>
              <a:rPr lang="zh-CN" altLang="en-US" dirty="0"/>
              <a:t>技术</a:t>
            </a:r>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sp>
        <p:nvSpPr>
          <p:cNvPr id="7" name="矩形 6"/>
          <p:cNvSpPr/>
          <p:nvPr/>
        </p:nvSpPr>
        <p:spPr>
          <a:xfrm>
            <a:off x="41562" y="5547829"/>
            <a:ext cx="8482359" cy="784830"/>
          </a:xfrm>
          <a:prstGeom prst="rect">
            <a:avLst/>
          </a:prstGeom>
        </p:spPr>
        <p:txBody>
          <a:bodyPr wrap="square">
            <a:spAutoFit/>
          </a:bodyPr>
          <a:lstStyle/>
          <a:p>
            <a:pPr lvl="1">
              <a:spcBef>
                <a:spcPts val="600"/>
              </a:spcBef>
              <a:spcAft>
                <a:spcPts val="0"/>
              </a:spcAft>
            </a:pPr>
            <a:r>
              <a:rPr lang="zh-CN" altLang="en-US" sz="2000" dirty="0"/>
              <a:t>原理：将周期性噪声转化为白噪声，提升一定底噪</a:t>
            </a:r>
            <a:endParaRPr lang="en-US" altLang="zh-CN" sz="2000" dirty="0"/>
          </a:p>
          <a:p>
            <a:pPr lvl="1">
              <a:spcBef>
                <a:spcPts val="600"/>
              </a:spcBef>
              <a:spcAft>
                <a:spcPts val="0"/>
              </a:spcAft>
            </a:pPr>
            <a:r>
              <a:rPr lang="zh-CN" altLang="en-US" sz="2000" dirty="0"/>
              <a:t>效果：</a:t>
            </a:r>
            <a:r>
              <a:rPr lang="en-US" altLang="zh-CN" sz="2000" dirty="0" err="1"/>
              <a:t>Matlab</a:t>
            </a:r>
            <a:r>
              <a:rPr lang="zh-CN" altLang="en-US" sz="2000" dirty="0"/>
              <a:t>仿真显示，</a:t>
            </a:r>
            <a:r>
              <a:rPr lang="en-US" altLang="zh-CN" sz="2000" dirty="0"/>
              <a:t>SFDR = 96dBc</a:t>
            </a:r>
            <a:r>
              <a:rPr lang="zh-CN" altLang="en-US" sz="2000" dirty="0"/>
              <a:t>的波形，</a:t>
            </a:r>
            <a:r>
              <a:rPr lang="en-US" altLang="zh-CN" sz="2000" dirty="0"/>
              <a:t>dither</a:t>
            </a:r>
            <a:r>
              <a:rPr lang="zh-CN" altLang="en-US" sz="2000" dirty="0"/>
              <a:t>收益为</a:t>
            </a:r>
            <a:r>
              <a:rPr lang="en-US" altLang="zh-CN" sz="2000" dirty="0"/>
              <a:t>10dBc</a:t>
            </a:r>
          </a:p>
        </p:txBody>
      </p:sp>
      <p:grpSp>
        <p:nvGrpSpPr>
          <p:cNvPr id="9" name="组合 8"/>
          <p:cNvGrpSpPr/>
          <p:nvPr/>
        </p:nvGrpSpPr>
        <p:grpSpPr>
          <a:xfrm>
            <a:off x="1528672" y="3197635"/>
            <a:ext cx="6010455" cy="2350194"/>
            <a:chOff x="171554" y="4123592"/>
            <a:chExt cx="5531483" cy="2162908"/>
          </a:xfrm>
        </p:grpSpPr>
        <p:pic>
          <p:nvPicPr>
            <p:cNvPr id="10" name="图片 9"/>
            <p:cNvPicPr>
              <a:picLocks noChangeAspect="1"/>
            </p:cNvPicPr>
            <p:nvPr/>
          </p:nvPicPr>
          <p:blipFill>
            <a:blip r:embed="rId2"/>
            <a:stretch>
              <a:fillRect/>
            </a:stretch>
          </p:blipFill>
          <p:spPr>
            <a:xfrm>
              <a:off x="171554" y="4123592"/>
              <a:ext cx="2876446" cy="2162908"/>
            </a:xfrm>
            <a:prstGeom prst="rect">
              <a:avLst/>
            </a:prstGeom>
          </p:spPr>
        </p:pic>
        <p:pic>
          <p:nvPicPr>
            <p:cNvPr id="11" name="图片 10"/>
            <p:cNvPicPr>
              <a:picLocks noChangeAspect="1"/>
            </p:cNvPicPr>
            <p:nvPr/>
          </p:nvPicPr>
          <p:blipFill>
            <a:blip r:embed="rId3"/>
            <a:stretch>
              <a:fillRect/>
            </a:stretch>
          </p:blipFill>
          <p:spPr>
            <a:xfrm>
              <a:off x="2826591" y="4123592"/>
              <a:ext cx="2876446" cy="2162908"/>
            </a:xfrm>
            <a:prstGeom prst="rect">
              <a:avLst/>
            </a:prstGeom>
          </p:spPr>
        </p:pic>
      </p:grpSp>
    </p:spTree>
    <p:extLst>
      <p:ext uri="{BB962C8B-B14F-4D97-AF65-F5344CB8AC3E}">
        <p14:creationId xmlns:p14="http://schemas.microsoft.com/office/powerpoint/2010/main" val="54343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现有进展</a:t>
            </a:r>
          </a:p>
        </p:txBody>
      </p:sp>
      <p:sp>
        <p:nvSpPr>
          <p:cNvPr id="3" name="内容占位符 2"/>
          <p:cNvSpPr>
            <a:spLocks noGrp="1"/>
          </p:cNvSpPr>
          <p:nvPr>
            <p:ph idx="1"/>
          </p:nvPr>
        </p:nvSpPr>
        <p:spPr/>
        <p:txBody>
          <a:bodyPr/>
          <a:lstStyle/>
          <a:p>
            <a:r>
              <a:rPr lang="en-US" altLang="zh-CN" dirty="0"/>
              <a:t>1. </a:t>
            </a:r>
            <a:r>
              <a:rPr lang="zh-CN" altLang="en-US" dirty="0"/>
              <a:t>阅读</a:t>
            </a:r>
            <a:r>
              <a:rPr lang="en-US" altLang="zh-CN" dirty="0" smtClean="0"/>
              <a:t>JSSC</a:t>
            </a:r>
            <a:r>
              <a:rPr lang="zh-CN" altLang="en-US" dirty="0" smtClean="0"/>
              <a:t>等</a:t>
            </a:r>
            <a:r>
              <a:rPr lang="zh-CN" altLang="en-US" dirty="0"/>
              <a:t>期刊、会议文献</a:t>
            </a:r>
            <a:r>
              <a:rPr lang="en-US" altLang="zh-CN" dirty="0"/>
              <a:t>20</a:t>
            </a:r>
            <a:r>
              <a:rPr lang="zh-CN" altLang="en-US" dirty="0"/>
              <a:t>余</a:t>
            </a:r>
            <a:r>
              <a:rPr lang="zh-CN" altLang="en-US" dirty="0" smtClean="0"/>
              <a:t>篇，熟悉</a:t>
            </a:r>
            <a:r>
              <a:rPr lang="en-US" altLang="zh-CN" dirty="0" smtClean="0"/>
              <a:t>NCO</a:t>
            </a:r>
            <a:r>
              <a:rPr lang="zh-CN" altLang="en-US" dirty="0" smtClean="0"/>
              <a:t>理论</a:t>
            </a:r>
            <a:endParaRPr lang="en-US" altLang="zh-CN" dirty="0"/>
          </a:p>
          <a:p>
            <a:r>
              <a:rPr lang="en-US" altLang="zh-CN" dirty="0"/>
              <a:t>2. </a:t>
            </a:r>
            <a:r>
              <a:rPr lang="zh-CN" altLang="en-US" dirty="0"/>
              <a:t>搭建</a:t>
            </a:r>
            <a:r>
              <a:rPr lang="en-US" altLang="zh-CN" dirty="0" err="1"/>
              <a:t>Matlab</a:t>
            </a:r>
            <a:r>
              <a:rPr lang="zh-CN" altLang="en-US" dirty="0"/>
              <a:t>仿真平台，用于数值计算</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3. </a:t>
            </a:r>
            <a:r>
              <a:rPr lang="zh-CN" altLang="en-US" dirty="0"/>
              <a:t>搭建</a:t>
            </a:r>
            <a:r>
              <a:rPr lang="en-US" altLang="zh-CN" dirty="0" err="1"/>
              <a:t>Modelsim</a:t>
            </a:r>
            <a:r>
              <a:rPr lang="zh-CN" altLang="en-US" dirty="0"/>
              <a:t>测试平台</a:t>
            </a:r>
            <a:endParaRPr lang="en-US" altLang="zh-CN" dirty="0"/>
          </a:p>
          <a:p>
            <a:endParaRPr lang="en-US" altLang="zh-CN" dirty="0"/>
          </a:p>
          <a:p>
            <a:endParaRPr lang="en-US" altLang="zh-CN" dirty="0"/>
          </a:p>
          <a:p>
            <a:endParaRPr lang="en-US" altLang="zh-CN" dirty="0"/>
          </a:p>
          <a:p>
            <a:r>
              <a:rPr lang="en-US" altLang="zh-CN" dirty="0"/>
              <a:t>4. </a:t>
            </a:r>
            <a:r>
              <a:rPr lang="zh-CN" altLang="en-US" dirty="0"/>
              <a:t>正在学习</a:t>
            </a:r>
            <a:r>
              <a:rPr lang="en-US" altLang="zh-CN" dirty="0"/>
              <a:t>Design Compiler</a:t>
            </a:r>
            <a:r>
              <a:rPr lang="zh-CN" altLang="en-US" dirty="0"/>
              <a:t>等综合工具</a:t>
            </a:r>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pic>
        <p:nvPicPr>
          <p:cNvPr id="6" name="图片 5"/>
          <p:cNvPicPr>
            <a:picLocks noChangeAspect="1"/>
          </p:cNvPicPr>
          <p:nvPr/>
        </p:nvPicPr>
        <p:blipFill>
          <a:blip r:embed="rId2"/>
          <a:stretch>
            <a:fillRect/>
          </a:stretch>
        </p:blipFill>
        <p:spPr>
          <a:xfrm>
            <a:off x="5864860" y="1968562"/>
            <a:ext cx="2639060" cy="1984409"/>
          </a:xfrm>
          <a:prstGeom prst="rect">
            <a:avLst/>
          </a:prstGeom>
        </p:spPr>
      </p:pic>
      <p:pic>
        <p:nvPicPr>
          <p:cNvPr id="7" name="图片 6"/>
          <p:cNvPicPr>
            <a:picLocks noChangeAspect="1"/>
          </p:cNvPicPr>
          <p:nvPr/>
        </p:nvPicPr>
        <p:blipFill>
          <a:blip r:embed="rId3"/>
          <a:stretch>
            <a:fillRect/>
          </a:stretch>
        </p:blipFill>
        <p:spPr>
          <a:xfrm>
            <a:off x="693102" y="2077124"/>
            <a:ext cx="4988878" cy="1767283"/>
          </a:xfrm>
          <a:prstGeom prst="rect">
            <a:avLst/>
          </a:prstGeom>
        </p:spPr>
      </p:pic>
      <p:pic>
        <p:nvPicPr>
          <p:cNvPr id="5" name="图片 4"/>
          <p:cNvPicPr>
            <a:picLocks noChangeAspect="1"/>
          </p:cNvPicPr>
          <p:nvPr/>
        </p:nvPicPr>
        <p:blipFill rotWithShape="1">
          <a:blip r:embed="rId4"/>
          <a:srcRect l="52997" t="20781" r="12462" b="64375"/>
          <a:stretch/>
        </p:blipFill>
        <p:spPr>
          <a:xfrm>
            <a:off x="690880" y="4643177"/>
            <a:ext cx="4357370" cy="1206501"/>
          </a:xfrm>
          <a:prstGeom prst="rect">
            <a:avLst/>
          </a:prstGeom>
        </p:spPr>
      </p:pic>
    </p:spTree>
    <p:extLst>
      <p:ext uri="{BB962C8B-B14F-4D97-AF65-F5344CB8AC3E}">
        <p14:creationId xmlns:p14="http://schemas.microsoft.com/office/powerpoint/2010/main" val="10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4" name="页脚占位符 3"/>
          <p:cNvSpPr>
            <a:spLocks noGrp="1"/>
          </p:cNvSpPr>
          <p:nvPr>
            <p:ph type="ftr" sz="quarter" idx="11"/>
          </p:nvPr>
        </p:nvSpPr>
        <p:spPr/>
        <p:txBody>
          <a:bodyPr/>
          <a:lstStyle/>
          <a:p>
            <a:r>
              <a:rPr lang="en-US" altLang="zh-CN" dirty="0">
                <a:solidFill>
                  <a:srgbClr val="000000"/>
                </a:solidFill>
              </a:rPr>
              <a:t>11/13</a:t>
            </a:r>
          </a:p>
        </p:txBody>
      </p:sp>
      <p:grpSp>
        <p:nvGrpSpPr>
          <p:cNvPr id="3" name="组合 2"/>
          <p:cNvGrpSpPr/>
          <p:nvPr/>
        </p:nvGrpSpPr>
        <p:grpSpPr>
          <a:xfrm>
            <a:off x="83308" y="948943"/>
            <a:ext cx="8986890" cy="5147059"/>
            <a:chOff x="381883" y="2868544"/>
            <a:chExt cx="8330317" cy="3751331"/>
          </a:xfrm>
        </p:grpSpPr>
        <p:grpSp>
          <p:nvGrpSpPr>
            <p:cNvPr id="50" name="组合 49"/>
            <p:cNvGrpSpPr/>
            <p:nvPr/>
          </p:nvGrpSpPr>
          <p:grpSpPr>
            <a:xfrm>
              <a:off x="381883" y="2868544"/>
              <a:ext cx="8330317" cy="3751331"/>
              <a:chOff x="381883" y="1326198"/>
              <a:chExt cx="8330317" cy="3751331"/>
            </a:xfrm>
          </p:grpSpPr>
          <p:cxnSp>
            <p:nvCxnSpPr>
              <p:cNvPr id="51" name="intervalshape"/>
              <p:cNvCxnSpPr>
                <a:endCxn id="52" idx="3"/>
              </p:cNvCxnSpPr>
              <p:nvPr/>
            </p:nvCxnSpPr>
            <p:spPr>
              <a:xfrm>
                <a:off x="7710974" y="1962674"/>
                <a:ext cx="0" cy="2877727"/>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52" name="intervalshape"/>
              <p:cNvSpPr/>
              <p:nvPr>
                <p:custDataLst>
                  <p:tags r:id="rId2"/>
                </p:custDataLst>
              </p:nvPr>
            </p:nvSpPr>
            <p:spPr>
              <a:xfrm>
                <a:off x="6507514" y="4603272"/>
                <a:ext cx="1203460" cy="474257"/>
              </a:xfrm>
              <a:prstGeom prst="homePlate">
                <a:avLst/>
              </a:prstGeom>
              <a:solidFill>
                <a:srgbClr val="EA161E"/>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prstClr val="white"/>
                    </a:solidFill>
                  </a:rPr>
                  <a:t>综合测试</a:t>
                </a:r>
                <a:endParaRPr lang="en-US" altLang="zh-CN" sz="1700" dirty="0">
                  <a:solidFill>
                    <a:prstClr val="white"/>
                  </a:solidFill>
                </a:endParaRPr>
              </a:p>
              <a:p>
                <a:pPr algn="ctr"/>
                <a:r>
                  <a:rPr lang="zh-CN" altLang="en-US" sz="1700" dirty="0">
                    <a:solidFill>
                      <a:prstClr val="white"/>
                    </a:solidFill>
                  </a:rPr>
                  <a:t>完成论文</a:t>
                </a:r>
                <a:endParaRPr lang="en-US" sz="1700" dirty="0">
                  <a:solidFill>
                    <a:prstClr val="white"/>
                  </a:solidFill>
                </a:endParaRPr>
              </a:p>
            </p:txBody>
          </p:sp>
          <p:sp>
            <p:nvSpPr>
              <p:cNvPr id="53" name="intervalshape"/>
              <p:cNvSpPr/>
              <p:nvPr>
                <p:custDataLst>
                  <p:tags r:id="rId3"/>
                </p:custDataLst>
              </p:nvPr>
            </p:nvSpPr>
            <p:spPr>
              <a:xfrm>
                <a:off x="4158614" y="4332339"/>
                <a:ext cx="1650401" cy="270933"/>
              </a:xfrm>
              <a:prstGeom prst="roundRect">
                <a:avLst/>
              </a:prstGeom>
              <a:solidFill>
                <a:srgbClr val="1AAA42"/>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迭代优化设计方案</a:t>
                </a:r>
                <a:endParaRPr lang="en-US" sz="1700" dirty="0">
                  <a:solidFill>
                    <a:srgbClr val="FFFFFF"/>
                  </a:solidFill>
                  <a:latin typeface=""/>
                </a:endParaRPr>
              </a:p>
            </p:txBody>
          </p:sp>
          <p:sp>
            <p:nvSpPr>
              <p:cNvPr id="54" name="intervalshape"/>
              <p:cNvSpPr/>
              <p:nvPr>
                <p:custDataLst>
                  <p:tags r:id="rId4"/>
                </p:custDataLst>
              </p:nvPr>
            </p:nvSpPr>
            <p:spPr>
              <a:xfrm>
                <a:off x="3411574" y="3801419"/>
                <a:ext cx="1566825"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前端综合</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静态时序分析</a:t>
                </a:r>
                <a:endParaRPr lang="en-US" sz="1700" dirty="0">
                  <a:solidFill>
                    <a:srgbClr val="FFFFFF"/>
                  </a:solidFill>
                  <a:latin typeface=""/>
                </a:endParaRPr>
              </a:p>
            </p:txBody>
          </p:sp>
          <p:sp>
            <p:nvSpPr>
              <p:cNvPr id="55" name="pgshape"/>
              <p:cNvSpPr/>
              <p:nvPr>
                <p:custDataLst>
                  <p:tags r:id="rId5"/>
                </p:custDataLst>
              </p:nvPr>
            </p:nvSpPr>
            <p:spPr>
              <a:xfrm>
                <a:off x="1193800" y="1824067"/>
                <a:ext cx="6756400" cy="338667"/>
              </a:xfrm>
              <a:prstGeom prst="roundRect">
                <a:avLst/>
              </a:prstGeom>
              <a:gradFill flip="none" rotWithShape="1">
                <a:gsLst>
                  <a:gs pos="0">
                    <a:srgbClr val="2F3699"/>
                  </a:gs>
                  <a:gs pos="100000">
                    <a:srgbClr val="272D7F"/>
                  </a:gs>
                </a:gsLst>
                <a:lin ang="5400000" scaled="1"/>
                <a:tileRect/>
              </a:gradFill>
              <a:ln w="254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pgshape"/>
              <p:cNvSpPr txBox="1"/>
              <p:nvPr>
                <p:custDataLst>
                  <p:tags r:id="rId6"/>
                </p:custDataLst>
              </p:nvPr>
            </p:nvSpPr>
            <p:spPr>
              <a:xfrm>
                <a:off x="431800" y="1824067"/>
                <a:ext cx="635000" cy="338667"/>
              </a:xfrm>
              <a:prstGeom prst="rect">
                <a:avLst/>
              </a:prstGeom>
              <a:noFill/>
            </p:spPr>
            <p:txBody>
              <a:bodyPr vert="horz" wrap="none" rtlCol="0" anchor="ctr">
                <a:noAutofit/>
              </a:bodyPr>
              <a:lstStyle/>
              <a:p>
                <a:pPr algn="ctr"/>
                <a:r>
                  <a:rPr lang="en-US" sz="2400" b="1" dirty="0">
                    <a:solidFill>
                      <a:srgbClr val="C0504D"/>
                    </a:solidFill>
                  </a:rPr>
                  <a:t>2016</a:t>
                </a:r>
              </a:p>
            </p:txBody>
          </p:sp>
          <p:cxnSp>
            <p:nvCxnSpPr>
              <p:cNvPr id="57" name="pgshape"/>
              <p:cNvCxnSpPr/>
              <p:nvPr/>
            </p:nvCxnSpPr>
            <p:spPr>
              <a:xfrm flipV="1">
                <a:off x="1338649"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58" name="pgshape"/>
              <p:cNvSpPr txBox="1"/>
              <p:nvPr>
                <p:custDataLst>
                  <p:tags r:id="rId7"/>
                </p:custDataLst>
              </p:nvPr>
            </p:nvSpPr>
            <p:spPr>
              <a:xfrm>
                <a:off x="1934367" y="1824066"/>
                <a:ext cx="563033" cy="338667"/>
              </a:xfrm>
              <a:prstGeom prst="rect">
                <a:avLst/>
              </a:prstGeom>
              <a:noFill/>
            </p:spPr>
            <p:txBody>
              <a:bodyPr vert="horz" wrap="square" rtlCol="0" anchor="ctr" anchorCtr="0">
                <a:noAutofit/>
              </a:bodyPr>
              <a:lstStyle/>
              <a:p>
                <a:r>
                  <a:rPr lang="en-US" altLang="zh-CN" sz="1600" dirty="0">
                    <a:solidFill>
                      <a:srgbClr val="FFFFFF"/>
                    </a:solidFill>
                  </a:rPr>
                  <a:t>Nov</a:t>
                </a:r>
                <a:endParaRPr lang="en-US" sz="1600" dirty="0">
                  <a:solidFill>
                    <a:srgbClr val="FFFFFF"/>
                  </a:solidFill>
                </a:endParaRPr>
              </a:p>
            </p:txBody>
          </p:sp>
          <p:sp>
            <p:nvSpPr>
              <p:cNvPr id="59" name="pgshape"/>
              <p:cNvSpPr txBox="1"/>
              <p:nvPr>
                <p:custDataLst>
                  <p:tags r:id="rId8"/>
                </p:custDataLst>
              </p:nvPr>
            </p:nvSpPr>
            <p:spPr>
              <a:xfrm>
                <a:off x="2689373" y="1824066"/>
                <a:ext cx="563033" cy="338667"/>
              </a:xfrm>
              <a:prstGeom prst="rect">
                <a:avLst/>
              </a:prstGeom>
              <a:noFill/>
            </p:spPr>
            <p:txBody>
              <a:bodyPr vert="horz" wrap="square" rtlCol="0" anchor="ctr" anchorCtr="0">
                <a:noAutofit/>
              </a:bodyPr>
              <a:lstStyle/>
              <a:p>
                <a:r>
                  <a:rPr lang="en-US" altLang="zh-CN" sz="1600" dirty="0">
                    <a:solidFill>
                      <a:srgbClr val="FFFFFF"/>
                    </a:solidFill>
                  </a:rPr>
                  <a:t>Dec</a:t>
                </a:r>
                <a:endParaRPr lang="en-US" sz="1600" dirty="0">
                  <a:solidFill>
                    <a:srgbClr val="FFFFFF"/>
                  </a:solidFill>
                </a:endParaRPr>
              </a:p>
            </p:txBody>
          </p:sp>
          <p:cxnSp>
            <p:nvCxnSpPr>
              <p:cNvPr id="60" name="pgshape"/>
              <p:cNvCxnSpPr/>
              <p:nvPr/>
            </p:nvCxnSpPr>
            <p:spPr>
              <a:xfrm flipV="1">
                <a:off x="2051720"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1" name="pgshape"/>
              <p:cNvSpPr txBox="1"/>
              <p:nvPr>
                <p:custDataLst>
                  <p:tags r:id="rId9"/>
                </p:custDataLst>
              </p:nvPr>
            </p:nvSpPr>
            <p:spPr>
              <a:xfrm>
                <a:off x="3413168" y="1824066"/>
                <a:ext cx="563033" cy="338667"/>
              </a:xfrm>
              <a:prstGeom prst="rect">
                <a:avLst/>
              </a:prstGeom>
              <a:noFill/>
            </p:spPr>
            <p:txBody>
              <a:bodyPr vert="horz" wrap="square" rtlCol="0" anchor="ctr" anchorCtr="0">
                <a:noAutofit/>
              </a:bodyPr>
              <a:lstStyle/>
              <a:p>
                <a:r>
                  <a:rPr lang="en-US" altLang="zh-CN" sz="1600" dirty="0">
                    <a:solidFill>
                      <a:srgbClr val="FFFFFF"/>
                    </a:solidFill>
                  </a:rPr>
                  <a:t>Jan</a:t>
                </a:r>
                <a:endParaRPr lang="en-US" sz="1600" dirty="0">
                  <a:solidFill>
                    <a:srgbClr val="FFFFFF"/>
                  </a:solidFill>
                </a:endParaRPr>
              </a:p>
            </p:txBody>
          </p:sp>
          <p:cxnSp>
            <p:nvCxnSpPr>
              <p:cNvPr id="62" name="pgshape"/>
              <p:cNvCxnSpPr/>
              <p:nvPr/>
            </p:nvCxnSpPr>
            <p:spPr>
              <a:xfrm flipV="1">
                <a:off x="2796427"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3" name="pgshape"/>
              <p:cNvSpPr txBox="1"/>
              <p:nvPr>
                <p:custDataLst>
                  <p:tags r:id="rId10"/>
                </p:custDataLst>
              </p:nvPr>
            </p:nvSpPr>
            <p:spPr>
              <a:xfrm>
                <a:off x="4158615" y="1824066"/>
                <a:ext cx="563033" cy="338667"/>
              </a:xfrm>
              <a:prstGeom prst="rect">
                <a:avLst/>
              </a:prstGeom>
              <a:noFill/>
            </p:spPr>
            <p:txBody>
              <a:bodyPr vert="horz" wrap="square" rtlCol="0" anchor="ctr" anchorCtr="0">
                <a:noAutofit/>
              </a:bodyPr>
              <a:lstStyle/>
              <a:p>
                <a:r>
                  <a:rPr lang="en-US" altLang="zh-CN" sz="1600" dirty="0">
                    <a:solidFill>
                      <a:srgbClr val="FFFFFF"/>
                    </a:solidFill>
                  </a:rPr>
                  <a:t>Feb</a:t>
                </a:r>
                <a:endParaRPr lang="en-US" sz="1600" dirty="0">
                  <a:solidFill>
                    <a:srgbClr val="FFFFFF"/>
                  </a:solidFill>
                </a:endParaRPr>
              </a:p>
            </p:txBody>
          </p:sp>
          <p:sp>
            <p:nvSpPr>
              <p:cNvPr id="64" name="pgshape"/>
              <p:cNvSpPr txBox="1"/>
              <p:nvPr>
                <p:custDataLst>
                  <p:tags r:id="rId11"/>
                </p:custDataLst>
              </p:nvPr>
            </p:nvSpPr>
            <p:spPr>
              <a:xfrm>
                <a:off x="4916670" y="1824066"/>
                <a:ext cx="563033" cy="338667"/>
              </a:xfrm>
              <a:prstGeom prst="rect">
                <a:avLst/>
              </a:prstGeom>
              <a:noFill/>
            </p:spPr>
            <p:txBody>
              <a:bodyPr vert="horz" wrap="square" rtlCol="0" anchor="ctr" anchorCtr="0">
                <a:noAutofit/>
              </a:bodyPr>
              <a:lstStyle/>
              <a:p>
                <a:r>
                  <a:rPr lang="en-US" altLang="zh-CN" sz="1600" dirty="0">
                    <a:solidFill>
                      <a:srgbClr val="FFFFFF"/>
                    </a:solidFill>
                  </a:rPr>
                  <a:t>Mar</a:t>
                </a:r>
                <a:endParaRPr lang="en-US" sz="1600" dirty="0">
                  <a:solidFill>
                    <a:srgbClr val="FFFFFF"/>
                  </a:solidFill>
                </a:endParaRPr>
              </a:p>
            </p:txBody>
          </p:sp>
          <p:sp>
            <p:nvSpPr>
              <p:cNvPr id="65" name="pgshape"/>
              <p:cNvSpPr txBox="1"/>
              <p:nvPr>
                <p:custDataLst>
                  <p:tags r:id="rId12"/>
                </p:custDataLst>
              </p:nvPr>
            </p:nvSpPr>
            <p:spPr>
              <a:xfrm>
                <a:off x="5683465" y="1824066"/>
                <a:ext cx="563033" cy="338667"/>
              </a:xfrm>
              <a:prstGeom prst="rect">
                <a:avLst/>
              </a:prstGeom>
              <a:noFill/>
            </p:spPr>
            <p:txBody>
              <a:bodyPr vert="horz" wrap="square" rtlCol="0" anchor="ctr" anchorCtr="0">
                <a:noAutofit/>
              </a:bodyPr>
              <a:lstStyle/>
              <a:p>
                <a:r>
                  <a:rPr lang="en-US" altLang="zh-CN" sz="1600" dirty="0">
                    <a:solidFill>
                      <a:srgbClr val="FFFFFF"/>
                    </a:solidFill>
                  </a:rPr>
                  <a:t>Apr</a:t>
                </a:r>
                <a:endParaRPr lang="en-US" sz="1600" dirty="0">
                  <a:solidFill>
                    <a:srgbClr val="FFFFFF"/>
                  </a:solidFill>
                </a:endParaRPr>
              </a:p>
            </p:txBody>
          </p:sp>
          <p:cxnSp>
            <p:nvCxnSpPr>
              <p:cNvPr id="66" name="pgshape"/>
              <p:cNvCxnSpPr/>
              <p:nvPr/>
            </p:nvCxnSpPr>
            <p:spPr>
              <a:xfrm flipV="1">
                <a:off x="428396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7" name="pgshape"/>
              <p:cNvSpPr txBox="1"/>
              <p:nvPr>
                <p:custDataLst>
                  <p:tags r:id="rId13"/>
                </p:custDataLst>
              </p:nvPr>
            </p:nvSpPr>
            <p:spPr>
              <a:xfrm>
                <a:off x="6389152" y="1824066"/>
                <a:ext cx="563033" cy="338667"/>
              </a:xfrm>
              <a:prstGeom prst="rect">
                <a:avLst/>
              </a:prstGeom>
              <a:noFill/>
            </p:spPr>
            <p:txBody>
              <a:bodyPr vert="horz" wrap="square" rtlCol="0" anchor="ctr" anchorCtr="0">
                <a:noAutofit/>
              </a:bodyPr>
              <a:lstStyle/>
              <a:p>
                <a:r>
                  <a:rPr lang="en-US" altLang="zh-CN" sz="1600" dirty="0">
                    <a:solidFill>
                      <a:srgbClr val="FFFFFF"/>
                    </a:solidFill>
                  </a:rPr>
                  <a:t>May</a:t>
                </a:r>
                <a:endParaRPr lang="en-US" sz="1600" dirty="0">
                  <a:solidFill>
                    <a:srgbClr val="FFFFFF"/>
                  </a:solidFill>
                </a:endParaRPr>
              </a:p>
            </p:txBody>
          </p:sp>
          <p:cxnSp>
            <p:nvCxnSpPr>
              <p:cNvPr id="68" name="pgshape"/>
              <p:cNvCxnSpPr/>
              <p:nvPr/>
            </p:nvCxnSpPr>
            <p:spPr>
              <a:xfrm flipV="1">
                <a:off x="507605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9" name="pgshape"/>
              <p:cNvSpPr txBox="1"/>
              <p:nvPr>
                <p:custDataLst>
                  <p:tags r:id="rId14"/>
                </p:custDataLst>
              </p:nvPr>
            </p:nvSpPr>
            <p:spPr>
              <a:xfrm>
                <a:off x="7156845" y="1824066"/>
                <a:ext cx="505088" cy="338667"/>
              </a:xfrm>
              <a:prstGeom prst="rect">
                <a:avLst/>
              </a:prstGeom>
              <a:noFill/>
            </p:spPr>
            <p:txBody>
              <a:bodyPr vert="horz" wrap="square" rtlCol="0" anchor="ctr" anchorCtr="0">
                <a:noAutofit/>
              </a:bodyPr>
              <a:lstStyle/>
              <a:p>
                <a:r>
                  <a:rPr lang="en-US" altLang="zh-CN" sz="1600" dirty="0">
                    <a:solidFill>
                      <a:srgbClr val="FFFFFF"/>
                    </a:solidFill>
                  </a:rPr>
                  <a:t>Jun</a:t>
                </a:r>
                <a:endParaRPr lang="en-US" sz="1600" dirty="0">
                  <a:solidFill>
                    <a:srgbClr val="FFFFFF"/>
                  </a:solidFill>
                </a:endParaRPr>
              </a:p>
            </p:txBody>
          </p:sp>
          <p:cxnSp>
            <p:nvCxnSpPr>
              <p:cNvPr id="70" name="pgshape"/>
              <p:cNvCxnSpPr/>
              <p:nvPr/>
            </p:nvCxnSpPr>
            <p:spPr>
              <a:xfrm flipV="1">
                <a:off x="579613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1" name="pgshape"/>
              <p:cNvCxnSpPr/>
              <p:nvPr/>
            </p:nvCxnSpPr>
            <p:spPr>
              <a:xfrm flipV="1">
                <a:off x="6507514"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2" name="pgshape"/>
              <p:cNvCxnSpPr/>
              <p:nvPr/>
            </p:nvCxnSpPr>
            <p:spPr>
              <a:xfrm flipV="1">
                <a:off x="7300377" y="1648820"/>
                <a:ext cx="0" cy="169333"/>
              </a:xfrm>
              <a:prstGeom prst="line">
                <a:avLst/>
              </a:prstGeom>
              <a:ln w="25400">
                <a:solidFill>
                  <a:schemeClr val="lt2"/>
                </a:solidFill>
              </a:ln>
            </p:spPr>
            <p:style>
              <a:lnRef idx="1">
                <a:schemeClr val="accent1"/>
              </a:lnRef>
              <a:fillRef idx="0">
                <a:schemeClr val="accent1"/>
              </a:fillRef>
              <a:effectRef idx="0">
                <a:schemeClr val="accent1"/>
              </a:effectRef>
              <a:fontRef idx="minor">
                <a:schemeClr val="tx1"/>
              </a:fontRef>
            </p:style>
          </p:cxnSp>
          <p:sp>
            <p:nvSpPr>
              <p:cNvPr id="73" name="pgshape"/>
              <p:cNvSpPr txBox="1"/>
              <p:nvPr>
                <p:custDataLst>
                  <p:tags r:id="rId15"/>
                </p:custDataLst>
              </p:nvPr>
            </p:nvSpPr>
            <p:spPr>
              <a:xfrm>
                <a:off x="8077200" y="1824067"/>
                <a:ext cx="635000" cy="338667"/>
              </a:xfrm>
              <a:prstGeom prst="rect">
                <a:avLst/>
              </a:prstGeom>
              <a:noFill/>
            </p:spPr>
            <p:txBody>
              <a:bodyPr vert="horz" wrap="none" rtlCol="0" anchor="ctr">
                <a:noAutofit/>
              </a:bodyPr>
              <a:lstStyle/>
              <a:p>
                <a:pPr algn="ctr"/>
                <a:r>
                  <a:rPr lang="en-US" sz="2400" b="1" dirty="0">
                    <a:solidFill>
                      <a:srgbClr val="C0504D"/>
                    </a:solidFill>
                  </a:rPr>
                  <a:t>2017</a:t>
                </a:r>
              </a:p>
            </p:txBody>
          </p:sp>
          <p:sp>
            <p:nvSpPr>
              <p:cNvPr id="74" name="milestoneshape"/>
              <p:cNvSpPr/>
              <p:nvPr/>
            </p:nvSpPr>
            <p:spPr>
              <a:xfrm rot="10800000">
                <a:off x="7583974" y="2044201"/>
                <a:ext cx="254000" cy="372533"/>
              </a:xfrm>
              <a:prstGeom prst="flowChartMerge">
                <a:avLst/>
              </a:prstGeom>
              <a:solidFill>
                <a:schemeClr val="tx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milestoneshape"/>
              <p:cNvSpPr txBox="1"/>
              <p:nvPr>
                <p:custDataLst>
                  <p:tags r:id="rId16"/>
                </p:custDataLst>
              </p:nvPr>
            </p:nvSpPr>
            <p:spPr>
              <a:xfrm>
                <a:off x="7012474" y="2442134"/>
                <a:ext cx="1397000" cy="304800"/>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2017</a:t>
                </a:r>
                <a:r>
                  <a:rPr lang="zh-CN" altLang="en-US" sz="1500" dirty="0">
                    <a:solidFill>
                      <a:prstClr val="black"/>
                    </a:solidFill>
                    <a:latin typeface=""/>
                  </a:rPr>
                  <a:t>年</a:t>
                </a:r>
                <a:r>
                  <a:rPr lang="en-US" altLang="zh-CN" sz="1500" dirty="0">
                    <a:solidFill>
                      <a:prstClr val="black"/>
                    </a:solidFill>
                    <a:latin typeface=""/>
                  </a:rPr>
                  <a:t>6</a:t>
                </a:r>
                <a:r>
                  <a:rPr lang="zh-CN" altLang="en-US" sz="1500" dirty="0">
                    <a:solidFill>
                      <a:prstClr val="black"/>
                    </a:solidFill>
                    <a:latin typeface=""/>
                  </a:rPr>
                  <a:t>月</a:t>
                </a:r>
                <a:endParaRPr lang="en-US" altLang="zh-CN" sz="1500" dirty="0">
                  <a:solidFill>
                    <a:prstClr val="black"/>
                  </a:solidFill>
                  <a:latin typeface=""/>
                </a:endParaRPr>
              </a:p>
              <a:p>
                <a:pPr algn="ctr">
                  <a:lnSpc>
                    <a:spcPct val="80000"/>
                  </a:lnSpc>
                </a:pPr>
                <a:r>
                  <a:rPr lang="zh-CN" altLang="en-US" sz="1500" dirty="0">
                    <a:solidFill>
                      <a:prstClr val="black"/>
                    </a:solidFill>
                    <a:latin typeface=""/>
                  </a:rPr>
                  <a:t>提交论文 </a:t>
                </a:r>
                <a:r>
                  <a:rPr lang="en-US" altLang="zh-CN" sz="1500" dirty="0">
                    <a:solidFill>
                      <a:prstClr val="black"/>
                    </a:solidFill>
                    <a:latin typeface=""/>
                  </a:rPr>
                  <a:t>&amp; </a:t>
                </a:r>
                <a:r>
                  <a:rPr lang="zh-CN" altLang="en-US" sz="1500" dirty="0">
                    <a:solidFill>
                      <a:prstClr val="black"/>
                    </a:solidFill>
                    <a:latin typeface=""/>
                  </a:rPr>
                  <a:t>毕设答辩</a:t>
                </a:r>
                <a:endParaRPr lang="en-US" sz="1500" dirty="0">
                  <a:solidFill>
                    <a:prstClr val="black"/>
                  </a:solidFill>
                  <a:latin typeface=""/>
                </a:endParaRPr>
              </a:p>
            </p:txBody>
          </p:sp>
          <p:grpSp>
            <p:nvGrpSpPr>
              <p:cNvPr id="76" name="组合 75"/>
              <p:cNvGrpSpPr/>
              <p:nvPr/>
            </p:nvGrpSpPr>
            <p:grpSpPr>
              <a:xfrm>
                <a:off x="3170202" y="1326198"/>
                <a:ext cx="1397000" cy="565667"/>
                <a:chOff x="6116737" y="1376933"/>
                <a:chExt cx="1397000" cy="565667"/>
              </a:xfrm>
            </p:grpSpPr>
            <p:sp>
              <p:nvSpPr>
                <p:cNvPr id="88" name="milestoneshape"/>
                <p:cNvSpPr/>
                <p:nvPr/>
              </p:nvSpPr>
              <p:spPr>
                <a:xfrm>
                  <a:off x="6688237" y="1570067"/>
                  <a:ext cx="254000" cy="372533"/>
                </a:xfrm>
                <a:prstGeom prst="flowChartMerge">
                  <a:avLst/>
                </a:prstGeom>
                <a:solidFill>
                  <a:srgbClr val="CCFF33"/>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milestoneshape"/>
                <p:cNvSpPr txBox="1"/>
                <p:nvPr>
                  <p:custDataLst>
                    <p:tags r:id="rId24"/>
                  </p:custDataLst>
                </p:nvPr>
              </p:nvSpPr>
              <p:spPr>
                <a:xfrm>
                  <a:off x="6116737" y="1376933"/>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毕设开题报告</a:t>
                  </a:r>
                  <a:endParaRPr lang="en-US" sz="1500" dirty="0">
                    <a:solidFill>
                      <a:prstClr val="black"/>
                    </a:solidFill>
                    <a:latin typeface=""/>
                  </a:endParaRPr>
                </a:p>
              </p:txBody>
            </p:sp>
          </p:grpSp>
          <p:sp>
            <p:nvSpPr>
              <p:cNvPr id="77" name="milestoneshape"/>
              <p:cNvSpPr/>
              <p:nvPr/>
            </p:nvSpPr>
            <p:spPr>
              <a:xfrm rot="10800000">
                <a:off x="1483205" y="2059390"/>
                <a:ext cx="254000" cy="372533"/>
              </a:xfrm>
              <a:prstGeom prst="flowChartMerge">
                <a:avLst/>
              </a:prstGeom>
              <a:solidFill>
                <a:srgbClr val="1AAA42"/>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milestoneshape"/>
              <p:cNvSpPr txBox="1"/>
              <p:nvPr>
                <p:custDataLst>
                  <p:tags r:id="rId17"/>
                </p:custDataLst>
              </p:nvPr>
            </p:nvSpPr>
            <p:spPr>
              <a:xfrm>
                <a:off x="381883" y="2282373"/>
                <a:ext cx="1397000" cy="445323"/>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10/14</a:t>
                </a:r>
              </a:p>
              <a:p>
                <a:pPr algn="ctr">
                  <a:lnSpc>
                    <a:spcPct val="80000"/>
                  </a:lnSpc>
                </a:pPr>
                <a:r>
                  <a:rPr lang="zh-CN" altLang="en-US" sz="1500" dirty="0">
                    <a:solidFill>
                      <a:prstClr val="black"/>
                    </a:solidFill>
                    <a:latin typeface=""/>
                  </a:rPr>
                  <a:t>第一次项目讨论</a:t>
                </a:r>
                <a:endParaRPr lang="en-US" sz="1500" dirty="0">
                  <a:solidFill>
                    <a:prstClr val="black"/>
                  </a:solidFill>
                  <a:latin typeface=""/>
                </a:endParaRPr>
              </a:p>
            </p:txBody>
          </p:sp>
          <p:cxnSp>
            <p:nvCxnSpPr>
              <p:cNvPr id="79" name="pgshape"/>
              <p:cNvCxnSpPr/>
              <p:nvPr/>
            </p:nvCxnSpPr>
            <p:spPr>
              <a:xfrm flipV="1">
                <a:off x="356388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80" name="intervalshape"/>
              <p:cNvSpPr/>
              <p:nvPr>
                <p:custDataLst>
                  <p:tags r:id="rId18"/>
                </p:custDataLst>
              </p:nvPr>
            </p:nvSpPr>
            <p:spPr>
              <a:xfrm>
                <a:off x="1749121" y="2461149"/>
                <a:ext cx="1298880" cy="325028"/>
              </a:xfrm>
              <a:prstGeom prst="roundRect">
                <a:avLst/>
              </a:prstGeom>
              <a:solidFill>
                <a:srgbClr val="FEBA0A"/>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文献调研</a:t>
                </a:r>
                <a:endParaRPr lang="en-US" sz="1700" dirty="0">
                  <a:solidFill>
                    <a:srgbClr val="FFFFFF"/>
                  </a:solidFill>
                  <a:latin typeface=""/>
                </a:endParaRPr>
              </a:p>
            </p:txBody>
          </p:sp>
          <p:sp>
            <p:nvSpPr>
              <p:cNvPr id="81" name="pgshape"/>
              <p:cNvSpPr txBox="1"/>
              <p:nvPr>
                <p:custDataLst>
                  <p:tags r:id="rId19"/>
                </p:custDataLst>
              </p:nvPr>
            </p:nvSpPr>
            <p:spPr>
              <a:xfrm>
                <a:off x="1209888" y="1818153"/>
                <a:ext cx="563033" cy="338667"/>
              </a:xfrm>
              <a:prstGeom prst="rect">
                <a:avLst/>
              </a:prstGeom>
              <a:noFill/>
            </p:spPr>
            <p:txBody>
              <a:bodyPr vert="horz" wrap="square" rtlCol="0" anchor="ctr" anchorCtr="0">
                <a:noAutofit/>
              </a:bodyPr>
              <a:lstStyle/>
              <a:p>
                <a:r>
                  <a:rPr lang="en-US" sz="1600" dirty="0">
                    <a:solidFill>
                      <a:srgbClr val="FFFFFF"/>
                    </a:solidFill>
                  </a:rPr>
                  <a:t>Oct</a:t>
                </a:r>
              </a:p>
            </p:txBody>
          </p:sp>
          <p:sp>
            <p:nvSpPr>
              <p:cNvPr id="82" name="intervalshape"/>
              <p:cNvSpPr/>
              <p:nvPr>
                <p:custDataLst>
                  <p:tags r:id="rId20"/>
                </p:custDataLst>
              </p:nvPr>
            </p:nvSpPr>
            <p:spPr>
              <a:xfrm>
                <a:off x="2537888" y="3397441"/>
                <a:ext cx="1005842" cy="325028"/>
              </a:xfrm>
              <a:prstGeom prst="roundRect">
                <a:avLst/>
              </a:prstGeom>
              <a:solidFill>
                <a:srgbClr val="C78E01"/>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误差分析</a:t>
                </a:r>
                <a:endParaRPr lang="en-US" sz="1700" dirty="0">
                  <a:solidFill>
                    <a:srgbClr val="FFFFFF"/>
                  </a:solidFill>
                  <a:latin typeface=""/>
                </a:endParaRPr>
              </a:p>
            </p:txBody>
          </p:sp>
          <p:grpSp>
            <p:nvGrpSpPr>
              <p:cNvPr id="83" name="组合 82"/>
              <p:cNvGrpSpPr/>
              <p:nvPr/>
            </p:nvGrpSpPr>
            <p:grpSpPr>
              <a:xfrm>
                <a:off x="1737205" y="2867218"/>
                <a:ext cx="1674369" cy="458748"/>
                <a:chOff x="1737205" y="2825896"/>
                <a:chExt cx="1674369" cy="531096"/>
              </a:xfrm>
            </p:grpSpPr>
            <p:sp>
              <p:nvSpPr>
                <p:cNvPr id="86" name="intervalshape"/>
                <p:cNvSpPr/>
                <p:nvPr>
                  <p:custDataLst>
                    <p:tags r:id="rId22"/>
                  </p:custDataLst>
                </p:nvPr>
              </p:nvSpPr>
              <p:spPr>
                <a:xfrm>
                  <a:off x="1737205" y="2836971"/>
                  <a:ext cx="760195"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Matlab</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sp>
              <p:nvSpPr>
                <p:cNvPr id="87" name="intervalshape"/>
                <p:cNvSpPr/>
                <p:nvPr>
                  <p:custDataLst>
                    <p:tags r:id="rId23"/>
                  </p:custDataLst>
                </p:nvPr>
              </p:nvSpPr>
              <p:spPr>
                <a:xfrm>
                  <a:off x="2537887" y="2825896"/>
                  <a:ext cx="873687"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Modelsim</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grpSp>
          <p:cxnSp>
            <p:nvCxnSpPr>
              <p:cNvPr id="84" name="intervalshape"/>
              <p:cNvCxnSpPr/>
              <p:nvPr/>
            </p:nvCxnSpPr>
            <p:spPr>
              <a:xfrm>
                <a:off x="3868702" y="1886203"/>
                <a:ext cx="0" cy="1915216"/>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85" name="intervalshape"/>
              <p:cNvSpPr/>
              <p:nvPr>
                <p:custDataLst>
                  <p:tags r:id="rId21"/>
                </p:custDataLst>
              </p:nvPr>
            </p:nvSpPr>
            <p:spPr>
              <a:xfrm>
                <a:off x="5043670" y="3801419"/>
                <a:ext cx="1463843"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后端设计</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电路实现优化</a:t>
                </a:r>
                <a:endParaRPr lang="en-US" sz="1700" dirty="0">
                  <a:solidFill>
                    <a:srgbClr val="FFFFFF"/>
                  </a:solidFill>
                  <a:latin typeface=""/>
                </a:endParaRPr>
              </a:p>
            </p:txBody>
          </p:sp>
        </p:grpSp>
        <p:sp>
          <p:nvSpPr>
            <p:cNvPr id="92" name="milestoneshape"/>
            <p:cNvSpPr/>
            <p:nvPr/>
          </p:nvSpPr>
          <p:spPr>
            <a:xfrm>
              <a:off x="5918030" y="3067592"/>
              <a:ext cx="254000" cy="372533"/>
            </a:xfrm>
            <a:prstGeom prst="flowChartMerge">
              <a:avLst/>
            </a:prstGeom>
            <a:solidFill>
              <a:srgbClr val="FF4B2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milestoneshape"/>
            <p:cNvSpPr txBox="1"/>
            <p:nvPr>
              <p:custDataLst>
                <p:tags r:id="rId1"/>
              </p:custDataLst>
            </p:nvPr>
          </p:nvSpPr>
          <p:spPr>
            <a:xfrm>
              <a:off x="5336035" y="2874458"/>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毕设中期报告</a:t>
              </a:r>
              <a:endParaRPr lang="en-US" sz="1500" dirty="0">
                <a:solidFill>
                  <a:prstClr val="black"/>
                </a:solidFill>
                <a:latin typeface=""/>
              </a:endParaRPr>
            </a:p>
          </p:txBody>
        </p:sp>
        <p:cxnSp>
          <p:nvCxnSpPr>
            <p:cNvPr id="134" name="intervalshape"/>
            <p:cNvCxnSpPr/>
            <p:nvPr/>
          </p:nvCxnSpPr>
          <p:spPr>
            <a:xfrm>
              <a:off x="6034535" y="3419882"/>
              <a:ext cx="0" cy="1923883"/>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02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a:xfrm>
            <a:off x="206663" y="1066800"/>
            <a:ext cx="8578273" cy="5165725"/>
          </a:xfrm>
        </p:spPr>
        <p:txBody>
          <a:bodyPr/>
          <a:lstStyle/>
          <a:p>
            <a:r>
              <a:rPr lang="en-US" altLang="zh-CN" dirty="0"/>
              <a:t>2015</a:t>
            </a:r>
            <a:r>
              <a:rPr lang="zh-CN" altLang="en-US" dirty="0"/>
              <a:t>年秋季学期</a:t>
            </a:r>
            <a:endParaRPr lang="en-US" altLang="zh-CN" dirty="0"/>
          </a:p>
          <a:p>
            <a:pPr lvl="1"/>
            <a:r>
              <a:rPr lang="zh-CN" altLang="en-US" sz="2000" dirty="0"/>
              <a:t>第</a:t>
            </a:r>
            <a:r>
              <a:rPr lang="en-US" altLang="zh-CN" sz="2000" dirty="0"/>
              <a:t>5 ~10</a:t>
            </a:r>
            <a:r>
              <a:rPr lang="zh-CN" altLang="en-US" sz="2000" dirty="0"/>
              <a:t>周：前期文献调研、课题背景了解</a:t>
            </a:r>
            <a:endParaRPr lang="en-US" altLang="zh-CN" sz="2000" dirty="0"/>
          </a:p>
          <a:p>
            <a:pPr lvl="1"/>
            <a:r>
              <a:rPr lang="zh-CN" altLang="en-US" sz="2000" dirty="0"/>
              <a:t>第</a:t>
            </a:r>
            <a:r>
              <a:rPr lang="en-US" altLang="zh-CN" sz="2000" dirty="0"/>
              <a:t>8 ~13</a:t>
            </a:r>
            <a:r>
              <a:rPr lang="zh-CN" altLang="en-US" sz="2000" dirty="0"/>
              <a:t>周：</a:t>
            </a:r>
            <a:r>
              <a:rPr lang="en-US" altLang="zh-CN" sz="2000" dirty="0" err="1"/>
              <a:t>Matlab</a:t>
            </a:r>
            <a:r>
              <a:rPr lang="zh-CN" altLang="en-US" sz="2000" dirty="0"/>
              <a:t>和</a:t>
            </a:r>
            <a:r>
              <a:rPr lang="en-US" altLang="zh-CN" sz="2000" dirty="0" err="1"/>
              <a:t>Modelsim</a:t>
            </a:r>
            <a:r>
              <a:rPr lang="zh-CN" altLang="en-US" sz="2000" dirty="0"/>
              <a:t>上搭建</a:t>
            </a:r>
            <a:r>
              <a:rPr lang="en-US" altLang="zh-CN" sz="2000" dirty="0"/>
              <a:t>NCO</a:t>
            </a:r>
            <a:r>
              <a:rPr lang="zh-CN" altLang="en-US" sz="2000" dirty="0"/>
              <a:t>基本模型，</a:t>
            </a:r>
            <a:endParaRPr lang="en-US" altLang="zh-CN" sz="2000" dirty="0"/>
          </a:p>
          <a:p>
            <a:pPr lvl="1"/>
            <a:r>
              <a:rPr lang="zh-CN" altLang="en-US" sz="2000" dirty="0"/>
              <a:t>第</a:t>
            </a:r>
            <a:r>
              <a:rPr lang="en-US" altLang="zh-CN" sz="2000" dirty="0"/>
              <a:t>14~15</a:t>
            </a:r>
            <a:r>
              <a:rPr lang="zh-CN" altLang="en-US" sz="2000" dirty="0"/>
              <a:t>周：进行理论分析和功能性仿真</a:t>
            </a:r>
            <a:endParaRPr lang="en-US" altLang="zh-CN" sz="2000" dirty="0"/>
          </a:p>
          <a:p>
            <a:pPr lvl="1"/>
            <a:r>
              <a:rPr lang="zh-CN" altLang="en-US" sz="2000" dirty="0"/>
              <a:t>第</a:t>
            </a:r>
            <a:r>
              <a:rPr lang="en-US" altLang="zh-CN" sz="2000" dirty="0"/>
              <a:t>15~18</a:t>
            </a:r>
            <a:r>
              <a:rPr lang="zh-CN" altLang="en-US" sz="2000" dirty="0"/>
              <a:t>周：学习使用综合工具；总结调研结果，准备开题报告</a:t>
            </a:r>
            <a:endParaRPr lang="en-US" altLang="zh-CN" sz="2000" dirty="0"/>
          </a:p>
          <a:p>
            <a:r>
              <a:rPr lang="en-US" altLang="zh-CN" dirty="0"/>
              <a:t>2016</a:t>
            </a:r>
            <a:r>
              <a:rPr lang="zh-CN" altLang="en-US" dirty="0"/>
              <a:t>年春季学期：</a:t>
            </a:r>
            <a:endParaRPr lang="en-US" altLang="zh-CN" dirty="0"/>
          </a:p>
          <a:p>
            <a:pPr lvl="1"/>
            <a:r>
              <a:rPr lang="zh-CN" altLang="en-US" sz="2000" dirty="0"/>
              <a:t>第 </a:t>
            </a:r>
            <a:r>
              <a:rPr lang="en-US" altLang="zh-CN" sz="2000" dirty="0"/>
              <a:t>1 ~ 3 </a:t>
            </a:r>
            <a:r>
              <a:rPr lang="zh-CN" altLang="en-US" sz="2000" dirty="0"/>
              <a:t>周：在电路层面对各模块进行仿真，寻找合理配置方案</a:t>
            </a:r>
            <a:endParaRPr lang="en-US" altLang="zh-CN" sz="2000" dirty="0"/>
          </a:p>
          <a:p>
            <a:pPr lvl="1"/>
            <a:r>
              <a:rPr lang="zh-CN" altLang="en-US" sz="2000" dirty="0"/>
              <a:t>第 </a:t>
            </a:r>
            <a:r>
              <a:rPr lang="en-US" altLang="zh-CN" sz="2000" dirty="0"/>
              <a:t>4 ~ 6 </a:t>
            </a:r>
            <a:r>
              <a:rPr lang="zh-CN" altLang="en-US" sz="2000" dirty="0"/>
              <a:t>周：规划查找表、矩阵旋转混合方案，学习后端仿真流程</a:t>
            </a:r>
            <a:endParaRPr lang="en-US" altLang="zh-CN" sz="2000" dirty="0"/>
          </a:p>
          <a:p>
            <a:pPr lvl="1"/>
            <a:r>
              <a:rPr lang="zh-CN" altLang="en-US" sz="2000" dirty="0"/>
              <a:t>第 </a:t>
            </a:r>
            <a:r>
              <a:rPr lang="en-US" altLang="zh-CN" sz="2000" dirty="0"/>
              <a:t>7 ~ 8 </a:t>
            </a:r>
            <a:r>
              <a:rPr lang="zh-CN" altLang="en-US" sz="2000" dirty="0"/>
              <a:t>周：讨论改进方案，准备中期答辩</a:t>
            </a:r>
            <a:endParaRPr lang="en-US" altLang="zh-CN" sz="2000" dirty="0"/>
          </a:p>
          <a:p>
            <a:pPr lvl="1"/>
            <a:r>
              <a:rPr lang="zh-CN" altLang="en-US" sz="2000" dirty="0"/>
              <a:t>第 </a:t>
            </a:r>
            <a:r>
              <a:rPr lang="en-US" altLang="zh-CN" sz="2000" dirty="0"/>
              <a:t>9 ~ 13</a:t>
            </a:r>
            <a:r>
              <a:rPr lang="zh-CN" altLang="en-US" sz="2000" dirty="0"/>
              <a:t>周：电路实现上寻找突破点，进一步优化</a:t>
            </a:r>
            <a:r>
              <a:rPr lang="en-US" altLang="zh-CN" sz="2000" dirty="0"/>
              <a:t>NCO</a:t>
            </a:r>
            <a:r>
              <a:rPr lang="zh-CN" altLang="en-US" sz="2000" dirty="0"/>
              <a:t>性能</a:t>
            </a:r>
            <a:endParaRPr lang="en-US" altLang="zh-CN" sz="2000" dirty="0"/>
          </a:p>
          <a:p>
            <a:pPr lvl="1"/>
            <a:r>
              <a:rPr lang="zh-CN" altLang="en-US" sz="2000" dirty="0"/>
              <a:t>第</a:t>
            </a:r>
            <a:r>
              <a:rPr lang="en-US" altLang="zh-CN" sz="2000" dirty="0"/>
              <a:t>14 ~ 16</a:t>
            </a:r>
            <a:r>
              <a:rPr lang="zh-CN" altLang="en-US" sz="2000" dirty="0"/>
              <a:t>周：进行综合的仿真验证，完成毕业论文，准备论文答辩</a:t>
            </a:r>
            <a:endParaRPr lang="en-US" altLang="zh-CN" sz="2000" dirty="0"/>
          </a:p>
        </p:txBody>
      </p:sp>
      <p:sp>
        <p:nvSpPr>
          <p:cNvPr id="6" name="页脚占位符 5"/>
          <p:cNvSpPr>
            <a:spLocks noGrp="1"/>
          </p:cNvSpPr>
          <p:nvPr>
            <p:ph type="ftr" sz="quarter" idx="11"/>
          </p:nvPr>
        </p:nvSpPr>
        <p:spPr/>
        <p:txBody>
          <a:bodyPr/>
          <a:lstStyle/>
          <a:p>
            <a:r>
              <a:rPr lang="en-US" altLang="zh-CN" dirty="0">
                <a:solidFill>
                  <a:srgbClr val="000000"/>
                </a:solidFill>
              </a:rPr>
              <a:t>12/13</a:t>
            </a:r>
          </a:p>
        </p:txBody>
      </p:sp>
    </p:spTree>
    <p:extLst>
      <p:ext uri="{BB962C8B-B14F-4D97-AF65-F5344CB8AC3E}">
        <p14:creationId xmlns:p14="http://schemas.microsoft.com/office/powerpoint/2010/main" val="8287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课程目标</a:t>
            </a:r>
          </a:p>
        </p:txBody>
      </p:sp>
      <p:sp>
        <p:nvSpPr>
          <p:cNvPr id="4" name="页脚占位符 3"/>
          <p:cNvSpPr>
            <a:spLocks noGrp="1"/>
          </p:cNvSpPr>
          <p:nvPr>
            <p:ph type="ftr" sz="quarter" idx="11"/>
          </p:nvPr>
        </p:nvSpPr>
        <p:spPr/>
        <p:txBody>
          <a:bodyPr/>
          <a:lstStyle/>
          <a:p>
            <a:r>
              <a:rPr lang="en-US" altLang="zh-CN" dirty="0">
                <a:solidFill>
                  <a:srgbClr val="000000"/>
                </a:solidFill>
              </a:rPr>
              <a:t>6/13</a:t>
            </a:r>
          </a:p>
        </p:txBody>
      </p:sp>
      <p:sp>
        <p:nvSpPr>
          <p:cNvPr id="6" name="内容占位符 2"/>
          <p:cNvSpPr>
            <a:spLocks noGrp="1"/>
          </p:cNvSpPr>
          <p:nvPr>
            <p:ph idx="1"/>
          </p:nvPr>
        </p:nvSpPr>
        <p:spPr>
          <a:xfrm>
            <a:off x="381000" y="914400"/>
            <a:ext cx="8393545" cy="5367308"/>
          </a:xfrm>
        </p:spPr>
        <p:txBody>
          <a:bodyPr/>
          <a:lstStyle/>
          <a:p>
            <a:pPr>
              <a:spcAft>
                <a:spcPts val="1200"/>
              </a:spcAft>
            </a:pPr>
            <a:r>
              <a:rPr lang="zh-CN" altLang="en-US" dirty="0"/>
              <a:t>总目标：设计高速、高精度数控振荡器</a:t>
            </a:r>
            <a:endParaRPr lang="en-US" altLang="zh-CN" dirty="0"/>
          </a:p>
          <a:p>
            <a:pPr marL="0" indent="0">
              <a:spcBef>
                <a:spcPts val="600"/>
              </a:spcBef>
              <a:spcAft>
                <a:spcPts val="0"/>
              </a:spcAft>
              <a:buNone/>
            </a:pPr>
            <a:r>
              <a:rPr lang="zh-CN" altLang="en-US" dirty="0"/>
              <a:t>一、电路结构的设计和代码编写</a:t>
            </a:r>
            <a:endParaRPr lang="en-US" altLang="zh-CN" dirty="0"/>
          </a:p>
          <a:p>
            <a:pPr>
              <a:spcBef>
                <a:spcPts val="600"/>
              </a:spcBef>
              <a:spcAft>
                <a:spcPts val="0"/>
              </a:spcAft>
            </a:pPr>
            <a:r>
              <a:rPr lang="en-US" altLang="zh-CN" sz="2000" dirty="0"/>
              <a:t>1.1 </a:t>
            </a:r>
            <a:r>
              <a:rPr lang="zh-CN" altLang="en-US" sz="2000" dirty="0"/>
              <a:t>设计高速、低功耗的相位累加器</a:t>
            </a:r>
            <a:endParaRPr lang="en-US" altLang="zh-CN" sz="2000" dirty="0"/>
          </a:p>
          <a:p>
            <a:pPr>
              <a:spcBef>
                <a:spcPts val="600"/>
              </a:spcBef>
              <a:spcAft>
                <a:spcPts val="0"/>
              </a:spcAft>
            </a:pPr>
            <a:r>
              <a:rPr lang="en-US" altLang="zh-CN" sz="2000" dirty="0"/>
              <a:t>1.2 </a:t>
            </a:r>
            <a:r>
              <a:rPr lang="zh-CN" altLang="en-US" sz="2000" dirty="0"/>
              <a:t>设计混合方案的相位</a:t>
            </a:r>
            <a:r>
              <a:rPr lang="en-US" altLang="zh-CN" sz="2000" dirty="0"/>
              <a:t>-</a:t>
            </a:r>
            <a:r>
              <a:rPr lang="zh-CN" altLang="en-US" sz="2000" dirty="0"/>
              <a:t>幅度转换器</a:t>
            </a:r>
            <a:endParaRPr lang="en-US" altLang="zh-CN" sz="2000" dirty="0"/>
          </a:p>
          <a:p>
            <a:pPr marL="0" indent="0">
              <a:spcBef>
                <a:spcPts val="600"/>
              </a:spcBef>
              <a:spcAft>
                <a:spcPts val="0"/>
              </a:spcAft>
              <a:buNone/>
            </a:pPr>
            <a:r>
              <a:rPr lang="zh-CN" altLang="en-US" dirty="0"/>
              <a:t>二、电路仿真检查</a:t>
            </a:r>
            <a:endParaRPr lang="en-US" altLang="zh-CN" dirty="0"/>
          </a:p>
          <a:p>
            <a:pPr>
              <a:spcBef>
                <a:spcPts val="600"/>
              </a:spcBef>
              <a:spcAft>
                <a:spcPts val="0"/>
              </a:spcAft>
            </a:pPr>
            <a:r>
              <a:rPr lang="en-US" altLang="zh-CN" sz="2000" dirty="0"/>
              <a:t>2.1 </a:t>
            </a:r>
            <a:r>
              <a:rPr lang="zh-CN" altLang="en-US" sz="2000" dirty="0"/>
              <a:t>搭建可扩展的</a:t>
            </a:r>
            <a:r>
              <a:rPr lang="en-US" altLang="zh-CN" sz="2000" dirty="0"/>
              <a:t>NCO</a:t>
            </a:r>
            <a:r>
              <a:rPr lang="zh-CN" altLang="en-US" sz="2000" dirty="0"/>
              <a:t>仿真平台</a:t>
            </a:r>
            <a:endParaRPr lang="en-US" altLang="zh-CN" sz="2000" dirty="0"/>
          </a:p>
          <a:p>
            <a:pPr>
              <a:spcBef>
                <a:spcPts val="600"/>
              </a:spcBef>
              <a:spcAft>
                <a:spcPts val="0"/>
              </a:spcAft>
            </a:pPr>
            <a:r>
              <a:rPr lang="en-US" altLang="zh-CN" sz="2000" dirty="0"/>
              <a:t>2.2 </a:t>
            </a:r>
            <a:r>
              <a:rPr lang="zh-CN" altLang="en-US" sz="2000" dirty="0"/>
              <a:t>熟悉使用</a:t>
            </a:r>
            <a:r>
              <a:rPr lang="en-US" altLang="zh-CN" sz="2000" dirty="0"/>
              <a:t>Design Compiler</a:t>
            </a:r>
            <a:r>
              <a:rPr lang="zh-CN" altLang="en-US" sz="2000" dirty="0"/>
              <a:t>、</a:t>
            </a:r>
            <a:r>
              <a:rPr lang="en-US" altLang="zh-CN" sz="2000" dirty="0"/>
              <a:t>Memory Complier</a:t>
            </a:r>
            <a:r>
              <a:rPr lang="zh-CN" altLang="en-US" sz="2000" dirty="0"/>
              <a:t>等前端设计工具</a:t>
            </a:r>
            <a:endParaRPr lang="en-US" altLang="zh-CN" sz="2000" dirty="0"/>
          </a:p>
          <a:p>
            <a:pPr>
              <a:spcBef>
                <a:spcPts val="600"/>
              </a:spcBef>
              <a:spcAft>
                <a:spcPts val="0"/>
              </a:spcAft>
            </a:pPr>
            <a:r>
              <a:rPr lang="en-US" altLang="zh-CN" sz="2000" dirty="0"/>
              <a:t>2.3 </a:t>
            </a:r>
            <a:r>
              <a:rPr lang="zh-CN" altLang="en-US" sz="2000" dirty="0"/>
              <a:t>分析电路时序，根据静态时序思考改进方案</a:t>
            </a:r>
            <a:endParaRPr lang="en-US" altLang="zh-CN" sz="2000" dirty="0"/>
          </a:p>
          <a:p>
            <a:pPr>
              <a:spcBef>
                <a:spcPts val="600"/>
              </a:spcBef>
              <a:spcAft>
                <a:spcPts val="0"/>
              </a:spcAft>
            </a:pPr>
            <a:r>
              <a:rPr lang="en-US" altLang="zh-CN" sz="2000" dirty="0"/>
              <a:t>2.4 </a:t>
            </a:r>
            <a:r>
              <a:rPr lang="zh-CN" altLang="en-US" sz="2000" dirty="0"/>
              <a:t>学习使用后端设计工具，在电路实现上寻找优化点</a:t>
            </a:r>
            <a:endParaRPr lang="en-US" altLang="zh-CN" sz="2000" dirty="0"/>
          </a:p>
          <a:p>
            <a:pPr marL="0" indent="0">
              <a:spcBef>
                <a:spcPts val="600"/>
              </a:spcBef>
              <a:spcAft>
                <a:spcPts val="0"/>
              </a:spcAft>
              <a:buNone/>
            </a:pPr>
            <a:r>
              <a:rPr lang="zh-CN" altLang="en-US" dirty="0"/>
              <a:t>三、达成指标</a:t>
            </a:r>
            <a:endParaRPr lang="en-US" altLang="zh-CN" dirty="0"/>
          </a:p>
          <a:p>
            <a:pPr>
              <a:spcBef>
                <a:spcPts val="600"/>
              </a:spcBef>
            </a:pPr>
            <a:r>
              <a:rPr lang="en-US" altLang="zh-CN" sz="2000" dirty="0"/>
              <a:t>3.1 </a:t>
            </a:r>
            <a:r>
              <a:rPr lang="zh-CN" altLang="en-US" sz="2000" dirty="0"/>
              <a:t>频率分辨率：</a:t>
            </a:r>
            <a:r>
              <a:rPr lang="en-US" altLang="zh-CN" sz="2000" dirty="0" err="1"/>
              <a:t>subHz</a:t>
            </a:r>
            <a:r>
              <a:rPr lang="en-US" altLang="zh-CN" sz="2000" dirty="0"/>
              <a:t> </a:t>
            </a:r>
            <a:r>
              <a:rPr lang="zh-CN" altLang="en-US" sz="2000" dirty="0"/>
              <a:t>数量级</a:t>
            </a:r>
            <a:endParaRPr lang="en-US" altLang="zh-CN" sz="2000" dirty="0"/>
          </a:p>
          <a:p>
            <a:pPr>
              <a:spcBef>
                <a:spcPts val="600"/>
              </a:spcBef>
            </a:pPr>
            <a:r>
              <a:rPr lang="en-US" altLang="zh-CN" sz="2000" dirty="0"/>
              <a:t>3.2 </a:t>
            </a:r>
            <a:r>
              <a:rPr lang="zh-CN" altLang="en-US" sz="2000" dirty="0"/>
              <a:t>时钟频率：</a:t>
            </a:r>
            <a:r>
              <a:rPr lang="en-US" altLang="zh-CN" sz="2000" dirty="0"/>
              <a:t>1 GHz </a:t>
            </a:r>
          </a:p>
          <a:p>
            <a:pPr>
              <a:spcBef>
                <a:spcPts val="600"/>
              </a:spcBef>
            </a:pPr>
            <a:r>
              <a:rPr lang="en-US" altLang="zh-CN" sz="2000" dirty="0"/>
              <a:t>3.3 </a:t>
            </a:r>
            <a:r>
              <a:rPr lang="zh-CN" altLang="en-US" sz="2000" dirty="0"/>
              <a:t>杂散性能：</a:t>
            </a:r>
            <a:r>
              <a:rPr lang="en-US" altLang="zh-CN" sz="2000" dirty="0"/>
              <a:t>50 </a:t>
            </a:r>
            <a:r>
              <a:rPr lang="en-US" altLang="zh-CN" sz="2000" dirty="0" err="1"/>
              <a:t>dBc</a:t>
            </a:r>
            <a:endParaRPr lang="en-US" altLang="zh-CN" dirty="0"/>
          </a:p>
          <a:p>
            <a:pPr marL="0" indent="0">
              <a:spcBef>
                <a:spcPts val="600"/>
              </a:spcBef>
              <a:spcAft>
                <a:spcPts val="0"/>
              </a:spcAft>
              <a:buNone/>
            </a:pPr>
            <a:endParaRPr lang="en-US" altLang="zh-CN" dirty="0"/>
          </a:p>
          <a:p>
            <a:pPr>
              <a:spcBef>
                <a:spcPts val="600"/>
              </a:spcBef>
              <a:spcAft>
                <a:spcPts val="0"/>
              </a:spcAft>
            </a:pPr>
            <a:endParaRPr lang="en-US" altLang="zh-CN" dirty="0"/>
          </a:p>
          <a:p>
            <a:pPr marL="342900" lvl="1" indent="0">
              <a:spcBef>
                <a:spcPts val="600"/>
              </a:spcBef>
              <a:spcAft>
                <a:spcPts val="600"/>
              </a:spcAft>
              <a:buNone/>
            </a:pPr>
            <a:endParaRPr lang="en-US" altLang="zh-CN" dirty="0"/>
          </a:p>
        </p:txBody>
      </p:sp>
    </p:spTree>
    <p:extLst>
      <p:ext uri="{BB962C8B-B14F-4D97-AF65-F5344CB8AC3E}">
        <p14:creationId xmlns:p14="http://schemas.microsoft.com/office/powerpoint/2010/main" val="24180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a:solidFill>
                  <a:srgbClr val="000000"/>
                </a:solidFill>
              </a:rPr>
              <a:t>13/13</a:t>
            </a:r>
          </a:p>
        </p:txBody>
      </p:sp>
    </p:spTree>
    <p:extLst>
      <p:ext uri="{BB962C8B-B14F-4D97-AF65-F5344CB8AC3E}">
        <p14:creationId xmlns:p14="http://schemas.microsoft.com/office/powerpoint/2010/main" val="411984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t>实施方案</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2/13</a:t>
            </a:r>
          </a:p>
        </p:txBody>
      </p:sp>
    </p:spTree>
    <p:extLst>
      <p:ext uri="{BB962C8B-B14F-4D97-AF65-F5344CB8AC3E}">
        <p14:creationId xmlns:p14="http://schemas.microsoft.com/office/powerpoint/2010/main" val="3326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458200" cy="5165725"/>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p:cNvGrpSpPr/>
          <p:nvPr/>
        </p:nvGrpSpPr>
        <p:grpSpPr>
          <a:xfrm>
            <a:off x="1593904" y="2792049"/>
            <a:ext cx="5553594" cy="3827826"/>
            <a:chOff x="1638300" y="2736873"/>
            <a:chExt cx="5630718" cy="3880982"/>
          </a:xfrm>
        </p:grpSpPr>
        <p:grpSp>
          <p:nvGrpSpPr>
            <p:cNvPr id="20" name="组合 19"/>
            <p:cNvGrpSpPr/>
            <p:nvPr/>
          </p:nvGrpSpPr>
          <p:grpSpPr>
            <a:xfrm>
              <a:off x="1638300" y="2736873"/>
              <a:ext cx="5630718" cy="3880982"/>
              <a:chOff x="1638300" y="2736873"/>
              <a:chExt cx="5630718" cy="3880982"/>
            </a:xfrm>
          </p:grpSpPr>
          <p:grpSp>
            <p:nvGrpSpPr>
              <p:cNvPr id="19" name="组合 18"/>
              <p:cNvGrpSpPr/>
              <p:nvPr/>
            </p:nvGrpSpPr>
            <p:grpSpPr>
              <a:xfrm>
                <a:off x="1638300" y="2736873"/>
                <a:ext cx="5630718" cy="3880982"/>
                <a:chOff x="1638300" y="2736873"/>
                <a:chExt cx="5630718" cy="3880982"/>
              </a:xfrm>
            </p:grpSpPr>
            <p:grpSp>
              <p:nvGrpSpPr>
                <p:cNvPr id="16" name="组合 15"/>
                <p:cNvGrpSpPr/>
                <p:nvPr/>
              </p:nvGrpSpPr>
              <p:grpSpPr>
                <a:xfrm>
                  <a:off x="1638300" y="2736873"/>
                  <a:ext cx="5630718" cy="3570264"/>
                  <a:chOff x="1638300" y="2736873"/>
                  <a:chExt cx="5630718" cy="3570264"/>
                </a:xfrm>
              </p:grpSpPr>
              <p:grpSp>
                <p:nvGrpSpPr>
                  <p:cNvPr id="6" name="组合 5"/>
                  <p:cNvGrpSpPr/>
                  <p:nvPr/>
                </p:nvGrpSpPr>
                <p:grpSpPr>
                  <a:xfrm>
                    <a:off x="1643645" y="2736873"/>
                    <a:ext cx="5625373" cy="1906976"/>
                    <a:chOff x="1657092" y="2172660"/>
                    <a:chExt cx="5924807" cy="2289038"/>
                  </a:xfrm>
                </p:grpSpPr>
                <p:grpSp>
                  <p:nvGrpSpPr>
                    <p:cNvPr id="18" name="组合 17"/>
                    <p:cNvGrpSpPr/>
                    <p:nvPr/>
                  </p:nvGrpSpPr>
                  <p:grpSpPr>
                    <a:xfrm>
                      <a:off x="1908244" y="2172660"/>
                      <a:ext cx="5673655" cy="2289038"/>
                      <a:chOff x="-787511" y="2027981"/>
                      <a:chExt cx="5673655" cy="2289038"/>
                    </a:xfrm>
                  </p:grpSpPr>
                  <p:grpSp>
                    <p:nvGrpSpPr>
                      <p:cNvPr id="12" name="组合 11"/>
                      <p:cNvGrpSpPr/>
                      <p:nvPr/>
                    </p:nvGrpSpPr>
                    <p:grpSpPr>
                      <a:xfrm>
                        <a:off x="-787511" y="3882053"/>
                        <a:ext cx="5007403" cy="434966"/>
                        <a:chOff x="1258965" y="3226933"/>
                        <a:chExt cx="6286582" cy="546081"/>
                      </a:xfrm>
                    </p:grpSpPr>
                    <p:sp>
                      <p:nvSpPr>
                        <p:cNvPr id="8" name="文本框 7"/>
                        <p:cNvSpPr txBox="1"/>
                        <p:nvPr/>
                      </p:nvSpPr>
                      <p:spPr>
                        <a:xfrm>
                          <a:off x="1258965" y="3262817"/>
                          <a:ext cx="1884771"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无线通信系统</a:t>
                          </a:r>
                        </a:p>
                      </p:txBody>
                    </p:sp>
                    <p:sp>
                      <p:nvSpPr>
                        <p:cNvPr id="10" name="文本框 9"/>
                        <p:cNvSpPr txBox="1"/>
                        <p:nvPr/>
                      </p:nvSpPr>
                      <p:spPr>
                        <a:xfrm>
                          <a:off x="6207640" y="3226933"/>
                          <a:ext cx="1337907"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雷达系统</a:t>
                          </a: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3979" r="4950"/>
                      <a:stretch/>
                    </p:blipFill>
                    <p:spPr>
                      <a:xfrm>
                        <a:off x="2493598" y="2027981"/>
                        <a:ext cx="2392546" cy="1703886"/>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092" y="2172660"/>
                      <a:ext cx="2202407" cy="185407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http://www.elecfans.com/uploads/allimg/121030/1027237-1210300Z3001U.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317" t="4690" r="4106" b="4268"/>
                  <a:stretch/>
                </p:blipFill>
                <p:spPr bwMode="auto">
                  <a:xfrm>
                    <a:off x="1638300" y="4756250"/>
                    <a:ext cx="2096444" cy="155088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文本框 20"/>
                <p:cNvSpPr txBox="1"/>
                <p:nvPr/>
              </p:nvSpPr>
              <p:spPr>
                <a:xfrm>
                  <a:off x="1882104" y="6279301"/>
                  <a:ext cx="1425390"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实验计算平台</a:t>
                  </a:r>
                </a:p>
              </p:txBody>
            </p:sp>
          </p:grpSp>
          <p:pic>
            <p:nvPicPr>
              <p:cNvPr id="2054" name="Picture 6" descr="http://www.97wyw.com/images/upload/Image/d/10718/1/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84" b="13339"/>
              <a:stretch/>
            </p:blipFill>
            <p:spPr bwMode="auto">
              <a:xfrm>
                <a:off x="4992044" y="4663714"/>
                <a:ext cx="2276974" cy="1552376"/>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文本框 24"/>
            <p:cNvSpPr txBox="1"/>
            <p:nvPr/>
          </p:nvSpPr>
          <p:spPr>
            <a:xfrm>
              <a:off x="5417836" y="6279301"/>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调制解调器</a:t>
              </a:r>
            </a:p>
          </p:txBody>
        </p:sp>
      </p:grpSp>
    </p:spTree>
    <p:extLst>
      <p:ext uri="{BB962C8B-B14F-4D97-AF65-F5344CB8AC3E}">
        <p14:creationId xmlns:p14="http://schemas.microsoft.com/office/powerpoint/2010/main" val="11190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内容占位符 3"/>
          <p:cNvSpPr>
            <a:spLocks noGrp="1"/>
          </p:cNvSpPr>
          <p:nvPr>
            <p:ph idx="1"/>
          </p:nvPr>
        </p:nvSpPr>
        <p:spPr>
          <a:xfrm>
            <a:off x="381000" y="1066800"/>
            <a:ext cx="8585200" cy="2236297"/>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a:p>
            <a:pPr>
              <a:lnSpc>
                <a:spcPct val="130000"/>
              </a:lnSpc>
            </a:pPr>
            <a:r>
              <a:rPr lang="zh-CN" altLang="en-US" dirty="0"/>
              <a:t>模拟锁相环技术逐渐被淘汰，数控振荡器成为发展的必然</a:t>
            </a:r>
            <a:endParaRPr lang="en-US" altLang="zh-CN" dirty="0"/>
          </a:p>
          <a:p>
            <a:endParaRPr lang="zh-CN" altLang="en-US" dirty="0"/>
          </a:p>
        </p:txBody>
      </p:sp>
      <p:pic>
        <p:nvPicPr>
          <p:cNvPr id="34" name="图片 33"/>
          <p:cNvPicPr>
            <a:picLocks noChangeAspect="1"/>
          </p:cNvPicPr>
          <p:nvPr/>
        </p:nvPicPr>
        <p:blipFill>
          <a:blip r:embed="rId3"/>
          <a:stretch>
            <a:fillRect/>
          </a:stretch>
        </p:blipFill>
        <p:spPr>
          <a:xfrm>
            <a:off x="598763" y="3607897"/>
            <a:ext cx="7946473" cy="1883266"/>
          </a:xfrm>
          <a:prstGeom prst="rect">
            <a:avLst/>
          </a:prstGeom>
        </p:spPr>
      </p:pic>
    </p:spTree>
    <p:extLst>
      <p:ext uri="{BB962C8B-B14F-4D97-AF65-F5344CB8AC3E}">
        <p14:creationId xmlns:p14="http://schemas.microsoft.com/office/powerpoint/2010/main" val="7911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a:solidFill>
                  <a:srgbClr val="000000"/>
                </a:solidFill>
              </a:rPr>
              <a:t>5/13</a:t>
            </a:r>
          </a:p>
        </p:txBody>
      </p:sp>
      <p:sp>
        <p:nvSpPr>
          <p:cNvPr id="16" name="内容占位符 2"/>
          <p:cNvSpPr>
            <a:spLocks noGrp="1"/>
          </p:cNvSpPr>
          <p:nvPr>
            <p:ph idx="1"/>
          </p:nvPr>
        </p:nvSpPr>
        <p:spPr>
          <a:xfrm>
            <a:off x="381000" y="1066801"/>
            <a:ext cx="8763000" cy="1109472"/>
          </a:xfrm>
        </p:spPr>
        <p:txBody>
          <a:bodyPr/>
          <a:lstStyle/>
          <a:p>
            <a:pPr>
              <a:lnSpc>
                <a:spcPct val="130000"/>
              </a:lnSpc>
            </a:pPr>
            <a:r>
              <a:rPr lang="zh-CN" altLang="en-US" dirty="0"/>
              <a:t>使用方法是直接数字综合</a:t>
            </a:r>
            <a:r>
              <a:rPr lang="en-US" altLang="zh-CN" dirty="0"/>
              <a:t>(DDS)</a:t>
            </a:r>
            <a:r>
              <a:rPr lang="zh-CN" altLang="en-US" dirty="0"/>
              <a:t>，完全去除了模拟器件</a:t>
            </a:r>
            <a:endParaRPr lang="en-US" altLang="zh-CN" dirty="0"/>
          </a:p>
          <a:p>
            <a:pPr>
              <a:lnSpc>
                <a:spcPct val="130000"/>
              </a:lnSpc>
            </a:pPr>
            <a:r>
              <a:rPr lang="zh-CN" altLang="en-US" dirty="0"/>
              <a:t>由三部分构成：相位累加器、相位幅度转换器 </a:t>
            </a:r>
            <a:r>
              <a:rPr lang="en-US" altLang="zh-CN" dirty="0"/>
              <a:t>(</a:t>
            </a:r>
            <a:r>
              <a:rPr lang="zh-CN" altLang="en-US" dirty="0"/>
              <a:t>接</a:t>
            </a:r>
            <a:r>
              <a:rPr lang="en-US" altLang="zh-CN" dirty="0"/>
              <a:t>DAC</a:t>
            </a:r>
            <a:r>
              <a:rPr lang="zh-CN" altLang="en-US" dirty="0"/>
              <a:t>输出</a:t>
            </a:r>
            <a:r>
              <a:rPr lang="en-US" altLang="zh-CN" dirty="0"/>
              <a:t>)</a:t>
            </a:r>
          </a:p>
        </p:txBody>
      </p:sp>
      <p:graphicFrame>
        <p:nvGraphicFramePr>
          <p:cNvPr id="6" name="内容占位符 3"/>
          <p:cNvGraphicFramePr>
            <a:graphicFrameLocks/>
          </p:cNvGraphicFramePr>
          <p:nvPr>
            <p:extLst>
              <p:ext uri="{D42A27DB-BD31-4B8C-83A1-F6EECF244321}">
                <p14:modId xmlns:p14="http://schemas.microsoft.com/office/powerpoint/2010/main" val="3502898032"/>
              </p:ext>
            </p:extLst>
          </p:nvPr>
        </p:nvGraphicFramePr>
        <p:xfrm>
          <a:off x="173736" y="2850221"/>
          <a:ext cx="8883178" cy="1763068"/>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切换延时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61912">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1468">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352829">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73734" y="4777389"/>
            <a:ext cx="7232906" cy="1477328"/>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a:t>直接切换频率，无需等待负反馈，切换延时</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a:p>
            <a:pPr marL="742950" lvl="1" indent="-285750">
              <a:buFont typeface="Wingdings" panose="05000000000000000000" pitchFamily="2" charset="2"/>
              <a:buChar char="ü"/>
            </a:pPr>
            <a:r>
              <a:rPr lang="zh-CN" altLang="en-US" dirty="0"/>
              <a:t>随着未来工艺的进步，</a:t>
            </a:r>
            <a:r>
              <a:rPr lang="zh-CN" altLang="en-US" dirty="0">
                <a:solidFill>
                  <a:srgbClr val="FF0000"/>
                </a:solidFill>
              </a:rPr>
              <a:t>各项</a:t>
            </a:r>
            <a:r>
              <a:rPr lang="zh-CN" altLang="en-US" dirty="0"/>
              <a:t>性能提升更明显</a:t>
            </a:r>
            <a:endParaRPr lang="en-US" altLang="zh-CN" dirty="0"/>
          </a:p>
        </p:txBody>
      </p:sp>
      <p:sp>
        <p:nvSpPr>
          <p:cNvPr id="3" name="文本框 2"/>
          <p:cNvSpPr txBox="1"/>
          <p:nvPr/>
        </p:nvSpPr>
        <p:spPr>
          <a:xfrm>
            <a:off x="630936" y="2328674"/>
            <a:ext cx="5385816" cy="461665"/>
          </a:xfrm>
          <a:prstGeom prst="rect">
            <a:avLst/>
          </a:prstGeom>
          <a:noFill/>
        </p:spPr>
        <p:txBody>
          <a:bodyPr wrap="square" rtlCol="0">
            <a:spAutoFit/>
          </a:bodyPr>
          <a:lstStyle/>
          <a:p>
            <a:r>
              <a:rPr lang="zh-CN" altLang="en-US" sz="2400" dirty="0">
                <a:latin typeface="Arial Unicode MS" pitchFamily="34" charset="-122"/>
                <a:ea typeface="Arial Unicode MS" pitchFamily="34" charset="-122"/>
                <a:cs typeface="Arial Unicode MS" pitchFamily="34" charset="-122"/>
              </a:rPr>
              <a:t>同锁相环技术比较：</a:t>
            </a:r>
          </a:p>
        </p:txBody>
      </p:sp>
    </p:spTree>
    <p:extLst>
      <p:ext uri="{BB962C8B-B14F-4D97-AF65-F5344CB8AC3E}">
        <p14:creationId xmlns:p14="http://schemas.microsoft.com/office/powerpoint/2010/main" val="4940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p>
        </p:txBody>
      </p:sp>
      <p:sp>
        <p:nvSpPr>
          <p:cNvPr id="8" name="页脚占位符 7"/>
          <p:cNvSpPr>
            <a:spLocks noGrp="1"/>
          </p:cNvSpPr>
          <p:nvPr>
            <p:ph type="ftr" sz="quarter" idx="11"/>
          </p:nvPr>
        </p:nvSpPr>
        <p:spPr/>
        <p:txBody>
          <a:bodyPr/>
          <a:lstStyle/>
          <a:p>
            <a:r>
              <a:rPr lang="en-US" altLang="zh-CN" dirty="0">
                <a:solidFill>
                  <a:srgbClr val="000000"/>
                </a:solidFill>
              </a:rPr>
              <a:t>7/13</a:t>
            </a:r>
          </a:p>
        </p:txBody>
      </p:sp>
      <p:sp>
        <p:nvSpPr>
          <p:cNvPr id="9" name="内容占位符 2"/>
          <p:cNvSpPr>
            <a:spLocks noGrp="1"/>
          </p:cNvSpPr>
          <p:nvPr>
            <p:ph idx="1"/>
          </p:nvPr>
        </p:nvSpPr>
        <p:spPr>
          <a:xfrm>
            <a:off x="381000" y="1065212"/>
            <a:ext cx="8393545" cy="5165725"/>
          </a:xfrm>
        </p:spPr>
        <p:txBody>
          <a:bodyPr/>
          <a:lstStyle/>
          <a:p>
            <a:pPr>
              <a:spcBef>
                <a:spcPts val="600"/>
              </a:spcBef>
              <a:spcAft>
                <a:spcPts val="600"/>
              </a:spcAft>
            </a:pPr>
            <a:r>
              <a:rPr lang="zh-CN" altLang="en-US" dirty="0"/>
              <a:t>调研发现，</a:t>
            </a:r>
            <a:r>
              <a:rPr lang="en-US" altLang="zh-CN" dirty="0"/>
              <a:t>NCO</a:t>
            </a:r>
            <a:r>
              <a:rPr lang="zh-CN" altLang="en-US" dirty="0"/>
              <a:t>性能主要受到时钟、存储器和</a:t>
            </a:r>
            <a:r>
              <a:rPr lang="en-US" altLang="zh-CN" dirty="0"/>
              <a:t>DAC</a:t>
            </a:r>
            <a:r>
              <a:rPr lang="zh-CN" altLang="en-US" dirty="0"/>
              <a:t>的制约</a:t>
            </a:r>
            <a:endParaRPr lang="en-US" altLang="zh-CN" dirty="0"/>
          </a:p>
          <a:p>
            <a:pPr marL="342900" lvl="1" indent="0">
              <a:spcBef>
                <a:spcPts val="0"/>
              </a:spcBef>
              <a:spcAft>
                <a:spcPts val="1200"/>
              </a:spcAft>
              <a:buNone/>
            </a:pPr>
            <a:r>
              <a:rPr lang="zh-CN" altLang="en-US" dirty="0"/>
              <a:t>实际的系统瓶颈是存储器访问速度比较慢</a:t>
            </a:r>
            <a:endParaRPr lang="en-US" altLang="zh-CN" dirty="0"/>
          </a:p>
          <a:p>
            <a:pPr>
              <a:spcBef>
                <a:spcPts val="600"/>
              </a:spcBef>
              <a:spcAft>
                <a:spcPts val="600"/>
              </a:spcAft>
            </a:pPr>
            <a:r>
              <a:rPr lang="zh-CN" altLang="en-US" dirty="0"/>
              <a:t>重点解决存储器的访问速度问题，主要有三种优化方法</a:t>
            </a:r>
            <a:endParaRPr lang="en-US" altLang="zh-CN" dirty="0"/>
          </a:p>
          <a:p>
            <a:pPr lvl="1">
              <a:spcBef>
                <a:spcPts val="0"/>
              </a:spcBef>
              <a:spcAft>
                <a:spcPts val="1200"/>
              </a:spcAft>
            </a:pPr>
            <a:r>
              <a:rPr lang="zh-CN" altLang="en-US" dirty="0"/>
              <a:t>查找表缩法：引入小噪声的情况下，减小存储器寻址位长</a:t>
            </a:r>
            <a:endParaRPr lang="en-US" altLang="zh-CN" dirty="0"/>
          </a:p>
          <a:p>
            <a:pPr lvl="1">
              <a:spcBef>
                <a:spcPts val="0"/>
              </a:spcBef>
              <a:spcAft>
                <a:spcPts val="1200"/>
              </a:spcAft>
            </a:pPr>
            <a:r>
              <a:rPr lang="zh-CN" altLang="en-US" dirty="0"/>
              <a:t>矩阵旋转法：根据</a:t>
            </a:r>
            <a:r>
              <a:rPr lang="en-US" altLang="zh-CN" dirty="0"/>
              <a:t>CORDIC</a:t>
            </a:r>
            <a:r>
              <a:rPr lang="zh-CN" altLang="en-US" dirty="0"/>
              <a:t>算法实现矩阵旋转电路，生产正弦波</a:t>
            </a:r>
            <a:endParaRPr lang="en-US" altLang="zh-CN" dirty="0"/>
          </a:p>
          <a:p>
            <a:pPr lvl="1">
              <a:spcBef>
                <a:spcPts val="0"/>
              </a:spcBef>
              <a:spcAft>
                <a:spcPts val="1200"/>
              </a:spcAft>
            </a:pPr>
            <a:r>
              <a:rPr lang="zh-CN" altLang="en-US" dirty="0"/>
              <a:t>非线性</a:t>
            </a:r>
            <a:r>
              <a:rPr lang="en-US" altLang="zh-CN" dirty="0"/>
              <a:t>DAC</a:t>
            </a:r>
            <a:r>
              <a:rPr lang="zh-CN" altLang="en-US" dirty="0"/>
              <a:t>：在数模转换器内实现正弦函数映射</a:t>
            </a:r>
            <a:endParaRPr lang="en-US" altLang="zh-CN" dirty="0"/>
          </a:p>
        </p:txBody>
      </p:sp>
    </p:spTree>
    <p:extLst>
      <p:ext uri="{BB962C8B-B14F-4D97-AF65-F5344CB8AC3E}">
        <p14:creationId xmlns:p14="http://schemas.microsoft.com/office/powerpoint/2010/main" val="19799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393545" cy="5165725"/>
          </a:xfrm>
        </p:spPr>
        <p:txBody>
          <a:bodyPr/>
          <a:lstStyle/>
          <a:p>
            <a:pPr>
              <a:spcBef>
                <a:spcPts val="0"/>
              </a:spcBef>
              <a:spcAft>
                <a:spcPts val="1200"/>
              </a:spcAft>
            </a:pPr>
            <a:r>
              <a:rPr lang="zh-CN" altLang="en-US" dirty="0"/>
              <a:t>优化</a:t>
            </a:r>
            <a:r>
              <a:rPr lang="en-US" altLang="zh-CN" dirty="0"/>
              <a:t>DDS</a:t>
            </a:r>
            <a:r>
              <a:rPr lang="zh-CN" altLang="en-US" dirty="0"/>
              <a:t>的主流方法有</a:t>
            </a:r>
            <a:r>
              <a:rPr lang="en-US" altLang="zh-CN" dirty="0"/>
              <a:t>3</a:t>
            </a:r>
            <a:r>
              <a:rPr lang="zh-CN" altLang="en-US" dirty="0"/>
              <a:t>种，分别挑选</a:t>
            </a:r>
            <a:r>
              <a:rPr lang="en-US" altLang="zh-CN" dirty="0"/>
              <a:t>3</a:t>
            </a:r>
            <a:r>
              <a:rPr lang="zh-CN" altLang="en-US" dirty="0"/>
              <a:t>篇近年相关文献</a:t>
            </a:r>
            <a:endParaRPr lang="en-US" altLang="zh-CN" dirty="0"/>
          </a:p>
          <a:p>
            <a:pPr marL="0" indent="0">
              <a:spcBef>
                <a:spcPts val="0"/>
              </a:spcBef>
              <a:spcAft>
                <a:spcPts val="600"/>
              </a:spcAft>
              <a:buNone/>
            </a:pPr>
            <a:r>
              <a:rPr lang="en-US" altLang="zh-CN" sz="1600" dirty="0"/>
              <a:t>[1] D. De Caro, N. Petra, and A. G. M. </a:t>
            </a:r>
            <a:r>
              <a:rPr lang="en-US" altLang="zh-CN" sz="1600" dirty="0" err="1"/>
              <a:t>Strollo</a:t>
            </a:r>
            <a:r>
              <a:rPr lang="en-US" altLang="zh-CN" sz="1600" dirty="0"/>
              <a:t>, "Direct Digital Frequency Synthesizer Using Nonuniform Piecewise-Linear Approximation," (in English), </a:t>
            </a:r>
            <a:r>
              <a:rPr lang="en-US" altLang="zh-CN" sz="1600" dirty="0" err="1"/>
              <a:t>Ieee</a:t>
            </a:r>
            <a:r>
              <a:rPr lang="en-US" altLang="zh-CN" sz="1600" dirty="0"/>
              <a:t> Transactions on Circuits and Systems I-Regular Papers, Article vol. 58, no. 10, pp. 2409-2419, Oct 2011.</a:t>
            </a:r>
          </a:p>
          <a:p>
            <a:pPr marL="0" indent="0">
              <a:spcBef>
                <a:spcPts val="0"/>
              </a:spcBef>
              <a:spcAft>
                <a:spcPts val="600"/>
              </a:spcAft>
              <a:buNone/>
            </a:pPr>
            <a:r>
              <a:rPr lang="en-US" altLang="zh-CN" sz="1600" dirty="0"/>
              <a:t>[2] A. </a:t>
            </a:r>
            <a:r>
              <a:rPr lang="en-US" altLang="zh-CN" sz="1600" dirty="0" err="1"/>
              <a:t>Willson</a:t>
            </a:r>
            <a:r>
              <a:rPr lang="en-US" altLang="zh-CN" sz="1600" dirty="0"/>
              <a:t>, M. Ojha, S. Agarwal, T. Lai, and K. Tzu-</a:t>
            </a:r>
            <a:r>
              <a:rPr lang="en-US" altLang="zh-CN" sz="1600" dirty="0" err="1"/>
              <a:t>chieh</a:t>
            </a:r>
            <a:r>
              <a:rPr lang="en-US" altLang="zh-CN" sz="1600" dirty="0"/>
              <a:t>, "A direct digital frequency synthesizer with minimized tuning latency of 12ns," (in English), 2011 IEEE International Solid-State Circuits Conference (ISSCC 2011), Conference Paper pp. 138-140, 2011 2011.</a:t>
            </a:r>
          </a:p>
          <a:p>
            <a:pPr marL="0" indent="0">
              <a:spcBef>
                <a:spcPts val="0"/>
              </a:spcBef>
              <a:spcAft>
                <a:spcPts val="600"/>
              </a:spcAft>
              <a:buNone/>
            </a:pPr>
            <a:r>
              <a:rPr lang="en-US" altLang="zh-CN" sz="1600" dirty="0"/>
              <a:t>[3] T. </a:t>
            </a:r>
            <a:r>
              <a:rPr lang="en-US" altLang="zh-CN" sz="1600" dirty="0" err="1"/>
              <a:t>Yoo</a:t>
            </a:r>
            <a:r>
              <a:rPr lang="en-US" altLang="zh-CN" sz="1600" dirty="0"/>
              <a:t> et al., "A 2 GHz 130 </a:t>
            </a:r>
            <a:r>
              <a:rPr lang="en-US" altLang="zh-CN" sz="1600" dirty="0" err="1"/>
              <a:t>mW</a:t>
            </a:r>
            <a:r>
              <a:rPr lang="en-US" altLang="zh-CN" sz="1600" dirty="0"/>
              <a:t> Direct-Digital Frequency Synthesizer With a Nonlinear DAC in 55 nm CMOS," (in English), </a:t>
            </a:r>
            <a:r>
              <a:rPr lang="en-US" altLang="zh-CN" sz="1600" dirty="0" err="1"/>
              <a:t>Ieee</a:t>
            </a:r>
            <a:r>
              <a:rPr lang="en-US" altLang="zh-CN" sz="1600" dirty="0"/>
              <a:t> Journal of Solid-State Circuits, Article vol. 49, no. 12, pp. 2976-2989, Dec 2014.</a:t>
            </a:r>
          </a:p>
          <a:p>
            <a:pPr marL="0" indent="0">
              <a:buNone/>
            </a:pPr>
            <a:endParaRPr lang="zh-CN" altLang="en-US" dirty="0"/>
          </a:p>
        </p:txBody>
      </p:sp>
      <p:sp>
        <p:nvSpPr>
          <p:cNvPr id="8" name="页脚占位符 7"/>
          <p:cNvSpPr>
            <a:spLocks noGrp="1"/>
          </p:cNvSpPr>
          <p:nvPr>
            <p:ph type="ftr" sz="quarter" idx="11"/>
          </p:nvPr>
        </p:nvSpPr>
        <p:spPr/>
        <p:txBody>
          <a:bodyPr/>
          <a:lstStyle/>
          <a:p>
            <a:r>
              <a:rPr lang="en-US" altLang="zh-CN" dirty="0">
                <a:solidFill>
                  <a:srgbClr val="000000"/>
                </a:solidFill>
              </a:rPr>
              <a:t>8/13</a:t>
            </a:r>
          </a:p>
        </p:txBody>
      </p:sp>
      <p:graphicFrame>
        <p:nvGraphicFramePr>
          <p:cNvPr id="6" name="表格 5"/>
          <p:cNvGraphicFramePr>
            <a:graphicFrameLocks noGrp="1"/>
          </p:cNvGraphicFramePr>
          <p:nvPr>
            <p:extLst>
              <p:ext uri="{D42A27DB-BD31-4B8C-83A1-F6EECF244321}">
                <p14:modId xmlns:p14="http://schemas.microsoft.com/office/powerpoint/2010/main" val="2859789137"/>
              </p:ext>
            </p:extLst>
          </p:nvPr>
        </p:nvGraphicFramePr>
        <p:xfrm>
          <a:off x="424873" y="4302124"/>
          <a:ext cx="8185727" cy="1830821"/>
        </p:xfrm>
        <a:graphic>
          <a:graphicData uri="http://schemas.openxmlformats.org/drawingml/2006/table">
            <a:tbl>
              <a:tblPr firstRow="1" bandRow="1">
                <a:tableStyleId>{073A0DAA-6AF3-43AB-8588-CEC1D06C72B9}</a:tableStyleId>
              </a:tblPr>
              <a:tblGrid>
                <a:gridCol w="1277470">
                  <a:extLst>
                    <a:ext uri="{9D8B030D-6E8A-4147-A177-3AD203B41FA5}">
                      <a16:colId xmlns:a16="http://schemas.microsoft.com/office/drawing/2014/main" val="3426233218"/>
                    </a:ext>
                  </a:extLst>
                </a:gridCol>
                <a:gridCol w="2244874">
                  <a:extLst>
                    <a:ext uri="{9D8B030D-6E8A-4147-A177-3AD203B41FA5}">
                      <a16:colId xmlns:a16="http://schemas.microsoft.com/office/drawing/2014/main" val="1451438251"/>
                    </a:ext>
                  </a:extLst>
                </a:gridCol>
                <a:gridCol w="2393705">
                  <a:extLst>
                    <a:ext uri="{9D8B030D-6E8A-4147-A177-3AD203B41FA5}">
                      <a16:colId xmlns:a16="http://schemas.microsoft.com/office/drawing/2014/main" val="462456926"/>
                    </a:ext>
                  </a:extLst>
                </a:gridCol>
                <a:gridCol w="2269678">
                  <a:extLst>
                    <a:ext uri="{9D8B030D-6E8A-4147-A177-3AD203B41FA5}">
                      <a16:colId xmlns:a16="http://schemas.microsoft.com/office/drawing/2014/main" val="1232447294"/>
                    </a:ext>
                  </a:extLst>
                </a:gridCol>
              </a:tblGrid>
              <a:tr h="626533">
                <a:tc>
                  <a:txBody>
                    <a:bodyPr/>
                    <a:lstStyle/>
                    <a:p>
                      <a:pPr algn="ct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文献</a:t>
                      </a:r>
                      <a:r>
                        <a:rPr lang="en-US" altLang="zh-CN" sz="1600" b="0" dirty="0">
                          <a:solidFill>
                            <a:schemeClr val="tx1"/>
                          </a:solidFill>
                          <a:latin typeface="+mj-ea"/>
                          <a:ea typeface="+mj-ea"/>
                        </a:rPr>
                        <a:t>[1]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[2]</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[3]</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36668"/>
                  </a:ext>
                </a:extLst>
              </a:tr>
              <a:tr h="651934">
                <a:tc>
                  <a:txBody>
                    <a:bodyPr/>
                    <a:lstStyle/>
                    <a:p>
                      <a:pPr algn="ctr"/>
                      <a:r>
                        <a:rPr lang="zh-CN" altLang="en-US" sz="1600" b="0" dirty="0">
                          <a:solidFill>
                            <a:schemeClr val="tx1"/>
                          </a:solidFill>
                          <a:latin typeface="+mj-ea"/>
                          <a:ea typeface="+mj-ea"/>
                        </a:rPr>
                        <a:t>发表年份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2014</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7774744"/>
                  </a:ext>
                </a:extLst>
              </a:tr>
              <a:tr h="552354">
                <a:tc>
                  <a:txBody>
                    <a:bodyPr/>
                    <a:lstStyle/>
                    <a:p>
                      <a:pPr algn="ctr"/>
                      <a:r>
                        <a:rPr lang="zh-CN" altLang="en-US" sz="1600" b="0" dirty="0">
                          <a:solidFill>
                            <a:schemeClr val="tx1"/>
                          </a:solidFill>
                          <a:latin typeface="+mj-ea"/>
                          <a:ea typeface="+mj-ea"/>
                        </a:rPr>
                        <a:t>使用方法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分段线性估计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混合式</a:t>
                      </a:r>
                      <a:r>
                        <a:rPr lang="en-US" altLang="zh-CN" sz="1600" b="0" dirty="0">
                          <a:solidFill>
                            <a:schemeClr val="tx1"/>
                          </a:solidFill>
                          <a:latin typeface="+mj-ea"/>
                          <a:ea typeface="+mj-ea"/>
                        </a:rPr>
                        <a:t>CORDIC</a:t>
                      </a:r>
                      <a:r>
                        <a:rPr lang="zh-CN" altLang="en-US" sz="1600" b="0" dirty="0">
                          <a:solidFill>
                            <a:schemeClr val="tx1"/>
                          </a:solidFill>
                          <a:latin typeface="+mj-ea"/>
                          <a:ea typeface="+mj-ea"/>
                        </a:rPr>
                        <a:t>算法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非线性</a:t>
                      </a:r>
                      <a:r>
                        <a:rPr lang="en-US" altLang="zh-CN" sz="1600" b="0" dirty="0">
                          <a:solidFill>
                            <a:schemeClr val="tx1"/>
                          </a:solidFill>
                          <a:latin typeface="+mj-ea"/>
                          <a:ea typeface="+mj-ea"/>
                        </a:rPr>
                        <a:t>DAC</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5733698"/>
                  </a:ext>
                </a:extLst>
              </a:tr>
            </a:tbl>
          </a:graphicData>
        </a:graphic>
      </p:graphicFrame>
    </p:spTree>
    <p:extLst>
      <p:ext uri="{BB962C8B-B14F-4D97-AF65-F5344CB8AC3E}">
        <p14:creationId xmlns:p14="http://schemas.microsoft.com/office/powerpoint/2010/main" val="52512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5491" y="840509"/>
            <a:ext cx="8876145" cy="707886"/>
          </a:xfrm>
          <a:prstGeom prst="rect">
            <a:avLst/>
          </a:prstGeom>
          <a:noFill/>
        </p:spPr>
        <p:txBody>
          <a:bodyPr wrap="square" rtlCol="0">
            <a:spAutoFit/>
          </a:bodyPr>
          <a:lstStyle/>
          <a:p>
            <a:r>
              <a:rPr lang="en-US" altLang="zh-CN" sz="2000" dirty="0"/>
              <a:t>[1] Direct Digital Frequency Synthesizer Using Nonuniform Piecewise-Linear Approximation</a:t>
            </a:r>
          </a:p>
        </p:txBody>
      </p:sp>
      <p:sp>
        <p:nvSpPr>
          <p:cNvPr id="6" name="内容占位符 2"/>
          <p:cNvSpPr>
            <a:spLocks noGrp="1"/>
          </p:cNvSpPr>
          <p:nvPr>
            <p:ph idx="1"/>
          </p:nvPr>
        </p:nvSpPr>
        <p:spPr>
          <a:xfrm>
            <a:off x="175492" y="1692275"/>
            <a:ext cx="8876144" cy="5165725"/>
          </a:xfrm>
        </p:spPr>
        <p:txBody>
          <a:bodyPr/>
          <a:lstStyle/>
          <a:p>
            <a:pPr>
              <a:spcBef>
                <a:spcPts val="0"/>
              </a:spcBef>
              <a:spcAft>
                <a:spcPts val="1200"/>
              </a:spcAft>
            </a:pPr>
            <a:r>
              <a:rPr lang="zh-CN" altLang="en-US" sz="2000" dirty="0"/>
              <a:t>面临问题：传统构架无法进一步提高频率</a:t>
            </a:r>
            <a:endParaRPr lang="en-US" altLang="zh-CN" sz="2000" dirty="0"/>
          </a:p>
          <a:p>
            <a:pPr>
              <a:spcBef>
                <a:spcPts val="0"/>
              </a:spcBef>
              <a:spcAft>
                <a:spcPts val="1200"/>
              </a:spcAft>
            </a:pPr>
            <a:r>
              <a:rPr lang="zh-CN" altLang="en-US" sz="2000" dirty="0"/>
              <a:t>使用方法：在原有构架上实现非均匀分段的线性拟合法</a:t>
            </a:r>
            <a:endParaRPr lang="en-US" altLang="zh-CN" sz="2000" dirty="0"/>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grpSp>
        <p:nvGrpSpPr>
          <p:cNvPr id="18" name="组合 17"/>
          <p:cNvGrpSpPr/>
          <p:nvPr/>
        </p:nvGrpSpPr>
        <p:grpSpPr>
          <a:xfrm>
            <a:off x="621445" y="2617504"/>
            <a:ext cx="7578944" cy="2390823"/>
            <a:chOff x="534768" y="2851467"/>
            <a:chExt cx="7578944" cy="2390823"/>
          </a:xfrm>
        </p:grpSpPr>
        <p:pic>
          <p:nvPicPr>
            <p:cNvPr id="12" name="图片 11"/>
            <p:cNvPicPr>
              <a:picLocks noChangeAspect="1"/>
            </p:cNvPicPr>
            <p:nvPr/>
          </p:nvPicPr>
          <p:blipFill>
            <a:blip r:embed="rId3"/>
            <a:stretch>
              <a:fillRect/>
            </a:stretch>
          </p:blipFill>
          <p:spPr>
            <a:xfrm>
              <a:off x="4589462" y="2851467"/>
              <a:ext cx="3524250" cy="2028825"/>
            </a:xfrm>
            <a:prstGeom prst="rect">
              <a:avLst/>
            </a:prstGeom>
          </p:spPr>
        </p:pic>
        <p:pic>
          <p:nvPicPr>
            <p:cNvPr id="14" name="图片 13"/>
            <p:cNvPicPr>
              <a:picLocks noChangeAspect="1"/>
            </p:cNvPicPr>
            <p:nvPr/>
          </p:nvPicPr>
          <p:blipFill>
            <a:blip r:embed="rId4"/>
            <a:stretch>
              <a:fillRect/>
            </a:stretch>
          </p:blipFill>
          <p:spPr>
            <a:xfrm>
              <a:off x="534768" y="3049853"/>
              <a:ext cx="3203448" cy="1781493"/>
            </a:xfrm>
            <a:prstGeom prst="rect">
              <a:avLst/>
            </a:prstGeom>
          </p:spPr>
        </p:pic>
        <p:sp>
          <p:nvSpPr>
            <p:cNvPr id="15" name="箭头: 右 14"/>
            <p:cNvSpPr/>
            <p:nvPr/>
          </p:nvSpPr>
          <p:spPr>
            <a:xfrm>
              <a:off x="3996050" y="4617203"/>
              <a:ext cx="728826" cy="148195"/>
            </a:xfrm>
            <a:prstGeom prst="rightArrow">
              <a:avLst>
                <a:gd name="adj1" fmla="val 50000"/>
                <a:gd name="adj2" fmla="val 971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691916" y="4872958"/>
              <a:ext cx="2889152" cy="369332"/>
            </a:xfrm>
            <a:prstGeom prst="rect">
              <a:avLst/>
            </a:prstGeom>
            <a:noFill/>
          </p:spPr>
          <p:txBody>
            <a:bodyPr wrap="square" rtlCol="0">
              <a:spAutoFit/>
            </a:bodyPr>
            <a:lstStyle/>
            <a:p>
              <a:pPr algn="ctr"/>
              <a:r>
                <a:rPr lang="zh-CN" altLang="en-US" dirty="0"/>
                <a:t>均匀分段的线性拟合</a:t>
              </a:r>
            </a:p>
          </p:txBody>
        </p:sp>
        <p:sp>
          <p:nvSpPr>
            <p:cNvPr id="17" name="文本框 16"/>
            <p:cNvSpPr txBox="1"/>
            <p:nvPr/>
          </p:nvSpPr>
          <p:spPr>
            <a:xfrm>
              <a:off x="5161695" y="4872958"/>
              <a:ext cx="2685952" cy="369332"/>
            </a:xfrm>
            <a:prstGeom prst="rect">
              <a:avLst/>
            </a:prstGeom>
            <a:noFill/>
          </p:spPr>
          <p:txBody>
            <a:bodyPr wrap="square" rtlCol="0">
              <a:spAutoFit/>
            </a:bodyPr>
            <a:lstStyle/>
            <a:p>
              <a:pPr algn="ctr"/>
              <a:r>
                <a:rPr lang="zh-CN" altLang="en-US" dirty="0"/>
                <a:t>非均匀分段的线性拟合</a:t>
              </a:r>
            </a:p>
          </p:txBody>
        </p:sp>
      </p:grpSp>
      <p:sp>
        <p:nvSpPr>
          <p:cNvPr id="19" name="矩形 18"/>
          <p:cNvSpPr/>
          <p:nvPr/>
        </p:nvSpPr>
        <p:spPr>
          <a:xfrm>
            <a:off x="41562" y="5309310"/>
            <a:ext cx="8482359" cy="784830"/>
          </a:xfrm>
          <a:prstGeom prst="rect">
            <a:avLst/>
          </a:prstGeom>
        </p:spPr>
        <p:txBody>
          <a:bodyPr wrap="square">
            <a:spAutoFit/>
          </a:bodyPr>
          <a:lstStyle/>
          <a:p>
            <a:pPr lvl="1">
              <a:spcBef>
                <a:spcPts val="600"/>
              </a:spcBef>
              <a:spcAft>
                <a:spcPts val="0"/>
              </a:spcAft>
            </a:pPr>
            <a:r>
              <a:rPr lang="zh-CN" altLang="en-US" sz="2000" dirty="0"/>
              <a:t>贡献：使用传统结构，在分段线性插值基础上将压缩比提升一倍。</a:t>
            </a:r>
            <a:endParaRPr lang="en-US" altLang="zh-CN" sz="2000" dirty="0"/>
          </a:p>
          <a:p>
            <a:pPr lvl="1">
              <a:spcBef>
                <a:spcPts val="600"/>
              </a:spcBef>
              <a:spcAft>
                <a:spcPts val="0"/>
              </a:spcAft>
            </a:pPr>
            <a:r>
              <a:rPr lang="zh-CN" altLang="en-US" sz="2000" dirty="0"/>
              <a:t>不足：查找表的速度问题没有本质提升，在原理上很难突破。</a:t>
            </a:r>
            <a:endParaRPr lang="en-US" altLang="zh-CN" sz="2000" dirty="0"/>
          </a:p>
        </p:txBody>
      </p:sp>
    </p:spTree>
    <p:extLst>
      <p:ext uri="{BB962C8B-B14F-4D97-AF65-F5344CB8AC3E}">
        <p14:creationId xmlns:p14="http://schemas.microsoft.com/office/powerpoint/2010/main" val="58788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5491" y="990855"/>
            <a:ext cx="8876145" cy="5956738"/>
            <a:chOff x="175491" y="2738582"/>
            <a:chExt cx="8876145" cy="5956738"/>
          </a:xfrm>
        </p:grpSpPr>
        <p:sp>
          <p:nvSpPr>
            <p:cNvPr id="7" name="文本框 6"/>
            <p:cNvSpPr txBox="1"/>
            <p:nvPr/>
          </p:nvSpPr>
          <p:spPr>
            <a:xfrm>
              <a:off x="175491" y="2738582"/>
              <a:ext cx="8876145" cy="707886"/>
            </a:xfrm>
            <a:prstGeom prst="rect">
              <a:avLst/>
            </a:prstGeom>
            <a:noFill/>
          </p:spPr>
          <p:txBody>
            <a:bodyPr wrap="square" rtlCol="0">
              <a:spAutoFit/>
            </a:bodyPr>
            <a:lstStyle/>
            <a:p>
              <a:r>
                <a:rPr lang="en-US" altLang="zh-CN" sz="2000" dirty="0"/>
                <a:t>[2] A direct digital frequency synthesizer with minimized tuning latency of 12ns</a:t>
              </a:r>
            </a:p>
          </p:txBody>
        </p:sp>
        <p:sp>
          <p:nvSpPr>
            <p:cNvPr id="8" name="内容占位符 2"/>
            <p:cNvSpPr txBox="1">
              <a:spLocks/>
            </p:cNvSpPr>
            <p:nvPr/>
          </p:nvSpPr>
          <p:spPr bwMode="auto">
            <a:xfrm>
              <a:off x="217055" y="3529595"/>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面临问题：传统</a:t>
              </a:r>
              <a:r>
                <a:rPr lang="en-US" altLang="zh-CN" sz="2000" dirty="0"/>
                <a:t>CORDIC</a:t>
              </a:r>
              <a:r>
                <a:rPr lang="zh-CN" altLang="en-US" sz="2000" dirty="0"/>
                <a:t>方法流水级数长，导致切换延时很大</a:t>
              </a:r>
              <a:endParaRPr lang="en-US" altLang="zh-CN" sz="2000" dirty="0"/>
            </a:p>
            <a:p>
              <a:pPr>
                <a:spcBef>
                  <a:spcPts val="0"/>
                </a:spcBef>
                <a:spcAft>
                  <a:spcPts val="1200"/>
                </a:spcAft>
              </a:pPr>
              <a:r>
                <a:rPr lang="zh-CN" altLang="en-US" sz="2000" dirty="0"/>
                <a:t>优化方法：使用混合策略，提出</a:t>
              </a:r>
              <a:r>
                <a:rPr lang="en-US" altLang="zh-CN" sz="2000" dirty="0"/>
                <a:t>excess-four</a:t>
              </a:r>
              <a:r>
                <a:rPr lang="zh-CN" altLang="en-US" sz="2000" dirty="0"/>
                <a:t>电路结构</a:t>
              </a:r>
              <a:endParaRPr lang="en-US" altLang="zh-CN" sz="2000" dirty="0"/>
            </a:p>
            <a:p>
              <a:pPr marL="0" indent="0">
                <a:spcBef>
                  <a:spcPts val="0"/>
                </a:spcBef>
                <a:spcAft>
                  <a:spcPts val="1200"/>
                </a:spcAft>
                <a:buNone/>
              </a:pPr>
              <a:endParaRPr lang="en-US" altLang="zh-CN" sz="2000" dirty="0"/>
            </a:p>
          </p:txBody>
        </p:sp>
      </p:gr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pic>
        <p:nvPicPr>
          <p:cNvPr id="12" name="图片 11"/>
          <p:cNvPicPr>
            <a:picLocks noChangeAspect="1"/>
          </p:cNvPicPr>
          <p:nvPr/>
        </p:nvPicPr>
        <p:blipFill>
          <a:blip r:embed="rId3"/>
          <a:stretch>
            <a:fillRect/>
          </a:stretch>
        </p:blipFill>
        <p:spPr>
          <a:xfrm>
            <a:off x="1748284" y="2753902"/>
            <a:ext cx="5730558" cy="2577500"/>
          </a:xfrm>
          <a:prstGeom prst="rect">
            <a:avLst/>
          </a:prstGeom>
        </p:spPr>
      </p:pic>
      <p:sp>
        <p:nvSpPr>
          <p:cNvPr id="14" name="矩形 13"/>
          <p:cNvSpPr/>
          <p:nvPr/>
        </p:nvSpPr>
        <p:spPr>
          <a:xfrm>
            <a:off x="0" y="5442411"/>
            <a:ext cx="8610600" cy="723275"/>
          </a:xfrm>
          <a:prstGeom prst="rect">
            <a:avLst/>
          </a:prstGeom>
        </p:spPr>
        <p:txBody>
          <a:bodyPr wrap="square">
            <a:spAutoFit/>
          </a:bodyPr>
          <a:lstStyle/>
          <a:p>
            <a:pPr lvl="1">
              <a:spcBef>
                <a:spcPts val="600"/>
              </a:spcBef>
              <a:spcAft>
                <a:spcPts val="0"/>
              </a:spcAft>
            </a:pPr>
            <a:r>
              <a:rPr lang="zh-CN" altLang="en-US" dirty="0"/>
              <a:t>贡献：使用</a:t>
            </a:r>
            <a:r>
              <a:rPr lang="en-US" altLang="zh-CN" dirty="0"/>
              <a:t>LUT</a:t>
            </a:r>
            <a:r>
              <a:rPr lang="zh-CN" altLang="en-US" dirty="0"/>
              <a:t>和旋转法混合方法，减少旋转次数，实现切换延时大幅度提升</a:t>
            </a:r>
            <a:endParaRPr lang="en-US" altLang="zh-CN" dirty="0"/>
          </a:p>
          <a:p>
            <a:pPr lvl="1">
              <a:spcBef>
                <a:spcPts val="600"/>
              </a:spcBef>
              <a:spcAft>
                <a:spcPts val="0"/>
              </a:spcAft>
            </a:pPr>
            <a:r>
              <a:rPr lang="zh-CN" altLang="en-US" dirty="0"/>
              <a:t>不足：新的</a:t>
            </a:r>
            <a:r>
              <a:rPr lang="en-US" altLang="zh-CN" dirty="0"/>
              <a:t>excess-four</a:t>
            </a:r>
            <a:r>
              <a:rPr lang="zh-CN" altLang="en-US" dirty="0"/>
              <a:t>电路降低了时钟频率，同时增加了电路复杂度</a:t>
            </a:r>
            <a:endParaRPr lang="en-US" altLang="zh-CN" dirty="0"/>
          </a:p>
        </p:txBody>
      </p:sp>
    </p:spTree>
    <p:extLst>
      <p:ext uri="{BB962C8B-B14F-4D97-AF65-F5344CB8AC3E}">
        <p14:creationId xmlns:p14="http://schemas.microsoft.com/office/powerpoint/2010/main" val="3992543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10.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1.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2.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3.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4.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5.xml><?xml version="1.0" encoding="utf-8"?>
<p:tagLst xmlns:a="http://schemas.openxmlformats.org/drawingml/2006/main" xmlns:r="http://schemas.openxmlformats.org/officeDocument/2006/relationships" xmlns:p="http://schemas.openxmlformats.org/presentationml/2006/main">
  <p:tag name="RIGHTTIMEBANDDATE" val="Yes"/>
</p:tagLst>
</file>

<file path=ppt/tags/tag16.xml><?xml version="1.0" encoding="utf-8"?>
<p:tagLst xmlns:a="http://schemas.openxmlformats.org/drawingml/2006/main" xmlns:r="http://schemas.openxmlformats.org/officeDocument/2006/relationships" xmlns:p="http://schemas.openxmlformats.org/presentationml/2006/main">
  <p:tag name="MILESTONE0" val="0,0,0,-16777216,True;11/30/2013 00:00:00;Project End;False;False;True;False;True;tbDate;0;;11;;10;0;-16777216;-16777216;False;110;False;False;False;False;False;180.0007;525.3589"/>
</p:tagLst>
</file>

<file path=ppt/tags/tag17.xml><?xml version="1.0" encoding="utf-8"?>
<p:tagLst xmlns:a="http://schemas.openxmlformats.org/drawingml/2006/main" xmlns:r="http://schemas.openxmlformats.org/officeDocument/2006/relationships" xmlns:p="http://schemas.openxmlformats.org/presentationml/2006/main">
  <p:tag name="MILESTONE4" val="26,170,66,-15029694,False;01/15/2013 00:00:00;Project Start;False;False;True;False;True;tbDate;4;;11;;10;4;-16777216;-16777216;False;110;False;False;False;False;False;180.0007;60.40551"/>
</p:tagLst>
</file>

<file path=ppt/tags/tag18.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19.xml><?xml version="1.0" encoding="utf-8"?>
<p:tagLst xmlns:a="http://schemas.openxmlformats.org/drawingml/2006/main" xmlns:r="http://schemas.openxmlformats.org/officeDocument/2006/relationships" xmlns:p="http://schemas.openxmlformats.org/presentationml/2006/main">
  <p:tag name="TIMESCALVALUEFONT" val="Yes"/>
</p:tagLst>
</file>

<file path=ppt/tags/tag2.xml><?xml version="1.0" encoding="utf-8"?>
<p:tagLst xmlns:a="http://schemas.openxmlformats.org/drawingml/2006/main" xmlns:r="http://schemas.openxmlformats.org/officeDocument/2006/relationships" xmlns:p="http://schemas.openxmlformats.org/presentationml/2006/main">
  <p:tag name="INTERVAL0" val="234,22,30,-1436130,False;;10/15/2013 00:00:00;12/01/2013 00:00:00;Partner Marketing;3;Shape;0;;11;;10;;10;5;-16777215;-16777216;-16777216;False;171.6877;False;False;False;False;False;False;False;False"/>
</p:tagLst>
</file>

<file path=ppt/tags/tag20.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1.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22.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3.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4.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3.xml><?xml version="1.0" encoding="utf-8"?>
<p:tagLst xmlns:a="http://schemas.openxmlformats.org/drawingml/2006/main" xmlns:r="http://schemas.openxmlformats.org/officeDocument/2006/relationships" xmlns:p="http://schemas.openxmlformats.org/presentationml/2006/main">
  <p:tag name="INTERVAL2" val="26,170,66,-15029694,False;;04/15/2013 00:00:00;06/30/2013 00:00:00;Kickoff Calls;1;Shape;2;;11;;10;;10;3;-16777215;-16777216;-16777216;False;0;False;False;False;False;False;False;False;False"/>
</p:tagLst>
</file>

<file path=ppt/tags/tag4.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5.xml><?xml version="1.0" encoding="utf-8"?>
<p:tagLst xmlns:a="http://schemas.openxmlformats.org/drawingml/2006/main" xmlns:r="http://schemas.openxmlformats.org/officeDocument/2006/relationships" xmlns:p="http://schemas.openxmlformats.org/presentationml/2006/main">
  <p:tag name="TIMEBAND" val="Timeband"/>
</p:tagLst>
</file>

<file path=ppt/tags/tag6.xml><?xml version="1.0" encoding="utf-8"?>
<p:tagLst xmlns:a="http://schemas.openxmlformats.org/drawingml/2006/main" xmlns:r="http://schemas.openxmlformats.org/officeDocument/2006/relationships" xmlns:p="http://schemas.openxmlformats.org/presentationml/2006/main">
  <p:tag name="LEFTYTIMEBANDDATE" val="Yes"/>
</p:tagLst>
</file>

<file path=ppt/tags/tag7.xml><?xml version="1.0" encoding="utf-8"?>
<p:tagLst xmlns:a="http://schemas.openxmlformats.org/drawingml/2006/main" xmlns:r="http://schemas.openxmlformats.org/officeDocument/2006/relationships" xmlns:p="http://schemas.openxmlformats.org/presentationml/2006/main">
  <p:tag name="TIMESCALVALUEFONT" val="Yes"/>
</p:tagLst>
</file>

<file path=ppt/tags/tag8.xml><?xml version="1.0" encoding="utf-8"?>
<p:tagLst xmlns:a="http://schemas.openxmlformats.org/drawingml/2006/main" xmlns:r="http://schemas.openxmlformats.org/officeDocument/2006/relationships" xmlns:p="http://schemas.openxmlformats.org/presentationml/2006/main">
  <p:tag name="TIMESCALVALUEFONT" val="Yes"/>
</p:tagLst>
</file>

<file path=ppt/tags/tag9.xml><?xml version="1.0" encoding="utf-8"?>
<p:tagLst xmlns:a="http://schemas.openxmlformats.org/drawingml/2006/main" xmlns:r="http://schemas.openxmlformats.org/officeDocument/2006/relationships" xmlns:p="http://schemas.openxmlformats.org/presentationml/2006/main">
  <p:tag name="TIMESCALVALUEFONT" val="Yes"/>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2667</Words>
  <Application>Microsoft Office PowerPoint</Application>
  <PresentationFormat>全屏显示(4:3)</PresentationFormat>
  <Paragraphs>322</Paragraphs>
  <Slides>18</Slides>
  <Notes>15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Arial Unicode MS</vt:lpstr>
      <vt:lpstr>黑体</vt:lpstr>
      <vt:lpstr>华文新魏</vt:lpstr>
      <vt:lpstr>宋体</vt:lpstr>
      <vt:lpstr>Arial</vt:lpstr>
      <vt:lpstr>Berlin Sans FB Demi</vt:lpstr>
      <vt:lpstr>Calibri</vt:lpstr>
      <vt:lpstr>Calibri Light</vt:lpstr>
      <vt:lpstr>Cambria Math</vt:lpstr>
      <vt:lpstr>Franklin Gothic Medium</vt:lpstr>
      <vt:lpstr>Wingdings</vt:lpstr>
      <vt:lpstr>Office 主题</vt:lpstr>
      <vt:lpstr>默认设计模板</vt:lpstr>
      <vt:lpstr>1_默认设计模板</vt:lpstr>
      <vt:lpstr>超高速高精度数控振荡器(NCO)设计 </vt:lpstr>
      <vt:lpstr>报告提纲</vt:lpstr>
      <vt:lpstr>研究背景——数控振荡器</vt:lpstr>
      <vt:lpstr>研究背景——数控振荡器</vt:lpstr>
      <vt:lpstr>研究背景——直接数字综合</vt:lpstr>
      <vt:lpstr>前期调研结果</vt:lpstr>
      <vt:lpstr>前期调研结果—文献调研</vt:lpstr>
      <vt:lpstr>前期调研结果—文献调研</vt:lpstr>
      <vt:lpstr>前期调研结果—文献调研</vt:lpstr>
      <vt:lpstr>前期调研结果—文献调研</vt:lpstr>
      <vt:lpstr>前期调研结果——现状总结</vt:lpstr>
      <vt:lpstr>实施方案</vt:lpstr>
      <vt:lpstr>资源配置系统 &amp; dither 技术</vt:lpstr>
      <vt:lpstr>现有进展</vt:lpstr>
      <vt:lpstr>实施方案</vt:lpstr>
      <vt:lpstr>计划安排</vt:lpstr>
      <vt:lpstr>课程目标</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492</cp:revision>
  <dcterms:created xsi:type="dcterms:W3CDTF">2016-01-04T08:50:27Z</dcterms:created>
  <dcterms:modified xsi:type="dcterms:W3CDTF">2017-01-13T05:27:50Z</dcterms:modified>
</cp:coreProperties>
</file>