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2"/>
  </p:notesMasterIdLst>
  <p:handoutMasterIdLst>
    <p:handoutMasterId r:id="rId23"/>
  </p:handoutMasterIdLst>
  <p:sldIdLst>
    <p:sldId id="279" r:id="rId4"/>
    <p:sldId id="259" r:id="rId5"/>
    <p:sldId id="290" r:id="rId6"/>
    <p:sldId id="282" r:id="rId7"/>
    <p:sldId id="264" r:id="rId8"/>
    <p:sldId id="286" r:id="rId9"/>
    <p:sldId id="267" r:id="rId10"/>
    <p:sldId id="285" r:id="rId11"/>
    <p:sldId id="291" r:id="rId12"/>
    <p:sldId id="292" r:id="rId13"/>
    <p:sldId id="268" r:id="rId14"/>
    <p:sldId id="293" r:id="rId15"/>
    <p:sldId id="294" r:id="rId16"/>
    <p:sldId id="295" r:id="rId17"/>
    <p:sldId id="289" r:id="rId18"/>
    <p:sldId id="271" r:id="rId19"/>
    <p:sldId id="284" r:id="rId20"/>
    <p:sldId id="273"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8E01"/>
    <a:srgbClr val="FF9C85"/>
    <a:srgbClr val="CCFF33"/>
    <a:srgbClr val="FF6D4B"/>
    <a:srgbClr val="000066"/>
    <a:srgbClr val="3399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471" autoAdjust="0"/>
  </p:normalViewPr>
  <p:slideViewPr>
    <p:cSldViewPr snapToGrid="0">
      <p:cViewPr varScale="1">
        <p:scale>
          <a:sx n="94" d="100"/>
          <a:sy n="94" d="100"/>
        </p:scale>
        <p:origin x="20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171BD-44C2-486C-A04B-5A7F58ADE3A6}" type="datetimeFigureOut">
              <a:rPr lang="zh-CN" altLang="en-US" smtClean="0"/>
              <a:t>2017/1/13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D471A4-36A0-4B85-B392-0B6D2BE695A4}" type="slidenum">
              <a:rPr lang="zh-CN" altLang="en-US" smtClean="0"/>
              <a:t>‹#›</a:t>
            </a:fld>
            <a:endParaRPr lang="zh-CN" altLang="en-US"/>
          </a:p>
        </p:txBody>
      </p:sp>
    </p:spTree>
    <p:extLst>
      <p:ext uri="{BB962C8B-B14F-4D97-AF65-F5344CB8AC3E}">
        <p14:creationId xmlns:p14="http://schemas.microsoft.com/office/powerpoint/2010/main" val="5939802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70B4D-8E9B-40BE-BFA7-166D04D852CD}" type="datetimeFigureOut">
              <a:rPr lang="zh-CN" altLang="en-US" smtClean="0"/>
              <a:t>2017/1/13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FE5E3-45E0-401A-BDC7-016727830831}" type="slidenum">
              <a:rPr lang="zh-CN" altLang="en-US" smtClean="0"/>
              <a:t>‹#›</a:t>
            </a:fld>
            <a:endParaRPr lang="zh-CN" altLang="en-US"/>
          </a:p>
        </p:txBody>
      </p:sp>
    </p:spTree>
    <p:extLst>
      <p:ext uri="{BB962C8B-B14F-4D97-AF65-F5344CB8AC3E}">
        <p14:creationId xmlns:p14="http://schemas.microsoft.com/office/powerpoint/2010/main" val="19396434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61FDA-BC26-44BB-B3F3-79B0124A84FD}" type="slidenum">
              <a:rPr lang="en-US" altLang="zh-CN">
                <a:solidFill>
                  <a:srgbClr val="000000"/>
                </a:solidFill>
              </a:rPr>
              <a:pPr/>
              <a:t>1</a:t>
            </a:fld>
            <a:endParaRPr lang="en-US" altLang="zh-CN" dirty="0">
              <a:solidFill>
                <a:srgbClr val="000000"/>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zh-CN" altLang="en-US" dirty="0"/>
              <a:t>各位老师，大家好。我是第二组</a:t>
            </a:r>
            <a:r>
              <a:rPr lang="en-US" altLang="zh-CN" dirty="0"/>
              <a:t>6</a:t>
            </a:r>
            <a:r>
              <a:rPr lang="zh-CN" altLang="en-US" dirty="0"/>
              <a:t>号杨一雄。我的毕业设计选题是超高速、高精度数控振荡器。</a:t>
            </a:r>
            <a:endParaRPr lang="zh-CN" altLang="zh-CN" dirty="0"/>
          </a:p>
        </p:txBody>
      </p:sp>
    </p:spTree>
    <p:extLst>
      <p:ext uri="{BB962C8B-B14F-4D97-AF65-F5344CB8AC3E}">
        <p14:creationId xmlns:p14="http://schemas.microsoft.com/office/powerpoint/2010/main" val="1104329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spcBef>
                <a:spcPts val="0"/>
              </a:spcBef>
              <a:spcAft>
                <a:spcPts val="1200"/>
              </a:spcAft>
            </a:pPr>
            <a:endParaRPr lang="en-US" altLang="zh-CN" dirty="0"/>
          </a:p>
          <a:p>
            <a:r>
              <a:rPr lang="zh-CN" altLang="en-US" dirty="0"/>
              <a:t>传统的</a:t>
            </a:r>
            <a:r>
              <a:rPr lang="en-US" altLang="zh-CN" dirty="0"/>
              <a:t>DDS</a:t>
            </a:r>
            <a:r>
              <a:rPr lang="zh-CN" altLang="en-US" dirty="0"/>
              <a:t>结构受到存储器限制，通过压缩，使用更小的存储器实现更快的速度</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以往的压缩方法是在（</a:t>
            </a:r>
            <a:r>
              <a:rPr lang="en-US" altLang="zh-CN" dirty="0"/>
              <a:t>0,1/2pi</a:t>
            </a:r>
            <a:r>
              <a:rPr lang="zh-CN" altLang="en-US" dirty="0"/>
              <a:t>）空间上进行了均匀分段的线性拟合，文献一的主要贡献是进行了非均匀分段。和均匀分段相比，引入噪声水平相当时容量可减小</a:t>
            </a:r>
            <a:r>
              <a:rPr lang="en-US" altLang="zh-CN" dirty="0"/>
              <a:t>40%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Basic</a:t>
            </a:r>
            <a:r>
              <a:rPr lang="zh-CN" altLang="en-US" dirty="0"/>
              <a:t>的</a:t>
            </a:r>
            <a:r>
              <a:rPr lang="en-US" altLang="zh-CN" dirty="0" err="1"/>
              <a:t>cordic</a:t>
            </a:r>
            <a:r>
              <a:rPr lang="zh-CN" altLang="en-US" dirty="0"/>
              <a:t>算法存在流水级数过长的问题，文献二的主要工作是通过</a:t>
            </a:r>
            <a:r>
              <a:rPr lang="en-US" altLang="zh-CN" dirty="0"/>
              <a:t>excess-four</a:t>
            </a:r>
            <a:r>
              <a:rPr lang="zh-CN" altLang="en-US" dirty="0"/>
              <a:t>电路减小了了矩阵旋转法的切换延时</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文献三使用的是非线性</a:t>
            </a:r>
            <a:r>
              <a:rPr lang="en-US" altLang="zh-CN" dirty="0"/>
              <a:t>DAC</a:t>
            </a:r>
            <a:r>
              <a:rPr lang="zh-CN" altLang="en-US" dirty="0"/>
              <a:t>，提出了更优的电路方案，论文中显示的时钟频率和杂散性能都达到近年来最高水平</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10</a:t>
            </a:fld>
            <a:endParaRPr lang="zh-CN" altLang="en-US"/>
          </a:p>
        </p:txBody>
      </p:sp>
    </p:spTree>
    <p:extLst>
      <p:ext uri="{BB962C8B-B14F-4D97-AF65-F5344CB8AC3E}">
        <p14:creationId xmlns:p14="http://schemas.microsoft.com/office/powerpoint/2010/main" val="1494422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spcBef>
                <a:spcPts val="600"/>
              </a:spcBef>
              <a:spcAft>
                <a:spcPts val="0"/>
              </a:spcAft>
            </a:pPr>
            <a:r>
              <a:rPr lang="zh-CN" altLang="en-US" sz="2000" dirty="0"/>
              <a:t>查找表压缩优点：使用传统结构，通过减小存储器大小提升性能。</a:t>
            </a:r>
            <a:endParaRPr lang="en-US" altLang="zh-CN" sz="2000" dirty="0"/>
          </a:p>
          <a:p>
            <a:pPr marL="342900" lvl="1" indent="0">
              <a:spcBef>
                <a:spcPts val="0"/>
              </a:spcBef>
              <a:spcAft>
                <a:spcPts val="600"/>
              </a:spcAft>
              <a:buNone/>
            </a:pPr>
            <a:r>
              <a:rPr lang="en-US" altLang="zh-CN" sz="2000" dirty="0"/>
              <a:t>   </a:t>
            </a:r>
            <a:r>
              <a:rPr lang="zh-CN" altLang="en-US" sz="2000" dirty="0"/>
              <a:t>查找表压缩缺点：特点是实现简单，但是在原理上突破很难。</a:t>
            </a:r>
            <a:endParaRPr lang="en-US" altLang="zh-CN" sz="2000" dirty="0"/>
          </a:p>
          <a:p>
            <a:pPr lvl="1">
              <a:spcBef>
                <a:spcPts val="600"/>
              </a:spcBef>
              <a:spcAft>
                <a:spcPts val="0"/>
              </a:spcAft>
            </a:pPr>
            <a:r>
              <a:rPr lang="zh-CN" altLang="en-US" sz="2000" dirty="0"/>
              <a:t>矩阵旋转优点：不需要存储器，杂散性能最好，可用流水线加速</a:t>
            </a:r>
            <a:endParaRPr lang="en-US" altLang="zh-CN" sz="2000" dirty="0"/>
          </a:p>
          <a:p>
            <a:pPr marL="342900" lvl="1" indent="0">
              <a:spcBef>
                <a:spcPts val="0"/>
              </a:spcBef>
              <a:spcAft>
                <a:spcPts val="600"/>
              </a:spcAft>
              <a:buNone/>
            </a:pPr>
            <a:r>
              <a:rPr lang="en-US" altLang="zh-CN" sz="2000" dirty="0"/>
              <a:t>   </a:t>
            </a:r>
            <a:r>
              <a:rPr lang="zh-CN" altLang="en-US" sz="2000" dirty="0"/>
              <a:t>矩阵旋转缺点：但是占用资源过多，速度仍然比较慢。</a:t>
            </a:r>
            <a:endParaRPr lang="en-US" altLang="zh-CN" sz="2000" dirty="0"/>
          </a:p>
          <a:p>
            <a:pPr lvl="1">
              <a:spcBef>
                <a:spcPts val="600"/>
              </a:spcBef>
              <a:spcAft>
                <a:spcPts val="0"/>
              </a:spcAft>
            </a:pPr>
            <a:r>
              <a:rPr lang="zh-CN" altLang="en-US" sz="2000" dirty="0"/>
              <a:t>非线性</a:t>
            </a:r>
            <a:r>
              <a:rPr lang="en-US" altLang="zh-CN" sz="2000" dirty="0"/>
              <a:t>DAC</a:t>
            </a:r>
            <a:r>
              <a:rPr lang="zh-CN" altLang="en-US" sz="2000" dirty="0"/>
              <a:t>优点：不需要存储器，利用部分模拟器件优势提升性能。</a:t>
            </a:r>
            <a:endParaRPr lang="en-US" altLang="zh-CN" sz="2000" dirty="0"/>
          </a:p>
          <a:p>
            <a:pPr marL="342900" lvl="1" indent="0">
              <a:spcBef>
                <a:spcPts val="0"/>
              </a:spcBef>
              <a:spcAft>
                <a:spcPts val="600"/>
              </a:spcAft>
              <a:buNone/>
            </a:pPr>
            <a:r>
              <a:rPr lang="en-US" altLang="zh-CN" sz="2000" dirty="0"/>
              <a:t>   </a:t>
            </a:r>
            <a:r>
              <a:rPr lang="zh-CN" altLang="en-US" sz="2000" dirty="0"/>
              <a:t>非线性</a:t>
            </a:r>
            <a:r>
              <a:rPr lang="en-US" altLang="zh-CN" sz="2000" dirty="0"/>
              <a:t>DAC</a:t>
            </a:r>
            <a:r>
              <a:rPr lang="zh-CN" altLang="en-US" sz="2000" dirty="0"/>
              <a:t>缺点：大大增加了</a:t>
            </a:r>
            <a:r>
              <a:rPr lang="en-US" altLang="zh-CN" sz="2000" dirty="0"/>
              <a:t>DAC</a:t>
            </a:r>
            <a:r>
              <a:rPr lang="zh-CN" altLang="en-US" sz="2000" dirty="0"/>
              <a:t>的复杂度和功耗。</a:t>
            </a:r>
            <a:endParaRPr lang="en-US" altLang="zh-CN" sz="2000" dirty="0"/>
          </a:p>
          <a:p>
            <a:pPr marL="342900" marR="0" lvl="1" indent="0" algn="l" defTabSz="914400" rtl="0" eaLnBrk="1" fontAlgn="auto" latinLnBrk="0" hangingPunct="1">
              <a:lnSpc>
                <a:spcPct val="100000"/>
              </a:lnSpc>
              <a:spcBef>
                <a:spcPts val="0"/>
              </a:spcBef>
              <a:spcAft>
                <a:spcPts val="600"/>
              </a:spcAft>
              <a:buClrTx/>
              <a:buSzTx/>
              <a:buFontTx/>
              <a:buNone/>
              <a:tabLst/>
              <a:defRPr/>
            </a:pPr>
            <a:r>
              <a:rPr lang="zh-CN" altLang="en-US" sz="2000" dirty="0"/>
              <a:t>从以上三篇文献中，我们都看出了方法之间的融合。包括存储器和矩阵旋转电路结合，非线性</a:t>
            </a:r>
            <a:r>
              <a:rPr lang="en-US" altLang="zh-CN" sz="2000" dirty="0"/>
              <a:t>DAC</a:t>
            </a:r>
            <a:r>
              <a:rPr lang="zh-CN" altLang="en-US" sz="2000" dirty="0"/>
              <a:t>设计中也有压缩的办法</a:t>
            </a:r>
            <a:endParaRPr lang="en-US" altLang="zh-CN" sz="2000"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11</a:t>
            </a:fld>
            <a:endParaRPr lang="zh-CN" altLang="en-US"/>
          </a:p>
        </p:txBody>
      </p:sp>
    </p:spTree>
    <p:extLst>
      <p:ext uri="{BB962C8B-B14F-4D97-AF65-F5344CB8AC3E}">
        <p14:creationId xmlns:p14="http://schemas.microsoft.com/office/powerpoint/2010/main" val="695932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实施方案我分成</a:t>
            </a:r>
            <a:r>
              <a:rPr lang="en-US" altLang="zh-CN" dirty="0"/>
              <a:t>5</a:t>
            </a:r>
            <a:r>
              <a:rPr lang="zh-CN" altLang="en-US" dirty="0"/>
              <a:t>步：</a:t>
            </a:r>
            <a:endParaRPr lang="en-US" altLang="zh-CN" dirty="0"/>
          </a:p>
          <a:p>
            <a:pPr marL="228600" indent="-228600">
              <a:buAutoNum type="arabicPeriod"/>
            </a:pPr>
            <a:r>
              <a:rPr lang="zh-CN" altLang="en-US" dirty="0"/>
              <a:t>是在</a:t>
            </a:r>
            <a:r>
              <a:rPr lang="en-US" altLang="zh-CN" dirty="0" err="1"/>
              <a:t>Maltlab</a:t>
            </a:r>
            <a:r>
              <a:rPr lang="zh-CN" altLang="en-US" dirty="0"/>
              <a:t>和</a:t>
            </a:r>
            <a:r>
              <a:rPr lang="en-US" altLang="zh-CN" dirty="0" err="1"/>
              <a:t>Modelsim</a:t>
            </a:r>
            <a:r>
              <a:rPr lang="zh-CN" altLang="en-US" dirty="0"/>
              <a:t>上搭建可扩展的数控振荡器测试平台</a:t>
            </a:r>
            <a:endParaRPr lang="en-US" altLang="zh-CN" dirty="0"/>
          </a:p>
          <a:p>
            <a:pPr marL="228600" indent="-228600">
              <a:buAutoNum type="arabicPeriod"/>
            </a:pPr>
            <a:r>
              <a:rPr lang="zh-CN" altLang="en-US" dirty="0"/>
              <a:t>分析振荡器输出波形的噪声来源，理论上指导振荡器设计。到此为止我的代码和理论框架基本搭建完成。</a:t>
            </a:r>
            <a:endParaRPr lang="en-US" altLang="zh-CN"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t>前端、后端仿真，保证系统实用性，同时找到性能瓶颈</a:t>
            </a:r>
            <a:endParaRPr lang="en-US" altLang="zh-CN" sz="120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t>根据使用场景，参考多种改进结构，迭代式优化设计方案</a:t>
            </a:r>
            <a:endParaRPr lang="en-US" altLang="zh-CN" sz="120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a:t>总结项目结果，综合测试</a:t>
            </a:r>
            <a:r>
              <a:rPr lang="en-US" altLang="zh-CN" sz="1200" dirty="0"/>
              <a:t>NCO</a:t>
            </a:r>
            <a:r>
              <a:rPr lang="zh-CN" altLang="en-US" sz="1200" dirty="0"/>
              <a:t>性能，完成毕业论文</a:t>
            </a:r>
            <a:endParaRPr lang="en-US" altLang="zh-CN" sz="1200" dirty="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15</a:t>
            </a:fld>
            <a:endParaRPr lang="zh-CN" altLang="en-US"/>
          </a:p>
        </p:txBody>
      </p:sp>
    </p:spTree>
    <p:extLst>
      <p:ext uri="{BB962C8B-B14F-4D97-AF65-F5344CB8AC3E}">
        <p14:creationId xmlns:p14="http://schemas.microsoft.com/office/powerpoint/2010/main" val="3531225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这是我更具体的计划安排</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16</a:t>
            </a:fld>
            <a:endParaRPr lang="zh-CN" altLang="en-US"/>
          </a:p>
        </p:txBody>
      </p:sp>
    </p:spTree>
    <p:extLst>
      <p:ext uri="{BB962C8B-B14F-4D97-AF65-F5344CB8AC3E}">
        <p14:creationId xmlns:p14="http://schemas.microsoft.com/office/powerpoint/2010/main" val="3315618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a:t>
            </a:r>
            <a:endParaRPr lang="en-US" altLang="zh-CN" dirty="0"/>
          </a:p>
          <a:p>
            <a:r>
              <a:rPr lang="zh-CN" altLang="en-US" dirty="0"/>
              <a:t>我的毕业设计目标分成三部分：</a:t>
            </a:r>
            <a:endParaRPr lang="en-US" altLang="zh-CN" dirty="0"/>
          </a:p>
          <a:p>
            <a:r>
              <a:rPr lang="zh-CN" altLang="en-US" dirty="0"/>
              <a:t>第一点是设计电路结构和编写关键模块的</a:t>
            </a:r>
            <a:r>
              <a:rPr lang="en-US" altLang="zh-CN" dirty="0" err="1"/>
              <a:t>verilog</a:t>
            </a:r>
            <a:r>
              <a:rPr lang="zh-CN" altLang="en-US" dirty="0"/>
              <a:t>代码，主要工作是设计高速低功耗的相位累加器和混合方案的相位幅度转换器。</a:t>
            </a:r>
            <a:endParaRPr lang="en-US" altLang="zh-CN" dirty="0"/>
          </a:p>
          <a:p>
            <a:r>
              <a:rPr lang="zh-CN" altLang="en-US" dirty="0"/>
              <a:t>第二目标是进行电路的仿真、综合、分析，熟悉使用前端、后端设计仿真工具，在前后端过程中思考改进方案。一方面是根据仿真结果指导电路方案，同事还锻炼了自己的电路设计的经验。</a:t>
            </a:r>
            <a:endParaRPr lang="en-US" altLang="zh-CN" dirty="0"/>
          </a:p>
          <a:p>
            <a:r>
              <a:rPr lang="zh-CN" altLang="en-US" dirty="0"/>
              <a:t>最后是实际达成的指标，希望在仿真中做到频率分辨率数量级为</a:t>
            </a:r>
            <a:r>
              <a:rPr lang="en-US" altLang="zh-CN" dirty="0" err="1"/>
              <a:t>subHz</a:t>
            </a:r>
            <a:r>
              <a:rPr lang="zh-CN" altLang="en-US" dirty="0"/>
              <a:t>，时钟频率达到</a:t>
            </a:r>
            <a:r>
              <a:rPr lang="en-US" altLang="zh-CN" dirty="0"/>
              <a:t>1GHz</a:t>
            </a:r>
            <a:r>
              <a:rPr lang="zh-CN" altLang="en-US" dirty="0"/>
              <a:t>，最大杂散分量在</a:t>
            </a:r>
            <a:r>
              <a:rPr lang="en-US" altLang="zh-CN" dirty="0"/>
              <a:t>50dBc</a:t>
            </a:r>
            <a:r>
              <a:rPr lang="zh-CN" altLang="en-US" dirty="0"/>
              <a:t>以上。</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17</a:t>
            </a:fld>
            <a:endParaRPr lang="zh-CN" altLang="en-US"/>
          </a:p>
        </p:txBody>
      </p:sp>
    </p:spTree>
    <p:extLst>
      <p:ext uri="{BB962C8B-B14F-4D97-AF65-F5344CB8AC3E}">
        <p14:creationId xmlns:p14="http://schemas.microsoft.com/office/powerpoint/2010/main" val="1112548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我的开题报告结束了，谢谢老师聆听</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18</a:t>
            </a:fld>
            <a:endParaRPr lang="zh-CN" altLang="en-US"/>
          </a:p>
        </p:txBody>
      </p:sp>
    </p:spTree>
    <p:extLst>
      <p:ext uri="{BB962C8B-B14F-4D97-AF65-F5344CB8AC3E}">
        <p14:creationId xmlns:p14="http://schemas.microsoft.com/office/powerpoint/2010/main" val="254626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我的报告思路主要分为以下五个部分：研究背景、课题目标、前期调研、实施方案、计划安排</a:t>
            </a:r>
            <a:endParaRPr lang="en-US" altLang="zh-CN" dirty="0"/>
          </a:p>
          <a:p>
            <a:r>
              <a:rPr lang="zh-CN" altLang="en-US" dirty="0"/>
              <a:t>研究背景部分我将会描述研究目标以及介绍相关应用</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2</a:t>
            </a:fld>
            <a:endParaRPr lang="zh-CN" altLang="en-US"/>
          </a:p>
        </p:txBody>
      </p:sp>
    </p:spTree>
    <p:extLst>
      <p:ext uri="{BB962C8B-B14F-4D97-AF65-F5344CB8AC3E}">
        <p14:creationId xmlns:p14="http://schemas.microsoft.com/office/powerpoint/2010/main" val="253418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30000"/>
              </a:lnSpc>
            </a:pPr>
            <a:r>
              <a:rPr lang="zh-CN" altLang="en-US" dirty="0"/>
              <a:t>无线电应用中，生成指定频率的正弦波是一个基础而重要的部分，因而它的前景是非常广阔的。锁相环技术的出现后，模拟正弦波振荡器在无线通信、雷达等系统中已经有广泛应用。</a:t>
            </a:r>
            <a:endParaRPr lang="en-US" altLang="zh-CN" dirty="0"/>
          </a:p>
          <a:p>
            <a:pPr marL="0" marR="0" indent="0" algn="l" defTabSz="914400" rtl="0" eaLnBrk="1" fontAlgn="auto" latinLnBrk="0" hangingPunct="1">
              <a:lnSpc>
                <a:spcPct val="130000"/>
              </a:lnSpc>
              <a:spcBef>
                <a:spcPts val="0"/>
              </a:spcBef>
              <a:spcAft>
                <a:spcPts val="0"/>
              </a:spcAft>
              <a:buClrTx/>
              <a:buSzTx/>
              <a:buFontTx/>
              <a:buNone/>
              <a:tabLst/>
              <a:defRPr/>
            </a:pPr>
            <a:r>
              <a:rPr lang="zh-CN" altLang="en-US" dirty="0"/>
              <a:t>现代通信系统对带宽、精度等需求增长迅速，但是振荡器性能增长遇到瓶颈。尤其是雷达这样的军用系统，使用模拟器件已经无法满足频率切换速度的要求。</a:t>
            </a:r>
            <a:endParaRPr lang="en-US" altLang="zh-CN" dirty="0"/>
          </a:p>
          <a:p>
            <a:pPr marL="0" marR="0" indent="0" algn="l" defTabSz="914400" rtl="0" eaLnBrk="1" fontAlgn="auto" latinLnBrk="0" hangingPunct="1">
              <a:lnSpc>
                <a:spcPct val="130000"/>
              </a:lnSpc>
              <a:spcBef>
                <a:spcPts val="0"/>
              </a:spcBef>
              <a:spcAft>
                <a:spcPts val="0"/>
              </a:spcAft>
              <a:buClrTx/>
              <a:buSzTx/>
              <a:buFontTx/>
              <a:buNone/>
              <a:tabLst/>
              <a:defRPr/>
            </a:pPr>
            <a:r>
              <a:rPr lang="zh-CN" altLang="en-US" dirty="0"/>
              <a:t>对于</a:t>
            </a:r>
            <a:r>
              <a:rPr lang="en-US" altLang="zh-CN" dirty="0"/>
              <a:t>FPGA</a:t>
            </a:r>
            <a:r>
              <a:rPr lang="zh-CN" altLang="en-US" dirty="0"/>
              <a:t>等类似的计算平台，使用数控振荡器更容易集成。对于调制解调器这样量产型产品，使用数字电路设计的振荡器，起到降低成本的作用。</a:t>
            </a:r>
            <a:endParaRPr lang="en-US" altLang="zh-CN" dirty="0"/>
          </a:p>
          <a:p>
            <a:pPr marL="0" marR="0" indent="0" algn="l" defTabSz="914400" rtl="0" eaLnBrk="1" fontAlgn="auto" latinLnBrk="0" hangingPunct="1">
              <a:lnSpc>
                <a:spcPct val="13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3</a:t>
            </a:fld>
            <a:endParaRPr lang="zh-CN" altLang="en-US"/>
          </a:p>
        </p:txBody>
      </p:sp>
    </p:spTree>
    <p:extLst>
      <p:ext uri="{BB962C8B-B14F-4D97-AF65-F5344CB8AC3E}">
        <p14:creationId xmlns:p14="http://schemas.microsoft.com/office/powerpoint/2010/main" val="3761837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（第</a:t>
            </a:r>
            <a:r>
              <a:rPr lang="en-US" altLang="zh-CN" dirty="0"/>
              <a:t>3-4</a:t>
            </a:r>
            <a:r>
              <a:rPr lang="zh-CN" altLang="en-US" dirty="0"/>
              <a:t>页</a:t>
            </a:r>
            <a:r>
              <a:rPr lang="en-US" altLang="zh-CN" dirty="0"/>
              <a:t>PPT</a:t>
            </a:r>
            <a:r>
              <a:rPr lang="zh-CN" altLang="en-US" dirty="0"/>
              <a:t>是合在一起的）</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目前来看，使用数控振荡器成为主流，伴随数字电路的优势，较传统模拟振荡器在频率分辨率、杂散性能、鲁棒性上均实现超越</a:t>
            </a:r>
            <a:endParaRPr lang="en-US" altLang="zh-CN"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4</a:t>
            </a:fld>
            <a:endParaRPr lang="zh-CN" altLang="en-US"/>
          </a:p>
        </p:txBody>
      </p:sp>
    </p:spTree>
    <p:extLst>
      <p:ext uri="{BB962C8B-B14F-4D97-AF65-F5344CB8AC3E}">
        <p14:creationId xmlns:p14="http://schemas.microsoft.com/office/powerpoint/2010/main" val="396194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实现数控振荡器的方法是直接数字综合法，完全去除了模拟器件。</a:t>
            </a:r>
            <a:endParaRPr lang="en-US" altLang="zh-CN" dirty="0"/>
          </a:p>
          <a:p>
            <a:r>
              <a:rPr lang="zh-CN" altLang="en-US" dirty="0"/>
              <a:t>包括相位的累加器，相位到正弦值得转换器和数模转换器。</a:t>
            </a:r>
            <a:endParaRPr lang="en-US" altLang="zh-CN" dirty="0"/>
          </a:p>
          <a:p>
            <a:r>
              <a:rPr lang="zh-CN" altLang="en-US" dirty="0"/>
              <a:t>分别对比锁相环、数字锁相环，直接数字综合在频率分辨率等性能上有不可比拟的优势。</a:t>
            </a:r>
            <a:endParaRPr lang="en-US" altLang="zh-CN" dirty="0"/>
          </a:p>
          <a:p>
            <a:r>
              <a:rPr lang="zh-CN" altLang="en-US" dirty="0"/>
              <a:t>目前在最高频率和杂散性能上率逊于数字锁相环技术，但是未来有希望超越锁相环。</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5</a:t>
            </a:fld>
            <a:endParaRPr lang="zh-CN" altLang="en-US"/>
          </a:p>
        </p:txBody>
      </p:sp>
    </p:spTree>
    <p:extLst>
      <p:ext uri="{BB962C8B-B14F-4D97-AF65-F5344CB8AC3E}">
        <p14:creationId xmlns:p14="http://schemas.microsoft.com/office/powerpoint/2010/main" val="2998253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1" indent="0">
              <a:spcBef>
                <a:spcPts val="0"/>
              </a:spcBef>
              <a:spcAft>
                <a:spcPts val="1200"/>
              </a:spcAft>
              <a:buNone/>
            </a:pPr>
            <a:r>
              <a:rPr lang="zh-CN" altLang="en-US" dirty="0"/>
              <a:t>影响</a:t>
            </a:r>
            <a:r>
              <a:rPr lang="en-US" altLang="zh-CN" dirty="0"/>
              <a:t>NCO</a:t>
            </a:r>
            <a:r>
              <a:rPr lang="zh-CN" altLang="en-US" dirty="0"/>
              <a:t>频率和杂散性能的主要是时钟、存储器和数模转换器</a:t>
            </a:r>
            <a:endParaRPr lang="en-US" altLang="zh-CN" dirty="0"/>
          </a:p>
          <a:p>
            <a:pPr marL="342900" lvl="1" indent="0">
              <a:spcBef>
                <a:spcPts val="0"/>
              </a:spcBef>
              <a:spcAft>
                <a:spcPts val="1200"/>
              </a:spcAft>
              <a:buNone/>
            </a:pPr>
            <a:r>
              <a:rPr lang="zh-CN" altLang="en-US" dirty="0"/>
              <a:t>使用</a:t>
            </a:r>
            <a:r>
              <a:rPr lang="en-US" altLang="zh-CN" dirty="0"/>
              <a:t>CMOS</a:t>
            </a:r>
            <a:r>
              <a:rPr lang="zh-CN" altLang="en-US" dirty="0"/>
              <a:t>工艺下在片上实现</a:t>
            </a:r>
            <a:r>
              <a:rPr lang="en-US" altLang="zh-CN" dirty="0"/>
              <a:t>10GHz</a:t>
            </a:r>
            <a:r>
              <a:rPr lang="zh-CN" altLang="en-US" dirty="0"/>
              <a:t>以上的且稳定的时钟仍比较困难；</a:t>
            </a:r>
            <a:r>
              <a:rPr lang="en-US" altLang="zh-CN" dirty="0"/>
              <a:t>DAC</a:t>
            </a:r>
            <a:r>
              <a:rPr lang="zh-CN" altLang="en-US" dirty="0"/>
              <a:t>采样率同样制约</a:t>
            </a:r>
            <a:r>
              <a:rPr lang="en-US" altLang="zh-CN" dirty="0"/>
              <a:t>NCO</a:t>
            </a:r>
            <a:r>
              <a:rPr lang="zh-CN" altLang="en-US" dirty="0"/>
              <a:t>无法实现时钟</a:t>
            </a:r>
            <a:r>
              <a:rPr lang="en-US" altLang="zh-CN" dirty="0"/>
              <a:t>10GHz </a:t>
            </a:r>
            <a:r>
              <a:rPr lang="zh-CN" altLang="en-US" dirty="0"/>
              <a:t>以上超高速综合器</a:t>
            </a:r>
            <a:endParaRPr lang="en-US" altLang="zh-CN" dirty="0"/>
          </a:p>
          <a:p>
            <a:pPr marL="342900" lvl="1" indent="0">
              <a:spcBef>
                <a:spcPts val="0"/>
              </a:spcBef>
              <a:spcAft>
                <a:spcPts val="1200"/>
              </a:spcAft>
              <a:buNone/>
            </a:pPr>
            <a:r>
              <a:rPr lang="zh-CN" altLang="en-US" dirty="0"/>
              <a:t>存储器的限制最主要，利用</a:t>
            </a:r>
            <a:r>
              <a:rPr lang="en-US" altLang="zh-CN" dirty="0"/>
              <a:t>memory compiler </a:t>
            </a:r>
            <a:r>
              <a:rPr lang="zh-CN" altLang="en-US" dirty="0"/>
              <a:t>工具以</a:t>
            </a:r>
            <a:r>
              <a:rPr lang="en-US" altLang="zh-CN" dirty="0"/>
              <a:t>65 nm</a:t>
            </a:r>
            <a:r>
              <a:rPr lang="zh-CN" altLang="en-US" dirty="0"/>
              <a:t>工艺生成的的存储器，访存速度上限约为</a:t>
            </a:r>
            <a:r>
              <a:rPr lang="en-US" altLang="zh-CN" dirty="0"/>
              <a:t>1 GHz</a:t>
            </a:r>
          </a:p>
          <a:p>
            <a:pPr marL="342900" lvl="1" indent="0">
              <a:spcBef>
                <a:spcPts val="0"/>
              </a:spcBef>
              <a:spcAft>
                <a:spcPts val="1200"/>
              </a:spcAft>
              <a:buNone/>
            </a:pPr>
            <a:r>
              <a:rPr lang="zh-CN" altLang="en-US" dirty="0"/>
              <a:t>解决该局限，学术界主要有三个方向：</a:t>
            </a:r>
            <a:endParaRPr lang="en-US" altLang="zh-CN" dirty="0"/>
          </a:p>
          <a:p>
            <a:pPr marL="342900" lvl="1" indent="0">
              <a:spcBef>
                <a:spcPts val="0"/>
              </a:spcBef>
              <a:spcAft>
                <a:spcPts val="1200"/>
              </a:spcAft>
              <a:buNone/>
            </a:pPr>
            <a:r>
              <a:rPr lang="zh-CN" altLang="en-US" dirty="0"/>
              <a:t>查找表压缩（利用更少的存储量，达到接近的杂散性能，从而提高频率）</a:t>
            </a:r>
            <a:endParaRPr lang="en-US" altLang="zh-CN" dirty="0"/>
          </a:p>
          <a:p>
            <a:pPr marL="342900" lvl="1" indent="0">
              <a:spcBef>
                <a:spcPts val="0"/>
              </a:spcBef>
              <a:spcAft>
                <a:spcPts val="1200"/>
              </a:spcAft>
              <a:buNone/>
            </a:pPr>
            <a:r>
              <a:rPr lang="zh-CN" altLang="en-US" dirty="0"/>
              <a:t>矩阵旋转法（通过矩阵旋转电路实现正弦函数，没有存储器</a:t>
            </a:r>
            <a:r>
              <a:rPr lang="en-US" altLang="zh-CN" dirty="0"/>
              <a:t>,</a:t>
            </a:r>
            <a:r>
              <a:rPr lang="zh-CN" altLang="en-US" dirty="0"/>
              <a:t>但引入了新的问题）</a:t>
            </a:r>
            <a:endParaRPr lang="en-US" altLang="zh-CN" dirty="0"/>
          </a:p>
          <a:p>
            <a:pPr marL="342900" lvl="1" indent="0">
              <a:spcBef>
                <a:spcPts val="0"/>
              </a:spcBef>
              <a:spcAft>
                <a:spcPts val="1200"/>
              </a:spcAft>
              <a:buNone/>
            </a:pPr>
            <a:r>
              <a:rPr lang="zh-CN" altLang="en-US" dirty="0"/>
              <a:t>非线性</a:t>
            </a:r>
            <a:r>
              <a:rPr lang="en-US" altLang="zh-CN" dirty="0"/>
              <a:t>DAC</a:t>
            </a:r>
            <a:r>
              <a:rPr lang="zh-CN" altLang="en-US" dirty="0"/>
              <a:t>（</a:t>
            </a:r>
            <a:r>
              <a:rPr lang="en-US" altLang="zh-CN" dirty="0"/>
              <a:t>DAC</a:t>
            </a:r>
            <a:r>
              <a:rPr lang="zh-CN" altLang="en-US" dirty="0"/>
              <a:t>内部直接实现相位到正弦值的映射，是一个数字地址输入模拟信号输出的查找表）</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6</a:t>
            </a:fld>
            <a:endParaRPr lang="zh-CN" altLang="en-US"/>
          </a:p>
        </p:txBody>
      </p:sp>
    </p:spTree>
    <p:extLst>
      <p:ext uri="{BB962C8B-B14F-4D97-AF65-F5344CB8AC3E}">
        <p14:creationId xmlns:p14="http://schemas.microsoft.com/office/powerpoint/2010/main" val="1741478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我选了</a:t>
            </a:r>
            <a:r>
              <a:rPr lang="en-US" altLang="zh-CN" dirty="0"/>
              <a:t>3</a:t>
            </a:r>
            <a:r>
              <a:rPr lang="zh-CN" altLang="en-US" dirty="0"/>
              <a:t>篇近年的文献，分别使用查找表压缩、矩阵旋转法和非线性数模转换器</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7</a:t>
            </a:fld>
            <a:endParaRPr lang="zh-CN" altLang="en-US"/>
          </a:p>
        </p:txBody>
      </p:sp>
    </p:spTree>
    <p:extLst>
      <p:ext uri="{BB962C8B-B14F-4D97-AF65-F5344CB8AC3E}">
        <p14:creationId xmlns:p14="http://schemas.microsoft.com/office/powerpoint/2010/main" val="3963488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spcBef>
                <a:spcPts val="0"/>
              </a:spcBef>
              <a:spcAft>
                <a:spcPts val="1200"/>
              </a:spcAft>
            </a:pPr>
            <a:endParaRPr lang="en-US" altLang="zh-CN" dirty="0"/>
          </a:p>
          <a:p>
            <a:r>
              <a:rPr lang="zh-CN" altLang="en-US" dirty="0"/>
              <a:t>传统的</a:t>
            </a:r>
            <a:r>
              <a:rPr lang="en-US" altLang="zh-CN" dirty="0"/>
              <a:t>DDS</a:t>
            </a:r>
            <a:r>
              <a:rPr lang="zh-CN" altLang="en-US" dirty="0"/>
              <a:t>结构受到存储器限制，通过压缩，使用更小的存储器实现更快的速度</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以往的压缩方法是在（</a:t>
            </a:r>
            <a:r>
              <a:rPr lang="en-US" altLang="zh-CN" dirty="0"/>
              <a:t>0,1/2pi</a:t>
            </a:r>
            <a:r>
              <a:rPr lang="zh-CN" altLang="en-US" dirty="0"/>
              <a:t>）空间上进行了均匀分段的线性拟合，文献一的主要贡献是进行了非均匀分段。和均匀分段相比，引入噪声水平相当时容量可减小</a:t>
            </a:r>
            <a:r>
              <a:rPr lang="en-US" altLang="zh-CN" dirty="0"/>
              <a:t>40%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Basic</a:t>
            </a:r>
            <a:r>
              <a:rPr lang="zh-CN" altLang="en-US" dirty="0"/>
              <a:t>的</a:t>
            </a:r>
            <a:r>
              <a:rPr lang="en-US" altLang="zh-CN" dirty="0" err="1"/>
              <a:t>cordic</a:t>
            </a:r>
            <a:r>
              <a:rPr lang="zh-CN" altLang="en-US" dirty="0"/>
              <a:t>算法存在流水级数过长的问题，文献二的主要工作是通过</a:t>
            </a:r>
            <a:r>
              <a:rPr lang="en-US" altLang="zh-CN" dirty="0"/>
              <a:t>excess-four</a:t>
            </a:r>
            <a:r>
              <a:rPr lang="zh-CN" altLang="en-US" dirty="0"/>
              <a:t>电路减小了了矩阵旋转法的切换延时</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文献三使用的是非线性</a:t>
            </a:r>
            <a:r>
              <a:rPr lang="en-US" altLang="zh-CN" dirty="0"/>
              <a:t>DAC</a:t>
            </a:r>
            <a:r>
              <a:rPr lang="zh-CN" altLang="en-US" dirty="0"/>
              <a:t>，提出了更优的电路方案，论文中显示的时钟频率和杂散性能都达到近年来最高水平</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8</a:t>
            </a:fld>
            <a:endParaRPr lang="zh-CN" altLang="en-US"/>
          </a:p>
        </p:txBody>
      </p:sp>
    </p:spTree>
    <p:extLst>
      <p:ext uri="{BB962C8B-B14F-4D97-AF65-F5344CB8AC3E}">
        <p14:creationId xmlns:p14="http://schemas.microsoft.com/office/powerpoint/2010/main" val="1154387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spcBef>
                <a:spcPts val="0"/>
              </a:spcBef>
              <a:spcAft>
                <a:spcPts val="1200"/>
              </a:spcAft>
            </a:pPr>
            <a:endParaRPr lang="en-US" altLang="zh-CN" dirty="0"/>
          </a:p>
          <a:p>
            <a:r>
              <a:rPr lang="zh-CN" altLang="en-US" dirty="0"/>
              <a:t>传统的</a:t>
            </a:r>
            <a:r>
              <a:rPr lang="en-US" altLang="zh-CN" dirty="0"/>
              <a:t>DDS</a:t>
            </a:r>
            <a:r>
              <a:rPr lang="zh-CN" altLang="en-US" dirty="0"/>
              <a:t>结构受到存储器限制，通过压缩，使用更小的存储器实现更快的速度</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以往的压缩方法是在（</a:t>
            </a:r>
            <a:r>
              <a:rPr lang="en-US" altLang="zh-CN" dirty="0"/>
              <a:t>0,1/2pi</a:t>
            </a:r>
            <a:r>
              <a:rPr lang="zh-CN" altLang="en-US" dirty="0"/>
              <a:t>）空间上进行了均匀分段的线性拟合，文献一的主要贡献是进行了非均匀分段。和均匀分段相比，引入噪声水平相当时容量可减小</a:t>
            </a:r>
            <a:r>
              <a:rPr lang="en-US" altLang="zh-CN" dirty="0"/>
              <a:t>40%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Basic</a:t>
            </a:r>
            <a:r>
              <a:rPr lang="zh-CN" altLang="en-US" dirty="0"/>
              <a:t>的</a:t>
            </a:r>
            <a:r>
              <a:rPr lang="en-US" altLang="zh-CN" dirty="0" err="1"/>
              <a:t>cordic</a:t>
            </a:r>
            <a:r>
              <a:rPr lang="zh-CN" altLang="en-US" dirty="0"/>
              <a:t>算法存在流水级数过长的问题，文献二的主要工作是通过</a:t>
            </a:r>
            <a:r>
              <a:rPr lang="en-US" altLang="zh-CN" dirty="0"/>
              <a:t>excess-four</a:t>
            </a:r>
            <a:r>
              <a:rPr lang="zh-CN" altLang="en-US" dirty="0"/>
              <a:t>电路减小了了矩阵旋转法的切换延时</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文献三使用的是非线性</a:t>
            </a:r>
            <a:r>
              <a:rPr lang="en-US" altLang="zh-CN" dirty="0"/>
              <a:t>DAC</a:t>
            </a:r>
            <a:r>
              <a:rPr lang="zh-CN" altLang="en-US" dirty="0"/>
              <a:t>，提出了更优的电路方案，论文中显示的时钟频率和杂散性能都达到近年来最高水平</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9</a:t>
            </a:fld>
            <a:endParaRPr lang="zh-CN" altLang="en-US"/>
          </a:p>
        </p:txBody>
      </p:sp>
    </p:spTree>
    <p:extLst>
      <p:ext uri="{BB962C8B-B14F-4D97-AF65-F5344CB8AC3E}">
        <p14:creationId xmlns:p14="http://schemas.microsoft.com/office/powerpoint/2010/main" val="2544013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33497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25700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927491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905002"/>
            <a:ext cx="7772400" cy="1470025"/>
          </a:xfrm>
        </p:spPr>
        <p:txBody>
          <a:bodyPr/>
          <a:lstStyle>
            <a:lvl1pPr>
              <a:defRPr sz="3300">
                <a:latin typeface="华文新魏" pitchFamily="2" charset="-122"/>
                <a:ea typeface="华文新魏" pitchFamily="2" charset="-122"/>
              </a:defRPr>
            </a:lvl1pPr>
          </a:lstStyle>
          <a:p>
            <a:r>
              <a:rPr lang="zh-CN" altLang="en-US" dirty="0"/>
              <a:t>单击此处编辑母版标题样式</a:t>
            </a:r>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sz="2100">
                <a:latin typeface="黑体" pitchFamily="49" charset="-122"/>
                <a:ea typeface="黑体" pitchFamily="49" charset="-122"/>
              </a:defRPr>
            </a:lvl1pPr>
          </a:lstStyle>
          <a:p>
            <a:r>
              <a:rPr lang="zh-CN" altLang="en-US" dirty="0"/>
              <a:t>单击此处编辑母版副标题样式</a:t>
            </a:r>
          </a:p>
        </p:txBody>
      </p:sp>
      <p:sp>
        <p:nvSpPr>
          <p:cNvPr id="17412" name="Rectangle 4"/>
          <p:cNvSpPr>
            <a:spLocks noGrp="1" noChangeArrowheads="1"/>
          </p:cNvSpPr>
          <p:nvPr>
            <p:ph type="dt" sz="half" idx="2"/>
          </p:nvPr>
        </p:nvSpPr>
        <p:spPr>
          <a:xfrm>
            <a:off x="0" y="6381750"/>
            <a:ext cx="2133600" cy="476250"/>
          </a:xfrm>
        </p:spPr>
        <p:txBody>
          <a:bodyPr/>
          <a:lstStyle>
            <a:lvl1pPr>
              <a:defRPr/>
            </a:lvl1pPr>
          </a:lstStyle>
          <a:p>
            <a:endParaRPr lang="en-US" altLang="zh-CN" dirty="0">
              <a:solidFill>
                <a:srgbClr val="000000"/>
              </a:solidFill>
            </a:endParaRPr>
          </a:p>
        </p:txBody>
      </p:sp>
      <p:sp>
        <p:nvSpPr>
          <p:cNvPr id="17413" name="Rectangle 5"/>
          <p:cNvSpPr>
            <a:spLocks noGrp="1" noChangeArrowheads="1"/>
          </p:cNvSpPr>
          <p:nvPr>
            <p:ph type="ftr" sz="quarter" idx="3"/>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17414" name="Rectangle 6"/>
          <p:cNvSpPr>
            <a:spLocks noGrp="1" noChangeArrowheads="1"/>
          </p:cNvSpPr>
          <p:nvPr>
            <p:ph type="sldNum" sz="quarter" idx="4"/>
          </p:nvPr>
        </p:nvSpPr>
        <p:spPr>
          <a:xfrm>
            <a:off x="7010400" y="6381750"/>
            <a:ext cx="2133600" cy="476250"/>
          </a:xfrm>
        </p:spPr>
        <p:txBody>
          <a:bodyPr/>
          <a:lstStyle>
            <a:lvl1pPr>
              <a:defRPr/>
            </a:lvl1pPr>
          </a:lstStyle>
          <a:p>
            <a:fld id="{FA2B1EF6-71E6-44AD-9173-9174553532C3}" type="slidenum">
              <a:rPr lang="en-US" altLang="zh-CN">
                <a:solidFill>
                  <a:srgbClr val="000000"/>
                </a:solidFill>
              </a:rPr>
              <a:pPr/>
              <a:t>‹#›</a:t>
            </a:fld>
            <a:endParaRPr lang="en-US" altLang="zh-CN" dirty="0">
              <a:solidFill>
                <a:srgbClr val="000000"/>
              </a:solidFill>
            </a:endParaRPr>
          </a:p>
        </p:txBody>
      </p:sp>
      <p:pic>
        <p:nvPicPr>
          <p:cNvPr id="17416" name="Picture 8"/>
          <p:cNvPicPr>
            <a:picLocks noChangeAspect="1" noChangeArrowheads="1"/>
          </p:cNvPicPr>
          <p:nvPr userDrawn="1"/>
        </p:nvPicPr>
        <p:blipFill>
          <a:blip r:embed="rId2" cstate="print"/>
          <a:srcRect/>
          <a:stretch>
            <a:fillRect/>
          </a:stretch>
        </p:blipFill>
        <p:spPr bwMode="auto">
          <a:xfrm>
            <a:off x="1935164" y="381002"/>
            <a:ext cx="1417637" cy="473075"/>
          </a:xfrm>
          <a:prstGeom prst="rect">
            <a:avLst/>
          </a:prstGeom>
          <a:noFill/>
          <a:ln w="9525">
            <a:noFill/>
            <a:miter lim="800000"/>
            <a:headEnd/>
            <a:tailEnd/>
          </a:ln>
          <a:effectLst/>
        </p:spPr>
      </p:pic>
      <p:pic>
        <p:nvPicPr>
          <p:cNvPr id="17417" name="Picture 9"/>
          <p:cNvPicPr>
            <a:picLocks noChangeAspect="1" noChangeArrowheads="1"/>
          </p:cNvPicPr>
          <p:nvPr userDrawn="1"/>
        </p:nvPicPr>
        <p:blipFill>
          <a:blip r:embed="rId3" cstate="print"/>
          <a:srcRect/>
          <a:stretch>
            <a:fillRect/>
          </a:stretch>
        </p:blipFill>
        <p:spPr bwMode="auto">
          <a:xfrm>
            <a:off x="476250" y="1066800"/>
            <a:ext cx="2952750" cy="355600"/>
          </a:xfrm>
          <a:prstGeom prst="rect">
            <a:avLst/>
          </a:prstGeom>
          <a:noFill/>
          <a:ln w="9525">
            <a:noFill/>
            <a:miter lim="800000"/>
            <a:headEnd/>
            <a:tailEnd/>
          </a:ln>
          <a:effectLst/>
        </p:spPr>
      </p:pic>
      <p:sp>
        <p:nvSpPr>
          <p:cNvPr id="17421" name="Line 13"/>
          <p:cNvSpPr>
            <a:spLocks noChangeShapeType="1"/>
          </p:cNvSpPr>
          <p:nvPr userDrawn="1"/>
        </p:nvSpPr>
        <p:spPr bwMode="auto">
          <a:xfrm flipV="1">
            <a:off x="304800" y="3352800"/>
            <a:ext cx="8686800" cy="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sp>
        <p:nvSpPr>
          <p:cNvPr id="17424" name="Line 16"/>
          <p:cNvSpPr>
            <a:spLocks noChangeShapeType="1"/>
          </p:cNvSpPr>
          <p:nvPr userDrawn="1"/>
        </p:nvSpPr>
        <p:spPr bwMode="auto">
          <a:xfrm>
            <a:off x="533400" y="2743200"/>
            <a:ext cx="0" cy="83820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pic>
        <p:nvPicPr>
          <p:cNvPr id="17425" name="Picture 17"/>
          <p:cNvPicPr>
            <a:picLocks noChangeAspect="1" noChangeArrowheads="1"/>
          </p:cNvPicPr>
          <p:nvPr userDrawn="1"/>
        </p:nvPicPr>
        <p:blipFill>
          <a:blip r:embed="rId4" cstate="print"/>
          <a:srcRect/>
          <a:stretch>
            <a:fillRect/>
          </a:stretch>
        </p:blipFill>
        <p:spPr bwMode="auto">
          <a:xfrm>
            <a:off x="304800" y="304802"/>
            <a:ext cx="1619250" cy="709613"/>
          </a:xfrm>
          <a:prstGeom prst="rect">
            <a:avLst/>
          </a:prstGeom>
          <a:noFill/>
          <a:ln w="9525">
            <a:noFill/>
            <a:miter lim="800000"/>
            <a:headEnd/>
            <a:tailEnd/>
          </a:ln>
          <a:effectLst/>
        </p:spPr>
      </p:pic>
    </p:spTree>
    <p:extLst>
      <p:ext uri="{BB962C8B-B14F-4D97-AF65-F5344CB8AC3E}">
        <p14:creationId xmlns:p14="http://schemas.microsoft.com/office/powerpoint/2010/main" val="528022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Unicode MS" pitchFamily="34" charset="-122"/>
                <a:ea typeface="Arial Unicode MS" pitchFamily="34" charset="-122"/>
                <a:cs typeface="Arial Unicode MS"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Arial Unicode MS" pitchFamily="34" charset="-122"/>
                <a:ea typeface="Arial Unicode MS" pitchFamily="34" charset="-122"/>
                <a:cs typeface="Arial Unicode MS" pitchFamily="34" charset="-122"/>
              </a:defRPr>
            </a:lvl1pPr>
            <a:lvl2pPr>
              <a:defRPr>
                <a:latin typeface="Arial Unicode MS" pitchFamily="34" charset="-122"/>
                <a:ea typeface="Arial Unicode MS" pitchFamily="34" charset="-122"/>
                <a:cs typeface="Arial Unicode MS" pitchFamily="34" charset="-122"/>
              </a:defRPr>
            </a:lvl2pPr>
            <a:lvl3pPr>
              <a:defRPr>
                <a:latin typeface="Arial Unicode MS" pitchFamily="34" charset="-122"/>
                <a:ea typeface="Arial Unicode MS" pitchFamily="34" charset="-122"/>
                <a:cs typeface="Arial Unicode MS" pitchFamily="34" charset="-122"/>
              </a:defRPr>
            </a:lvl3pPr>
            <a:lvl4pPr>
              <a:defRPr>
                <a:latin typeface="Arial Unicode MS" pitchFamily="34" charset="-122"/>
                <a:ea typeface="Arial Unicode MS" pitchFamily="34" charset="-122"/>
                <a:cs typeface="Arial Unicode MS" pitchFamily="34" charset="-122"/>
              </a:defRPr>
            </a:lvl4pPr>
            <a:lvl5pPr>
              <a:defRPr>
                <a:latin typeface="Arial Unicode MS" pitchFamily="34" charset="-122"/>
                <a:ea typeface="Arial Unicode MS" pitchFamily="34" charset="-122"/>
                <a:cs typeface="Arial Unicode MS"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CFD989E-576A-4A47-ACAA-0F47C3705AB7}"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777982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141B5A4-A263-49AF-9825-D68381CBB9B4}"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03321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2769E8B-FCBB-4966-85C7-936D856CA5CF}"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501315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dirty="0">
              <a:solidFill>
                <a:srgbClr val="000000"/>
              </a:solidFill>
            </a:endParaRPr>
          </a:p>
        </p:txBody>
      </p:sp>
      <p:sp>
        <p:nvSpPr>
          <p:cNvPr id="8" name="页脚占位符 7"/>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5A51C040-8170-4177-8C23-5D668560FCBE}"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124791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dirty="0">
              <a:solidFill>
                <a:srgbClr val="000000"/>
              </a:solidFill>
            </a:endParaRPr>
          </a:p>
        </p:txBody>
      </p:sp>
      <p:sp>
        <p:nvSpPr>
          <p:cNvPr id="4" name="页脚占位符 3"/>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BFA6E23B-99C5-413E-AA4B-2F51126571BA}"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539810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dirty="0">
              <a:solidFill>
                <a:srgbClr val="000000"/>
              </a:solidFill>
            </a:endParaRPr>
          </a:p>
        </p:txBody>
      </p:sp>
      <p:sp>
        <p:nvSpPr>
          <p:cNvPr id="3" name="页脚占位符 2"/>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6621A4F5-8B74-43FF-B744-F0675C23B39A}"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6675326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D74789C-8C44-4517-8694-8532A5667C79}"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409301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232928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1528984-C295-43CE-98EE-5D5C7664F222}"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791567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C19BB60-63B7-4151-9757-2953C3901032}"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757598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6B940B0-170F-4EDD-B5BF-875BDC64A17F}"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095660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905000"/>
            <a:ext cx="7772400" cy="1470025"/>
          </a:xfrm>
        </p:spPr>
        <p:txBody>
          <a:bodyPr/>
          <a:lstStyle>
            <a:lvl1pPr>
              <a:defRPr sz="4400">
                <a:latin typeface="华文新魏" pitchFamily="2" charset="-122"/>
                <a:ea typeface="华文新魏" pitchFamily="2" charset="-122"/>
              </a:defRPr>
            </a:lvl1pPr>
          </a:lstStyle>
          <a:p>
            <a:r>
              <a:rPr lang="zh-CN" altLang="en-US" dirty="0"/>
              <a:t>单击此处编辑母版标题样式</a:t>
            </a:r>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sz="2800">
                <a:latin typeface="黑体" pitchFamily="49" charset="-122"/>
                <a:ea typeface="黑体" pitchFamily="49" charset="-122"/>
              </a:defRPr>
            </a:lvl1pPr>
          </a:lstStyle>
          <a:p>
            <a:r>
              <a:rPr lang="zh-CN" altLang="en-US" dirty="0"/>
              <a:t>单击此处编辑母版副标题样式</a:t>
            </a:r>
          </a:p>
        </p:txBody>
      </p:sp>
      <p:sp>
        <p:nvSpPr>
          <p:cNvPr id="17412" name="Rectangle 4"/>
          <p:cNvSpPr>
            <a:spLocks noGrp="1" noChangeArrowheads="1"/>
          </p:cNvSpPr>
          <p:nvPr>
            <p:ph type="dt" sz="half" idx="2"/>
          </p:nvPr>
        </p:nvSpPr>
        <p:spPr>
          <a:xfrm>
            <a:off x="0" y="6381750"/>
            <a:ext cx="2133600" cy="476250"/>
          </a:xfrm>
        </p:spPr>
        <p:txBody>
          <a:bodyPr/>
          <a:lstStyle>
            <a:lvl1pPr>
              <a:defRPr/>
            </a:lvl1pPr>
          </a:lstStyle>
          <a:p>
            <a:endParaRPr lang="en-US" altLang="zh-CN">
              <a:solidFill>
                <a:srgbClr val="000000"/>
              </a:solidFill>
            </a:endParaRPr>
          </a:p>
        </p:txBody>
      </p:sp>
      <p:sp>
        <p:nvSpPr>
          <p:cNvPr id="17413" name="Rectangle 5"/>
          <p:cNvSpPr>
            <a:spLocks noGrp="1" noChangeArrowheads="1"/>
          </p:cNvSpPr>
          <p:nvPr>
            <p:ph type="ftr" sz="quarter" idx="3"/>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17414" name="Rectangle 6"/>
          <p:cNvSpPr>
            <a:spLocks noGrp="1" noChangeArrowheads="1"/>
          </p:cNvSpPr>
          <p:nvPr>
            <p:ph type="sldNum" sz="quarter" idx="4"/>
          </p:nvPr>
        </p:nvSpPr>
        <p:spPr>
          <a:xfrm>
            <a:off x="7010400" y="6381750"/>
            <a:ext cx="2133600" cy="476250"/>
          </a:xfrm>
        </p:spPr>
        <p:txBody>
          <a:bodyPr/>
          <a:lstStyle>
            <a:lvl1pPr>
              <a:defRPr/>
            </a:lvl1pPr>
          </a:lstStyle>
          <a:p>
            <a:fld id="{FA2B1EF6-71E6-44AD-9173-9174553532C3}" type="slidenum">
              <a:rPr lang="en-US" altLang="zh-CN">
                <a:solidFill>
                  <a:srgbClr val="000000"/>
                </a:solidFill>
              </a:rPr>
              <a:pPr/>
              <a:t>‹#›</a:t>
            </a:fld>
            <a:endParaRPr lang="en-US" altLang="zh-CN">
              <a:solidFill>
                <a:srgbClr val="000000"/>
              </a:solidFill>
            </a:endParaRPr>
          </a:p>
        </p:txBody>
      </p:sp>
      <p:pic>
        <p:nvPicPr>
          <p:cNvPr id="17416" name="Picture 8"/>
          <p:cNvPicPr>
            <a:picLocks noChangeAspect="1" noChangeArrowheads="1"/>
          </p:cNvPicPr>
          <p:nvPr userDrawn="1"/>
        </p:nvPicPr>
        <p:blipFill>
          <a:blip r:embed="rId2" cstate="print"/>
          <a:srcRect/>
          <a:stretch>
            <a:fillRect/>
          </a:stretch>
        </p:blipFill>
        <p:spPr bwMode="auto">
          <a:xfrm>
            <a:off x="1935163" y="381000"/>
            <a:ext cx="1417637" cy="473075"/>
          </a:xfrm>
          <a:prstGeom prst="rect">
            <a:avLst/>
          </a:prstGeom>
          <a:noFill/>
          <a:ln w="9525">
            <a:noFill/>
            <a:miter lim="800000"/>
            <a:headEnd/>
            <a:tailEnd/>
          </a:ln>
          <a:effectLst/>
        </p:spPr>
      </p:pic>
      <p:pic>
        <p:nvPicPr>
          <p:cNvPr id="17417" name="Picture 9"/>
          <p:cNvPicPr>
            <a:picLocks noChangeAspect="1" noChangeArrowheads="1"/>
          </p:cNvPicPr>
          <p:nvPr userDrawn="1"/>
        </p:nvPicPr>
        <p:blipFill>
          <a:blip r:embed="rId3" cstate="print"/>
          <a:srcRect/>
          <a:stretch>
            <a:fillRect/>
          </a:stretch>
        </p:blipFill>
        <p:spPr bwMode="auto">
          <a:xfrm>
            <a:off x="476250" y="1066800"/>
            <a:ext cx="2952750" cy="355600"/>
          </a:xfrm>
          <a:prstGeom prst="rect">
            <a:avLst/>
          </a:prstGeom>
          <a:noFill/>
          <a:ln w="9525">
            <a:noFill/>
            <a:miter lim="800000"/>
            <a:headEnd/>
            <a:tailEnd/>
          </a:ln>
          <a:effectLst/>
        </p:spPr>
      </p:pic>
      <p:sp>
        <p:nvSpPr>
          <p:cNvPr id="17421" name="Line 13"/>
          <p:cNvSpPr>
            <a:spLocks noChangeShapeType="1"/>
          </p:cNvSpPr>
          <p:nvPr userDrawn="1"/>
        </p:nvSpPr>
        <p:spPr bwMode="auto">
          <a:xfrm flipV="1">
            <a:off x="304800" y="3352800"/>
            <a:ext cx="8686800" cy="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sp>
        <p:nvSpPr>
          <p:cNvPr id="17424" name="Line 16"/>
          <p:cNvSpPr>
            <a:spLocks noChangeShapeType="1"/>
          </p:cNvSpPr>
          <p:nvPr userDrawn="1"/>
        </p:nvSpPr>
        <p:spPr bwMode="auto">
          <a:xfrm>
            <a:off x="533400" y="2743200"/>
            <a:ext cx="0" cy="83820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pic>
        <p:nvPicPr>
          <p:cNvPr id="17425" name="Picture 17"/>
          <p:cNvPicPr>
            <a:picLocks noChangeAspect="1" noChangeArrowheads="1"/>
          </p:cNvPicPr>
          <p:nvPr userDrawn="1"/>
        </p:nvPicPr>
        <p:blipFill>
          <a:blip r:embed="rId4" cstate="print"/>
          <a:srcRect/>
          <a:stretch>
            <a:fillRect/>
          </a:stretch>
        </p:blipFill>
        <p:spPr bwMode="auto">
          <a:xfrm>
            <a:off x="304800" y="304800"/>
            <a:ext cx="1619250" cy="709613"/>
          </a:xfrm>
          <a:prstGeom prst="rect">
            <a:avLst/>
          </a:prstGeom>
          <a:noFill/>
          <a:ln w="9525">
            <a:noFill/>
            <a:miter lim="800000"/>
            <a:headEnd/>
            <a:tailEnd/>
          </a:ln>
          <a:effectLst/>
        </p:spPr>
      </p:pic>
    </p:spTree>
    <p:extLst>
      <p:ext uri="{BB962C8B-B14F-4D97-AF65-F5344CB8AC3E}">
        <p14:creationId xmlns:p14="http://schemas.microsoft.com/office/powerpoint/2010/main" val="38728602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Unicode MS" pitchFamily="34" charset="-122"/>
                <a:ea typeface="Arial Unicode MS" pitchFamily="34" charset="-122"/>
                <a:cs typeface="Arial Unicode MS"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Arial Unicode MS" pitchFamily="34" charset="-122"/>
                <a:ea typeface="Arial Unicode MS" pitchFamily="34" charset="-122"/>
                <a:cs typeface="Arial Unicode MS" pitchFamily="34" charset="-122"/>
              </a:defRPr>
            </a:lvl1pPr>
            <a:lvl2pPr>
              <a:defRPr>
                <a:latin typeface="Arial Unicode MS" pitchFamily="34" charset="-122"/>
                <a:ea typeface="Arial Unicode MS" pitchFamily="34" charset="-122"/>
                <a:cs typeface="Arial Unicode MS" pitchFamily="34" charset="-122"/>
              </a:defRPr>
            </a:lvl2pPr>
            <a:lvl3pPr>
              <a:defRPr>
                <a:latin typeface="Arial Unicode MS" pitchFamily="34" charset="-122"/>
                <a:ea typeface="Arial Unicode MS" pitchFamily="34" charset="-122"/>
                <a:cs typeface="Arial Unicode MS" pitchFamily="34" charset="-122"/>
              </a:defRPr>
            </a:lvl3pPr>
            <a:lvl4pPr>
              <a:defRPr>
                <a:latin typeface="Arial Unicode MS" pitchFamily="34" charset="-122"/>
                <a:ea typeface="Arial Unicode MS" pitchFamily="34" charset="-122"/>
                <a:cs typeface="Arial Unicode MS" pitchFamily="34" charset="-122"/>
              </a:defRPr>
            </a:lvl4pPr>
            <a:lvl5pPr>
              <a:defRPr>
                <a:latin typeface="Arial Unicode MS" pitchFamily="34" charset="-122"/>
                <a:ea typeface="Arial Unicode MS" pitchFamily="34" charset="-122"/>
                <a:cs typeface="Arial Unicode MS"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ECFD989E-576A-4A47-ACAA-0F47C3705AB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337148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F141B5A4-A263-49AF-9825-D68381CBB9B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066065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p>
        </p:txBody>
      </p:sp>
      <p:sp>
        <p:nvSpPr>
          <p:cNvPr id="7" name="灯片编号占位符 6"/>
          <p:cNvSpPr>
            <a:spLocks noGrp="1"/>
          </p:cNvSpPr>
          <p:nvPr>
            <p:ph type="sldNum" sz="quarter" idx="12"/>
          </p:nvPr>
        </p:nvSpPr>
        <p:spPr/>
        <p:txBody>
          <a:bodyPr/>
          <a:lstStyle>
            <a:lvl1pPr>
              <a:defRPr/>
            </a:lvl1pPr>
          </a:lstStyle>
          <a:p>
            <a:fld id="{02769E8B-FCBB-4966-85C7-936D856CA5C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394603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r>
              <a:rPr lang="en-US" altLang="zh-CN">
                <a:solidFill>
                  <a:srgbClr val="000000"/>
                </a:solidFill>
              </a:rPr>
              <a:t>20/22</a:t>
            </a:r>
          </a:p>
        </p:txBody>
      </p:sp>
      <p:sp>
        <p:nvSpPr>
          <p:cNvPr id="9" name="灯片编号占位符 8"/>
          <p:cNvSpPr>
            <a:spLocks noGrp="1"/>
          </p:cNvSpPr>
          <p:nvPr>
            <p:ph type="sldNum" sz="quarter" idx="12"/>
          </p:nvPr>
        </p:nvSpPr>
        <p:spPr/>
        <p:txBody>
          <a:bodyPr/>
          <a:lstStyle>
            <a:lvl1pPr>
              <a:defRPr/>
            </a:lvl1pPr>
          </a:lstStyle>
          <a:p>
            <a:fld id="{5A51C040-8170-4177-8C23-5D668560FCB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655157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r>
              <a:rPr lang="en-US" altLang="zh-CN">
                <a:solidFill>
                  <a:srgbClr val="000000"/>
                </a:solidFill>
              </a:rPr>
              <a:t>20/22</a:t>
            </a:r>
          </a:p>
        </p:txBody>
      </p:sp>
      <p:sp>
        <p:nvSpPr>
          <p:cNvPr id="5" name="灯片编号占位符 4"/>
          <p:cNvSpPr>
            <a:spLocks noGrp="1"/>
          </p:cNvSpPr>
          <p:nvPr>
            <p:ph type="sldNum" sz="quarter" idx="12"/>
          </p:nvPr>
        </p:nvSpPr>
        <p:spPr/>
        <p:txBody>
          <a:bodyPr/>
          <a:lstStyle>
            <a:lvl1pPr>
              <a:defRPr/>
            </a:lvl1pPr>
          </a:lstStyle>
          <a:p>
            <a:fld id="{BFA6E23B-99C5-413E-AA4B-2F51126571B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181876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r>
              <a:rPr lang="en-US" altLang="zh-CN">
                <a:solidFill>
                  <a:srgbClr val="000000"/>
                </a:solidFill>
              </a:rPr>
              <a:t>20/22</a:t>
            </a:r>
          </a:p>
        </p:txBody>
      </p:sp>
      <p:sp>
        <p:nvSpPr>
          <p:cNvPr id="4" name="灯片编号占位符 3"/>
          <p:cNvSpPr>
            <a:spLocks noGrp="1"/>
          </p:cNvSpPr>
          <p:nvPr>
            <p:ph type="sldNum" sz="quarter" idx="12"/>
          </p:nvPr>
        </p:nvSpPr>
        <p:spPr/>
        <p:txBody>
          <a:bodyPr/>
          <a:lstStyle>
            <a:lvl1pPr>
              <a:defRPr/>
            </a:lvl1pPr>
          </a:lstStyle>
          <a:p>
            <a:fld id="{6621A4F5-8B74-43FF-B744-F0675C23B39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6726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5007186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p>
        </p:txBody>
      </p:sp>
      <p:sp>
        <p:nvSpPr>
          <p:cNvPr id="7" name="灯片编号占位符 6"/>
          <p:cNvSpPr>
            <a:spLocks noGrp="1"/>
          </p:cNvSpPr>
          <p:nvPr>
            <p:ph type="sldNum" sz="quarter" idx="12"/>
          </p:nvPr>
        </p:nvSpPr>
        <p:spPr/>
        <p:txBody>
          <a:bodyPr/>
          <a:lstStyle>
            <a:lvl1pPr>
              <a:defRPr/>
            </a:lvl1pPr>
          </a:lstStyle>
          <a:p>
            <a:fld id="{DD74789C-8C44-4517-8694-8532A5667C7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715545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p>
        </p:txBody>
      </p:sp>
      <p:sp>
        <p:nvSpPr>
          <p:cNvPr id="7" name="灯片编号占位符 6"/>
          <p:cNvSpPr>
            <a:spLocks noGrp="1"/>
          </p:cNvSpPr>
          <p:nvPr>
            <p:ph type="sldNum" sz="quarter" idx="12"/>
          </p:nvPr>
        </p:nvSpPr>
        <p:spPr/>
        <p:txBody>
          <a:bodyPr/>
          <a:lstStyle>
            <a:lvl1pPr>
              <a:defRPr/>
            </a:lvl1pPr>
          </a:lstStyle>
          <a:p>
            <a:fld id="{31528984-C295-43CE-98EE-5D5C7664F22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831814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CC19BB60-63B7-4151-9757-2953C390103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98449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16B940B0-170F-4EDD-B5BF-875BDC64A17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3472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71487"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0"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06982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r>
              <a:rPr lang="en-US" altLang="zh-CN"/>
              <a:t>20/22</a:t>
            </a:r>
            <a:endParaRPr lang="zh-CN" altLang="en-US"/>
          </a:p>
        </p:txBody>
      </p:sp>
      <p:sp>
        <p:nvSpPr>
          <p:cNvPr id="9" name="灯片编号占位符 8"/>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238332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a:t>20/22</a:t>
            </a:r>
            <a:endParaRPr lang="zh-CN" altLang="en-US"/>
          </a:p>
        </p:txBody>
      </p:sp>
      <p:sp>
        <p:nvSpPr>
          <p:cNvPr id="5" name="灯片编号占位符 4"/>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948988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r>
              <a:rPr lang="en-US" altLang="zh-CN"/>
              <a:t>20/22</a:t>
            </a:r>
            <a:endParaRPr lang="zh-CN" altLang="en-US"/>
          </a:p>
        </p:txBody>
      </p:sp>
      <p:sp>
        <p:nvSpPr>
          <p:cNvPr id="4" name="灯片编号占位符 3"/>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66673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11204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0745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a:t>20/22</a:t>
            </a: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211494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381000" y="1066800"/>
            <a:ext cx="8305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a:latin typeface="+mn-lt"/>
              </a:defRPr>
            </a:lvl1pPr>
          </a:lstStyle>
          <a:p>
            <a:pPr fontAlgn="base">
              <a:spcBef>
                <a:spcPct val="0"/>
              </a:spcBef>
              <a:spcAft>
                <a:spcPct val="0"/>
              </a:spcAft>
            </a:pPr>
            <a:endParaRPr lang="en-US" altLang="zh-CN" dirty="0">
              <a:solidFill>
                <a:srgbClr val="000000"/>
              </a:solidFill>
            </a:endParaRPr>
          </a:p>
        </p:txBody>
      </p:sp>
      <p:sp>
        <p:nvSpPr>
          <p:cNvPr id="1029" name="Rectangle 5"/>
          <p:cNvSpPr>
            <a:spLocks noGrp="1" noChangeArrowheads="1"/>
          </p:cNvSpPr>
          <p:nvPr>
            <p:ph type="ftr" sz="quarter" idx="3"/>
          </p:nvPr>
        </p:nvSpPr>
        <p:spPr bwMode="auto">
          <a:xfrm>
            <a:off x="30480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a:latin typeface="+mn-lt"/>
              </a:defRPr>
            </a:lvl1pPr>
          </a:lstStyle>
          <a:p>
            <a:pPr fontAlgn="base">
              <a:spcBef>
                <a:spcPct val="0"/>
              </a:spcBef>
              <a:spcAft>
                <a:spcPct val="0"/>
              </a:spcAft>
            </a:pPr>
            <a:r>
              <a:rPr lang="en-US" altLang="zh-CN">
                <a:solidFill>
                  <a:srgbClr val="000000"/>
                </a:solidFill>
              </a:rPr>
              <a:t>20/22</a:t>
            </a:r>
            <a:endParaRPr lang="en-US" altLang="zh-CN" dirty="0">
              <a:solidFill>
                <a:srgbClr val="000000"/>
              </a:solidFill>
            </a:endParaRPr>
          </a:p>
        </p:txBody>
      </p:sp>
      <p:sp>
        <p:nvSpPr>
          <p:cNvPr id="1030" name="Rectangle 6"/>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latin typeface="+mn-lt"/>
              </a:defRPr>
            </a:lvl1pPr>
          </a:lstStyle>
          <a:p>
            <a:pPr fontAlgn="base">
              <a:spcBef>
                <a:spcPct val="0"/>
              </a:spcBef>
              <a:spcAft>
                <a:spcPct val="0"/>
              </a:spcAft>
            </a:pPr>
            <a:fld id="{8666D6D4-C708-4873-B594-387B6E218892}" type="slidenum">
              <a:rPr lang="en-US" altLang="zh-CN">
                <a:solidFill>
                  <a:srgbClr val="000000"/>
                </a:solidFill>
              </a:rPr>
              <a:pPr fontAlgn="base">
                <a:spcBef>
                  <a:spcPct val="0"/>
                </a:spcBef>
                <a:spcAft>
                  <a:spcPct val="0"/>
                </a:spcAft>
              </a:pPr>
              <a:t>‹#›</a:t>
            </a:fld>
            <a:endParaRPr lang="en-US" altLang="zh-CN" dirty="0">
              <a:solidFill>
                <a:srgbClr val="000000"/>
              </a:solidFill>
            </a:endParaRPr>
          </a:p>
        </p:txBody>
      </p:sp>
      <p:pic>
        <p:nvPicPr>
          <p:cNvPr id="1041" name="Picture 17"/>
          <p:cNvPicPr>
            <a:picLocks noChangeAspect="1" noChangeArrowheads="1"/>
          </p:cNvPicPr>
          <p:nvPr userDrawn="1"/>
        </p:nvPicPr>
        <p:blipFill>
          <a:blip r:embed="rId13" cstate="print"/>
          <a:srcRect/>
          <a:stretch>
            <a:fillRect/>
          </a:stretch>
        </p:blipFill>
        <p:spPr bwMode="auto">
          <a:xfrm>
            <a:off x="0" y="6323015"/>
            <a:ext cx="1219200" cy="534987"/>
          </a:xfrm>
          <a:prstGeom prst="rect">
            <a:avLst/>
          </a:prstGeom>
          <a:noFill/>
          <a:ln w="9525">
            <a:noFill/>
            <a:miter lim="800000"/>
            <a:headEnd/>
            <a:tailEnd/>
          </a:ln>
          <a:effectLst/>
        </p:spPr>
      </p:pic>
      <p:pic>
        <p:nvPicPr>
          <p:cNvPr id="1042" name="Picture 18"/>
          <p:cNvPicPr>
            <a:picLocks noChangeAspect="1" noChangeArrowheads="1"/>
          </p:cNvPicPr>
          <p:nvPr userDrawn="1"/>
        </p:nvPicPr>
        <p:blipFill>
          <a:blip r:embed="rId14" cstate="print"/>
          <a:srcRect/>
          <a:stretch>
            <a:fillRect/>
          </a:stretch>
        </p:blipFill>
        <p:spPr bwMode="auto">
          <a:xfrm>
            <a:off x="8153400" y="6308725"/>
            <a:ext cx="914400" cy="304800"/>
          </a:xfrm>
          <a:prstGeom prst="rect">
            <a:avLst/>
          </a:prstGeom>
          <a:noFill/>
          <a:ln w="9525">
            <a:noFill/>
            <a:miter lim="800000"/>
            <a:headEnd/>
            <a:tailEnd/>
          </a:ln>
          <a:effectLst/>
        </p:spPr>
      </p:pic>
      <p:pic>
        <p:nvPicPr>
          <p:cNvPr id="1043" name="Picture 19"/>
          <p:cNvPicPr>
            <a:picLocks noChangeAspect="1" noChangeArrowheads="1"/>
          </p:cNvPicPr>
          <p:nvPr userDrawn="1"/>
        </p:nvPicPr>
        <p:blipFill>
          <a:blip r:embed="rId15" cstate="print"/>
          <a:srcRect/>
          <a:stretch>
            <a:fillRect/>
          </a:stretch>
        </p:blipFill>
        <p:spPr bwMode="auto">
          <a:xfrm>
            <a:off x="7696200" y="6665913"/>
            <a:ext cx="1371600" cy="165100"/>
          </a:xfrm>
          <a:prstGeom prst="rect">
            <a:avLst/>
          </a:prstGeom>
          <a:noFill/>
          <a:ln w="9525">
            <a:noFill/>
            <a:miter lim="800000"/>
            <a:headEnd/>
            <a:tailEnd/>
          </a:ln>
          <a:effectLst/>
        </p:spPr>
      </p:pic>
      <p:sp>
        <p:nvSpPr>
          <p:cNvPr id="1044" name="Line 20"/>
          <p:cNvSpPr>
            <a:spLocks noChangeShapeType="1"/>
          </p:cNvSpPr>
          <p:nvPr userDrawn="1"/>
        </p:nvSpPr>
        <p:spPr bwMode="auto">
          <a:xfrm>
            <a:off x="0" y="762000"/>
            <a:ext cx="9144000" cy="0"/>
          </a:xfrm>
          <a:prstGeom prst="line">
            <a:avLst/>
          </a:prstGeom>
          <a:noFill/>
          <a:ln w="5715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spTree>
    <p:extLst>
      <p:ext uri="{BB962C8B-B14F-4D97-AF65-F5344CB8AC3E}">
        <p14:creationId xmlns:p14="http://schemas.microsoft.com/office/powerpoint/2010/main" val="3090007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fontAlgn="base">
        <a:spcBef>
          <a:spcPct val="0"/>
        </a:spcBef>
        <a:spcAft>
          <a:spcPct val="0"/>
        </a:spcAft>
        <a:defRPr sz="27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p:titleStyle>
    <p:bodyStyle>
      <a:lvl1pPr marL="257175" indent="-257175" algn="l" rtl="0" fontAlgn="base">
        <a:spcBef>
          <a:spcPct val="20000"/>
        </a:spcBef>
        <a:spcAft>
          <a:spcPct val="0"/>
        </a:spcAft>
        <a:buChar char="•"/>
        <a:defRPr sz="2400">
          <a:solidFill>
            <a:schemeClr val="tx1"/>
          </a:solidFill>
          <a:latin typeface="+mn-lt"/>
          <a:ea typeface="+mn-ea"/>
          <a:cs typeface="+mn-cs"/>
        </a:defRPr>
      </a:lvl1pPr>
      <a:lvl2pPr marL="557213" indent="-214313" algn="l" rtl="0" fontAlgn="base">
        <a:spcBef>
          <a:spcPct val="20000"/>
        </a:spcBef>
        <a:spcAft>
          <a:spcPct val="0"/>
        </a:spcAft>
        <a:buChar char="–"/>
        <a:defRPr sz="2100">
          <a:solidFill>
            <a:schemeClr val="tx1"/>
          </a:solidFill>
          <a:latin typeface="+mn-lt"/>
          <a:ea typeface="+mn-ea"/>
        </a:defRPr>
      </a:lvl2pPr>
      <a:lvl3pPr marL="857250" indent="-171450" algn="l" rtl="0" fontAlgn="base">
        <a:spcBef>
          <a:spcPct val="20000"/>
        </a:spcBef>
        <a:spcAft>
          <a:spcPct val="0"/>
        </a:spcAft>
        <a:buChar char="•"/>
        <a:defRPr sz="1800">
          <a:solidFill>
            <a:schemeClr val="tx1"/>
          </a:solidFill>
          <a:latin typeface="+mn-lt"/>
          <a:ea typeface="+mn-ea"/>
        </a:defRPr>
      </a:lvl3pPr>
      <a:lvl4pPr marL="1200150" indent="-171450" algn="l" rtl="0" fontAlgn="base">
        <a:spcBef>
          <a:spcPct val="20000"/>
        </a:spcBef>
        <a:spcAft>
          <a:spcPct val="0"/>
        </a:spcAft>
        <a:buChar char="–"/>
        <a:defRPr sz="1500">
          <a:solidFill>
            <a:schemeClr val="tx1"/>
          </a:solidFill>
          <a:latin typeface="+mn-lt"/>
          <a:ea typeface="+mn-ea"/>
        </a:defRPr>
      </a:lvl4pPr>
      <a:lvl5pPr marL="1543050" indent="-171450" algn="l" rtl="0" fontAlgn="base">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381000" y="1066800"/>
            <a:ext cx="8305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base">
              <a:spcBef>
                <a:spcPct val="0"/>
              </a:spcBef>
              <a:spcAft>
                <a:spcPct val="0"/>
              </a:spcAft>
            </a:pPr>
            <a:endParaRPr lang="en-US" altLang="zh-CN" dirty="0">
              <a:solidFill>
                <a:srgbClr val="000000"/>
              </a:solidFill>
            </a:endParaRPr>
          </a:p>
        </p:txBody>
      </p:sp>
      <p:sp>
        <p:nvSpPr>
          <p:cNvPr id="1029" name="Rectangle 5"/>
          <p:cNvSpPr>
            <a:spLocks noGrp="1" noChangeArrowheads="1"/>
          </p:cNvSpPr>
          <p:nvPr>
            <p:ph type="ftr" sz="quarter" idx="3"/>
          </p:nvPr>
        </p:nvSpPr>
        <p:spPr bwMode="auto">
          <a:xfrm>
            <a:off x="30480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base">
              <a:spcBef>
                <a:spcPct val="0"/>
              </a:spcBef>
              <a:spcAft>
                <a:spcPct val="0"/>
              </a:spcAft>
            </a:pPr>
            <a:r>
              <a:rPr lang="en-US" altLang="zh-CN">
                <a:solidFill>
                  <a:srgbClr val="000000"/>
                </a:solidFill>
              </a:rPr>
              <a:t>20/22</a:t>
            </a:r>
            <a:endParaRPr lang="en-US" altLang="zh-CN" dirty="0">
              <a:solidFill>
                <a:srgbClr val="000000"/>
              </a:solidFill>
            </a:endParaRPr>
          </a:p>
        </p:txBody>
      </p:sp>
      <p:sp>
        <p:nvSpPr>
          <p:cNvPr id="1030" name="Rectangle 6"/>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base">
              <a:spcBef>
                <a:spcPct val="0"/>
              </a:spcBef>
              <a:spcAft>
                <a:spcPct val="0"/>
              </a:spcAft>
            </a:pPr>
            <a:fld id="{8666D6D4-C708-4873-B594-387B6E218892}" type="slidenum">
              <a:rPr lang="en-US" altLang="zh-CN">
                <a:solidFill>
                  <a:srgbClr val="000000"/>
                </a:solidFill>
              </a:rPr>
              <a:pPr fontAlgn="base">
                <a:spcBef>
                  <a:spcPct val="0"/>
                </a:spcBef>
                <a:spcAft>
                  <a:spcPct val="0"/>
                </a:spcAft>
              </a:pPr>
              <a:t>‹#›</a:t>
            </a:fld>
            <a:endParaRPr lang="en-US" altLang="zh-CN">
              <a:solidFill>
                <a:srgbClr val="000000"/>
              </a:solidFill>
            </a:endParaRPr>
          </a:p>
        </p:txBody>
      </p:sp>
      <p:pic>
        <p:nvPicPr>
          <p:cNvPr id="1041" name="Picture 17"/>
          <p:cNvPicPr>
            <a:picLocks noChangeAspect="1" noChangeArrowheads="1"/>
          </p:cNvPicPr>
          <p:nvPr userDrawn="1"/>
        </p:nvPicPr>
        <p:blipFill>
          <a:blip r:embed="rId13" cstate="print"/>
          <a:srcRect/>
          <a:stretch>
            <a:fillRect/>
          </a:stretch>
        </p:blipFill>
        <p:spPr bwMode="auto">
          <a:xfrm>
            <a:off x="0" y="6323013"/>
            <a:ext cx="1219200" cy="534987"/>
          </a:xfrm>
          <a:prstGeom prst="rect">
            <a:avLst/>
          </a:prstGeom>
          <a:noFill/>
          <a:ln w="9525">
            <a:noFill/>
            <a:miter lim="800000"/>
            <a:headEnd/>
            <a:tailEnd/>
          </a:ln>
          <a:effectLst/>
        </p:spPr>
      </p:pic>
      <p:pic>
        <p:nvPicPr>
          <p:cNvPr id="1042" name="Picture 18"/>
          <p:cNvPicPr>
            <a:picLocks noChangeAspect="1" noChangeArrowheads="1"/>
          </p:cNvPicPr>
          <p:nvPr userDrawn="1"/>
        </p:nvPicPr>
        <p:blipFill>
          <a:blip r:embed="rId14" cstate="print"/>
          <a:srcRect/>
          <a:stretch>
            <a:fillRect/>
          </a:stretch>
        </p:blipFill>
        <p:spPr bwMode="auto">
          <a:xfrm>
            <a:off x="8153400" y="6308725"/>
            <a:ext cx="914400" cy="304800"/>
          </a:xfrm>
          <a:prstGeom prst="rect">
            <a:avLst/>
          </a:prstGeom>
          <a:noFill/>
          <a:ln w="9525">
            <a:noFill/>
            <a:miter lim="800000"/>
            <a:headEnd/>
            <a:tailEnd/>
          </a:ln>
          <a:effectLst/>
        </p:spPr>
      </p:pic>
      <p:pic>
        <p:nvPicPr>
          <p:cNvPr id="1043" name="Picture 19"/>
          <p:cNvPicPr>
            <a:picLocks noChangeAspect="1" noChangeArrowheads="1"/>
          </p:cNvPicPr>
          <p:nvPr userDrawn="1"/>
        </p:nvPicPr>
        <p:blipFill>
          <a:blip r:embed="rId15" cstate="print"/>
          <a:srcRect/>
          <a:stretch>
            <a:fillRect/>
          </a:stretch>
        </p:blipFill>
        <p:spPr bwMode="auto">
          <a:xfrm>
            <a:off x="7696200" y="6665913"/>
            <a:ext cx="1371600" cy="165100"/>
          </a:xfrm>
          <a:prstGeom prst="rect">
            <a:avLst/>
          </a:prstGeom>
          <a:noFill/>
          <a:ln w="9525">
            <a:noFill/>
            <a:miter lim="800000"/>
            <a:headEnd/>
            <a:tailEnd/>
          </a:ln>
          <a:effectLst/>
        </p:spPr>
      </p:pic>
      <p:sp>
        <p:nvSpPr>
          <p:cNvPr id="1044" name="Line 20"/>
          <p:cNvSpPr>
            <a:spLocks noChangeShapeType="1"/>
          </p:cNvSpPr>
          <p:nvPr userDrawn="1"/>
        </p:nvSpPr>
        <p:spPr bwMode="auto">
          <a:xfrm>
            <a:off x="0" y="762000"/>
            <a:ext cx="9144000" cy="0"/>
          </a:xfrm>
          <a:prstGeom prst="line">
            <a:avLst/>
          </a:prstGeom>
          <a:noFill/>
          <a:ln w="5715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spTree>
    <p:extLst>
      <p:ext uri="{BB962C8B-B14F-4D97-AF65-F5344CB8AC3E}">
        <p14:creationId xmlns:p14="http://schemas.microsoft.com/office/powerpoint/2010/main" val="31666913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notesSlide" Target="../notesSlides/notesSlide12.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slideLayout" Target="../slideLayouts/slideLayout13.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2" name="Rectangle 36"/>
          <p:cNvSpPr>
            <a:spLocks noGrp="1" noChangeArrowheads="1"/>
          </p:cNvSpPr>
          <p:nvPr>
            <p:ph type="ctrTitle"/>
          </p:nvPr>
        </p:nvSpPr>
        <p:spPr>
          <a:xfrm>
            <a:off x="492369" y="1915551"/>
            <a:ext cx="8651631" cy="1828800"/>
          </a:xfrm>
        </p:spPr>
        <p:txBody>
          <a:bodyPr/>
          <a:lstStyle/>
          <a:p>
            <a:r>
              <a:rPr lang="zh-CN" altLang="en-US" sz="4000" dirty="0"/>
              <a:t>超高速高精度数控振荡器</a:t>
            </a:r>
            <a:r>
              <a:rPr lang="en-US" altLang="zh-CN" sz="4000" dirty="0"/>
              <a:t>(NCO)</a:t>
            </a:r>
            <a:r>
              <a:rPr lang="zh-CN" altLang="en-US" sz="4000" dirty="0"/>
              <a:t>设计 </a:t>
            </a:r>
            <a:endParaRPr lang="zh-CN" altLang="en-US" sz="4000" b="1" dirty="0"/>
          </a:p>
        </p:txBody>
      </p:sp>
      <p:sp>
        <p:nvSpPr>
          <p:cNvPr id="4133" name="Rectangle 37"/>
          <p:cNvSpPr>
            <a:spLocks noGrp="1" noChangeArrowheads="1"/>
          </p:cNvSpPr>
          <p:nvPr>
            <p:ph type="subTitle" idx="1"/>
          </p:nvPr>
        </p:nvSpPr>
        <p:spPr>
          <a:xfrm>
            <a:off x="3195350" y="3744351"/>
            <a:ext cx="3245667" cy="2247314"/>
          </a:xfrm>
        </p:spPr>
        <p:txBody>
          <a:bodyPr/>
          <a:lstStyle/>
          <a:p>
            <a:pPr algn="l"/>
            <a:r>
              <a:rPr lang="zh-CN" altLang="en-US" b="1" dirty="0">
                <a:latin typeface="Arial Unicode MS" pitchFamily="34" charset="-122"/>
                <a:ea typeface="Arial Unicode MS" pitchFamily="34" charset="-122"/>
                <a:cs typeface="Arial Unicode MS" pitchFamily="34" charset="-122"/>
              </a:rPr>
              <a:t>姓名：杨一雄</a:t>
            </a:r>
            <a:endParaRPr lang="en-US" altLang="zh-CN" b="1" dirty="0">
              <a:latin typeface="Arial Unicode MS" pitchFamily="34" charset="-122"/>
              <a:ea typeface="Arial Unicode MS" pitchFamily="34" charset="-122"/>
              <a:cs typeface="Arial Unicode MS" pitchFamily="34" charset="-122"/>
            </a:endParaRPr>
          </a:p>
          <a:p>
            <a:pPr algn="l"/>
            <a:r>
              <a:rPr lang="zh-CN" altLang="en-US" b="1" dirty="0">
                <a:latin typeface="Arial Unicode MS" pitchFamily="34" charset="-122"/>
                <a:ea typeface="Arial Unicode MS" pitchFamily="34" charset="-122"/>
                <a:cs typeface="Arial Unicode MS" pitchFamily="34" charset="-122"/>
              </a:rPr>
              <a:t>班级：无</a:t>
            </a:r>
            <a:r>
              <a:rPr lang="en-US" altLang="zh-CN" b="1" dirty="0">
                <a:latin typeface="Arial Unicode MS" pitchFamily="34" charset="-122"/>
                <a:ea typeface="Arial Unicode MS" pitchFamily="34" charset="-122"/>
                <a:cs typeface="Arial Unicode MS" pitchFamily="34" charset="-122"/>
              </a:rPr>
              <a:t>38</a:t>
            </a:r>
          </a:p>
          <a:p>
            <a:pPr algn="l"/>
            <a:r>
              <a:rPr lang="zh-CN" altLang="en-US" b="1" dirty="0">
                <a:latin typeface="Arial Unicode MS" pitchFamily="34" charset="-122"/>
                <a:ea typeface="Arial Unicode MS" pitchFamily="34" charset="-122"/>
                <a:cs typeface="Arial Unicode MS" pitchFamily="34" charset="-122"/>
              </a:rPr>
              <a:t>学号：</a:t>
            </a:r>
            <a:r>
              <a:rPr lang="en-US" altLang="zh-CN" b="1" dirty="0">
                <a:latin typeface="Arial Unicode MS" pitchFamily="34" charset="-122"/>
                <a:ea typeface="Arial Unicode MS" pitchFamily="34" charset="-122"/>
                <a:cs typeface="Arial Unicode MS" pitchFamily="34" charset="-122"/>
              </a:rPr>
              <a:t>2013011248</a:t>
            </a:r>
          </a:p>
          <a:p>
            <a:pPr algn="l"/>
            <a:r>
              <a:rPr lang="zh-CN" altLang="en-US" b="1" dirty="0">
                <a:latin typeface="Arial Unicode MS" pitchFamily="34" charset="-122"/>
                <a:ea typeface="Arial Unicode MS" pitchFamily="34" charset="-122"/>
                <a:cs typeface="Arial Unicode MS" pitchFamily="34" charset="-122"/>
              </a:rPr>
              <a:t>指导老师：杨华中</a:t>
            </a:r>
            <a:endParaRPr lang="en-US" altLang="zh-CN" b="1" dirty="0">
              <a:latin typeface="Franklin Gothic Medium" pitchFamily="34" charset="0"/>
            </a:endParaRPr>
          </a:p>
        </p:txBody>
      </p:sp>
      <p:sp>
        <p:nvSpPr>
          <p:cNvPr id="3" name="文本框 2"/>
          <p:cNvSpPr txBox="1"/>
          <p:nvPr/>
        </p:nvSpPr>
        <p:spPr>
          <a:xfrm>
            <a:off x="5676384" y="0"/>
            <a:ext cx="3467616" cy="584775"/>
          </a:xfrm>
          <a:prstGeom prst="rect">
            <a:avLst/>
          </a:prstGeom>
          <a:noFill/>
        </p:spPr>
        <p:txBody>
          <a:bodyPr wrap="none" rtlCol="0">
            <a:spAutoFit/>
          </a:bodyPr>
          <a:lstStyle/>
          <a:p>
            <a:r>
              <a:rPr lang="zh-CN" altLang="en-US" sz="3200" dirty="0">
                <a:solidFill>
                  <a:schemeClr val="tx2"/>
                </a:solidFill>
                <a:latin typeface="华文新魏" pitchFamily="2" charset="-122"/>
                <a:ea typeface="华文新魏" pitchFamily="2" charset="-122"/>
                <a:cs typeface="+mj-cs"/>
              </a:rPr>
              <a:t>毕业设计开题报告</a:t>
            </a:r>
          </a:p>
        </p:txBody>
      </p:sp>
      <p:sp>
        <p:nvSpPr>
          <p:cNvPr id="5" name="页脚占位符 4"/>
          <p:cNvSpPr>
            <a:spLocks noGrp="1"/>
          </p:cNvSpPr>
          <p:nvPr>
            <p:ph type="ftr" sz="quarter" idx="3"/>
          </p:nvPr>
        </p:nvSpPr>
        <p:spPr/>
        <p:txBody>
          <a:bodyPr/>
          <a:lstStyle/>
          <a:p>
            <a:r>
              <a:rPr lang="en-US" altLang="zh-CN" sz="1050" dirty="0">
                <a:solidFill>
                  <a:srgbClr val="000000"/>
                </a:solidFill>
              </a:rPr>
              <a:t>1/13</a:t>
            </a:r>
          </a:p>
        </p:txBody>
      </p:sp>
    </p:spTree>
    <p:extLst>
      <p:ext uri="{BB962C8B-B14F-4D97-AF65-F5344CB8AC3E}">
        <p14:creationId xmlns:p14="http://schemas.microsoft.com/office/powerpoint/2010/main" val="1579846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5491" y="840243"/>
            <a:ext cx="8876145" cy="707886"/>
          </a:xfrm>
          <a:prstGeom prst="rect">
            <a:avLst/>
          </a:prstGeom>
          <a:noFill/>
        </p:spPr>
        <p:txBody>
          <a:bodyPr wrap="square" rtlCol="0">
            <a:spAutoFit/>
          </a:bodyPr>
          <a:lstStyle/>
          <a:p>
            <a:r>
              <a:rPr lang="en-US" altLang="zh-CN" sz="2000" dirty="0"/>
              <a:t>[3] A 2 GHz 130 </a:t>
            </a:r>
            <a:r>
              <a:rPr lang="en-US" altLang="zh-CN" sz="2000" dirty="0" err="1"/>
              <a:t>mW</a:t>
            </a:r>
            <a:r>
              <a:rPr lang="en-US" altLang="zh-CN" sz="2000" dirty="0"/>
              <a:t> Direct-Digital Frequency Synthesizer With a Nonlinear DAC in 55 nm CMOS</a:t>
            </a:r>
          </a:p>
        </p:txBody>
      </p:sp>
      <p:sp>
        <p:nvSpPr>
          <p:cNvPr id="2" name="标题 1"/>
          <p:cNvSpPr>
            <a:spLocks noGrp="1"/>
          </p:cNvSpPr>
          <p:nvPr>
            <p:ph type="title"/>
          </p:nvPr>
        </p:nvSpPr>
        <p:spPr/>
        <p:txBody>
          <a:bodyPr/>
          <a:lstStyle/>
          <a:p>
            <a:r>
              <a:rPr lang="zh-CN" altLang="en-US" sz="3600" dirty="0"/>
              <a:t>前期调研结果</a:t>
            </a:r>
            <a:r>
              <a:rPr lang="en-US" altLang="zh-CN" sz="3600" dirty="0"/>
              <a:t>—</a:t>
            </a:r>
            <a:r>
              <a:rPr lang="zh-CN" altLang="en-US" sz="3600" dirty="0"/>
              <a:t>文献调研</a:t>
            </a:r>
          </a:p>
        </p:txBody>
      </p:sp>
      <p:sp>
        <p:nvSpPr>
          <p:cNvPr id="4" name="页脚占位符 3"/>
          <p:cNvSpPr>
            <a:spLocks noGrp="1"/>
          </p:cNvSpPr>
          <p:nvPr>
            <p:ph type="ftr" sz="quarter" idx="11"/>
          </p:nvPr>
        </p:nvSpPr>
        <p:spPr/>
        <p:txBody>
          <a:bodyPr/>
          <a:lstStyle/>
          <a:p>
            <a:r>
              <a:rPr lang="en-US" altLang="zh-CN" dirty="0">
                <a:solidFill>
                  <a:srgbClr val="000000"/>
                </a:solidFill>
              </a:rPr>
              <a:t>9/13</a:t>
            </a:r>
          </a:p>
        </p:txBody>
      </p:sp>
      <p:pic>
        <p:nvPicPr>
          <p:cNvPr id="8" name="图片 7"/>
          <p:cNvPicPr>
            <a:picLocks noChangeAspect="1"/>
          </p:cNvPicPr>
          <p:nvPr/>
        </p:nvPicPr>
        <p:blipFill rotWithShape="1">
          <a:blip r:embed="rId3"/>
          <a:srcRect l="1692"/>
          <a:stretch/>
        </p:blipFill>
        <p:spPr>
          <a:xfrm>
            <a:off x="685800" y="2826702"/>
            <a:ext cx="3043237" cy="1685925"/>
          </a:xfrm>
          <a:prstGeom prst="rect">
            <a:avLst/>
          </a:prstGeom>
        </p:spPr>
      </p:pic>
      <p:sp>
        <p:nvSpPr>
          <p:cNvPr id="21" name="内容占位符 2"/>
          <p:cNvSpPr txBox="1">
            <a:spLocks/>
          </p:cNvSpPr>
          <p:nvPr/>
        </p:nvSpPr>
        <p:spPr bwMode="auto">
          <a:xfrm>
            <a:off x="175491" y="1692276"/>
            <a:ext cx="8686800" cy="14297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har char="•"/>
              <a:defRPr sz="2400">
                <a:solidFill>
                  <a:schemeClr val="tx1"/>
                </a:solidFill>
                <a:latin typeface="Arial Unicode MS" pitchFamily="34" charset="-122"/>
                <a:ea typeface="Arial Unicode MS" pitchFamily="34" charset="-122"/>
                <a:cs typeface="Arial Unicode MS" pitchFamily="34" charset="-122"/>
              </a:defRPr>
            </a:lvl1pPr>
            <a:lvl2pPr marL="557213" indent="-214313" algn="l" rtl="0" fontAlgn="base">
              <a:spcBef>
                <a:spcPct val="20000"/>
              </a:spcBef>
              <a:spcAft>
                <a:spcPct val="0"/>
              </a:spcAft>
              <a:buChar char="–"/>
              <a:defRPr sz="2100">
                <a:solidFill>
                  <a:schemeClr val="tx1"/>
                </a:solidFill>
                <a:latin typeface="Arial Unicode MS" pitchFamily="34" charset="-122"/>
                <a:ea typeface="Arial Unicode MS" pitchFamily="34" charset="-122"/>
                <a:cs typeface="Arial Unicode MS" pitchFamily="34" charset="-122"/>
              </a:defRPr>
            </a:lvl2pPr>
            <a:lvl3pPr marL="857250" indent="-171450" algn="l" rtl="0" fontAlgn="base">
              <a:spcBef>
                <a:spcPct val="20000"/>
              </a:spcBef>
              <a:spcAft>
                <a:spcPct val="0"/>
              </a:spcAft>
              <a:buChar char="•"/>
              <a:defRPr sz="1800">
                <a:solidFill>
                  <a:schemeClr val="tx1"/>
                </a:solidFill>
                <a:latin typeface="Arial Unicode MS" pitchFamily="34" charset="-122"/>
                <a:ea typeface="Arial Unicode MS" pitchFamily="34" charset="-122"/>
                <a:cs typeface="Arial Unicode MS" pitchFamily="34" charset="-122"/>
              </a:defRPr>
            </a:lvl3pPr>
            <a:lvl4pPr marL="12001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4pPr>
            <a:lvl5pPr marL="15430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pPr>
              <a:spcBef>
                <a:spcPts val="0"/>
              </a:spcBef>
              <a:spcAft>
                <a:spcPts val="1200"/>
              </a:spcAft>
            </a:pPr>
            <a:r>
              <a:rPr lang="zh-CN" altLang="en-US" sz="2000" dirty="0"/>
              <a:t>面临问题：查找表和角度旋转方法，最长路径延时仍然很大</a:t>
            </a:r>
            <a:endParaRPr lang="en-US" altLang="zh-CN" sz="2000" dirty="0"/>
          </a:p>
          <a:p>
            <a:pPr>
              <a:spcBef>
                <a:spcPts val="0"/>
              </a:spcBef>
              <a:spcAft>
                <a:spcPts val="1200"/>
              </a:spcAft>
            </a:pPr>
            <a:r>
              <a:rPr lang="zh-CN" altLang="en-US" sz="2000" dirty="0"/>
              <a:t>使用方法：使用非线性的</a:t>
            </a:r>
            <a:r>
              <a:rPr lang="en-US" altLang="zh-CN" sz="2000" dirty="0"/>
              <a:t>DAC</a:t>
            </a:r>
            <a:r>
              <a:rPr lang="zh-CN" altLang="en-US" sz="2000" dirty="0"/>
              <a:t>，压缩</a:t>
            </a:r>
            <a:r>
              <a:rPr lang="en-US" altLang="zh-CN" sz="2000" dirty="0"/>
              <a:t>DAC</a:t>
            </a:r>
            <a:r>
              <a:rPr lang="zh-CN" altLang="en-US" sz="2000" dirty="0"/>
              <a:t>中编解码器复杂度</a:t>
            </a:r>
            <a:endParaRPr lang="en-US" altLang="zh-CN" sz="2000" dirty="0"/>
          </a:p>
          <a:p>
            <a:pPr marL="0" indent="0">
              <a:spcBef>
                <a:spcPts val="0"/>
              </a:spcBef>
              <a:spcAft>
                <a:spcPts val="1200"/>
              </a:spcAft>
              <a:buNone/>
            </a:pPr>
            <a:endParaRPr lang="en-US" altLang="zh-CN" sz="2000" dirty="0"/>
          </a:p>
        </p:txBody>
      </p:sp>
      <p:grpSp>
        <p:nvGrpSpPr>
          <p:cNvPr id="23" name="组合 22"/>
          <p:cNvGrpSpPr/>
          <p:nvPr/>
        </p:nvGrpSpPr>
        <p:grpSpPr>
          <a:xfrm>
            <a:off x="4785014" y="2826702"/>
            <a:ext cx="3195639" cy="1685925"/>
            <a:chOff x="4785014" y="2826702"/>
            <a:chExt cx="3195639" cy="1685925"/>
          </a:xfrm>
        </p:grpSpPr>
        <p:grpSp>
          <p:nvGrpSpPr>
            <p:cNvPr id="11" name="组合 10"/>
            <p:cNvGrpSpPr/>
            <p:nvPr/>
          </p:nvGrpSpPr>
          <p:grpSpPr>
            <a:xfrm>
              <a:off x="4785014" y="2826702"/>
              <a:ext cx="3195639" cy="1685925"/>
              <a:chOff x="4613564" y="2826702"/>
              <a:chExt cx="3195639" cy="1685925"/>
            </a:xfrm>
          </p:grpSpPr>
          <p:pic>
            <p:nvPicPr>
              <p:cNvPr id="9" name="图片 8"/>
              <p:cNvPicPr>
                <a:picLocks noChangeAspect="1"/>
              </p:cNvPicPr>
              <p:nvPr/>
            </p:nvPicPr>
            <p:blipFill>
              <a:blip r:embed="rId4"/>
              <a:stretch>
                <a:fillRect/>
              </a:stretch>
            </p:blipFill>
            <p:spPr>
              <a:xfrm>
                <a:off x="6924676" y="3669664"/>
                <a:ext cx="685800" cy="628650"/>
              </a:xfrm>
              <a:prstGeom prst="rect">
                <a:avLst/>
              </a:prstGeom>
            </p:spPr>
          </p:pic>
          <p:pic>
            <p:nvPicPr>
              <p:cNvPr id="22" name="图片 21"/>
              <p:cNvPicPr>
                <a:picLocks noChangeAspect="1"/>
              </p:cNvPicPr>
              <p:nvPr/>
            </p:nvPicPr>
            <p:blipFill rotWithShape="1">
              <a:blip r:embed="rId3"/>
              <a:srcRect l="1693" r="23650"/>
              <a:stretch/>
            </p:blipFill>
            <p:spPr>
              <a:xfrm>
                <a:off x="4613564" y="2826702"/>
                <a:ext cx="2311112" cy="1685925"/>
              </a:xfrm>
              <a:prstGeom prst="rect">
                <a:avLst/>
              </a:prstGeom>
            </p:spPr>
          </p:pic>
          <p:pic>
            <p:nvPicPr>
              <p:cNvPr id="10" name="图片 9"/>
              <p:cNvPicPr>
                <a:picLocks noChangeAspect="1"/>
              </p:cNvPicPr>
              <p:nvPr/>
            </p:nvPicPr>
            <p:blipFill rotWithShape="1">
              <a:blip r:embed="rId5"/>
              <a:srcRect l="5771"/>
              <a:stretch/>
            </p:blipFill>
            <p:spPr>
              <a:xfrm>
                <a:off x="7010400" y="2937512"/>
                <a:ext cx="798803" cy="657225"/>
              </a:xfrm>
              <a:prstGeom prst="rect">
                <a:avLst/>
              </a:prstGeom>
            </p:spPr>
          </p:pic>
        </p:grpSp>
        <p:pic>
          <p:nvPicPr>
            <p:cNvPr id="13" name="图片 12"/>
            <p:cNvPicPr>
              <a:picLocks noChangeAspect="1"/>
            </p:cNvPicPr>
            <p:nvPr/>
          </p:nvPicPr>
          <p:blipFill>
            <a:blip r:embed="rId6"/>
            <a:stretch>
              <a:fillRect/>
            </a:stretch>
          </p:blipFill>
          <p:spPr>
            <a:xfrm>
              <a:off x="5810251" y="3659822"/>
              <a:ext cx="1085850" cy="514350"/>
            </a:xfrm>
            <a:prstGeom prst="rect">
              <a:avLst/>
            </a:prstGeom>
          </p:spPr>
        </p:pic>
      </p:grpSp>
      <p:sp>
        <p:nvSpPr>
          <p:cNvPr id="24" name="矩形 23"/>
          <p:cNvSpPr/>
          <p:nvPr/>
        </p:nvSpPr>
        <p:spPr>
          <a:xfrm>
            <a:off x="128241" y="5103812"/>
            <a:ext cx="8482359" cy="784830"/>
          </a:xfrm>
          <a:prstGeom prst="rect">
            <a:avLst/>
          </a:prstGeom>
        </p:spPr>
        <p:txBody>
          <a:bodyPr wrap="square">
            <a:spAutoFit/>
          </a:bodyPr>
          <a:lstStyle/>
          <a:p>
            <a:pPr lvl="1">
              <a:spcBef>
                <a:spcPts val="600"/>
              </a:spcBef>
              <a:spcAft>
                <a:spcPts val="0"/>
              </a:spcAft>
            </a:pPr>
            <a:r>
              <a:rPr lang="zh-CN" altLang="en-US" sz="2000" dirty="0"/>
              <a:t>贡献：解决了存储器的限制，优化了</a:t>
            </a:r>
            <a:r>
              <a:rPr lang="en-US" altLang="zh-CN" sz="2000" dirty="0"/>
              <a:t>DAC</a:t>
            </a:r>
            <a:r>
              <a:rPr lang="zh-CN" altLang="en-US" sz="2000" dirty="0"/>
              <a:t>编码器，时钟频率可以更快</a:t>
            </a:r>
            <a:endParaRPr lang="en-US" altLang="zh-CN" sz="2000" dirty="0"/>
          </a:p>
          <a:p>
            <a:pPr lvl="1">
              <a:spcBef>
                <a:spcPts val="600"/>
              </a:spcBef>
              <a:spcAft>
                <a:spcPts val="0"/>
              </a:spcAft>
            </a:pPr>
            <a:r>
              <a:rPr lang="zh-CN" altLang="en-US" sz="2000" dirty="0"/>
              <a:t>不足：增大了</a:t>
            </a:r>
            <a:r>
              <a:rPr lang="en-US" altLang="zh-CN" sz="2000" dirty="0"/>
              <a:t>DAC</a:t>
            </a:r>
            <a:r>
              <a:rPr lang="zh-CN" altLang="en-US" sz="2000" dirty="0"/>
              <a:t>的复杂度，失真加重，引入了新的噪声</a:t>
            </a:r>
            <a:endParaRPr lang="en-US" altLang="zh-CN" sz="2000" dirty="0"/>
          </a:p>
        </p:txBody>
      </p:sp>
    </p:spTree>
    <p:extLst>
      <p:ext uri="{BB962C8B-B14F-4D97-AF65-F5344CB8AC3E}">
        <p14:creationId xmlns:p14="http://schemas.microsoft.com/office/powerpoint/2010/main" val="273644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前期调研结果</a:t>
            </a:r>
            <a:r>
              <a:rPr lang="en-US" altLang="zh-CN" sz="3600" dirty="0"/>
              <a:t>——</a:t>
            </a:r>
            <a:r>
              <a:rPr lang="zh-CN" altLang="en-US" sz="3600" dirty="0"/>
              <a:t>现状总结</a:t>
            </a:r>
          </a:p>
        </p:txBody>
      </p:sp>
      <p:sp>
        <p:nvSpPr>
          <p:cNvPr id="3" name="内容占位符 2"/>
          <p:cNvSpPr>
            <a:spLocks noGrp="1"/>
          </p:cNvSpPr>
          <p:nvPr>
            <p:ph idx="1"/>
          </p:nvPr>
        </p:nvSpPr>
        <p:spPr/>
        <p:txBody>
          <a:bodyPr/>
          <a:lstStyle/>
          <a:p>
            <a:pPr>
              <a:spcBef>
                <a:spcPts val="600"/>
              </a:spcBef>
              <a:spcAft>
                <a:spcPts val="1200"/>
              </a:spcAft>
            </a:pPr>
            <a:r>
              <a:rPr lang="zh-CN" altLang="en-US" dirty="0"/>
              <a:t>基于查找表压缩、矩阵旋转和非线性</a:t>
            </a:r>
            <a:r>
              <a:rPr lang="en-US" altLang="zh-CN" dirty="0"/>
              <a:t>DAC</a:t>
            </a:r>
            <a:r>
              <a:rPr lang="zh-CN" altLang="en-US" dirty="0"/>
              <a:t>的改进型</a:t>
            </a:r>
            <a:r>
              <a:rPr lang="en-US" altLang="zh-CN" dirty="0"/>
              <a:t>NCO</a:t>
            </a:r>
            <a:r>
              <a:rPr lang="zh-CN" altLang="en-US" dirty="0"/>
              <a:t>，存在不同的特点：</a:t>
            </a:r>
            <a:endParaRPr lang="en-US" altLang="zh-CN" dirty="0"/>
          </a:p>
          <a:p>
            <a:pPr marL="0" indent="0">
              <a:spcBef>
                <a:spcPts val="600"/>
              </a:spcBef>
              <a:spcAft>
                <a:spcPts val="1200"/>
              </a:spcAft>
              <a:buNone/>
            </a:pPr>
            <a:endParaRPr lang="en-US" altLang="zh-CN" dirty="0"/>
          </a:p>
          <a:p>
            <a:pPr marL="0" indent="0">
              <a:spcBef>
                <a:spcPts val="600"/>
              </a:spcBef>
              <a:spcAft>
                <a:spcPts val="1200"/>
              </a:spcAft>
              <a:buNone/>
            </a:pPr>
            <a:endParaRPr lang="en-US" altLang="zh-CN" dirty="0"/>
          </a:p>
          <a:p>
            <a:pPr marL="0" indent="0">
              <a:spcBef>
                <a:spcPts val="600"/>
              </a:spcBef>
              <a:spcAft>
                <a:spcPts val="1200"/>
              </a:spcAft>
              <a:buNone/>
            </a:pPr>
            <a:endParaRPr lang="en-US" altLang="zh-CN" dirty="0"/>
          </a:p>
          <a:p>
            <a:pPr marL="0" indent="0">
              <a:spcBef>
                <a:spcPts val="600"/>
              </a:spcBef>
              <a:spcAft>
                <a:spcPts val="1200"/>
              </a:spcAft>
              <a:buNone/>
            </a:pPr>
            <a:endParaRPr lang="en-US" altLang="zh-CN" dirty="0"/>
          </a:p>
          <a:p>
            <a:pPr marL="0" indent="0">
              <a:spcBef>
                <a:spcPts val="600"/>
              </a:spcBef>
              <a:spcAft>
                <a:spcPts val="1200"/>
              </a:spcAft>
              <a:buNone/>
            </a:pPr>
            <a:endParaRPr lang="en-US" altLang="zh-CN" dirty="0"/>
          </a:p>
          <a:p>
            <a:pPr>
              <a:spcBef>
                <a:spcPts val="600"/>
              </a:spcBef>
              <a:spcAft>
                <a:spcPts val="1200"/>
              </a:spcAft>
            </a:pPr>
            <a:r>
              <a:rPr lang="zh-CN" altLang="en-US" dirty="0"/>
              <a:t>三种优化方法的融合的趋势</a:t>
            </a:r>
            <a:endParaRPr lang="en-US" altLang="zh-CN" dirty="0"/>
          </a:p>
        </p:txBody>
      </p:sp>
      <p:sp>
        <p:nvSpPr>
          <p:cNvPr id="10" name="页脚占位符 9"/>
          <p:cNvSpPr>
            <a:spLocks noGrp="1"/>
          </p:cNvSpPr>
          <p:nvPr>
            <p:ph type="ftr" sz="quarter" idx="11"/>
          </p:nvPr>
        </p:nvSpPr>
        <p:spPr/>
        <p:txBody>
          <a:bodyPr/>
          <a:lstStyle/>
          <a:p>
            <a:r>
              <a:rPr lang="en-US" altLang="zh-CN" dirty="0">
                <a:solidFill>
                  <a:srgbClr val="000000"/>
                </a:solidFill>
              </a:rPr>
              <a:t>10/13</a:t>
            </a:r>
          </a:p>
        </p:txBody>
      </p:sp>
      <p:graphicFrame>
        <p:nvGraphicFramePr>
          <p:cNvPr id="4" name="表格 3"/>
          <p:cNvGraphicFramePr>
            <a:graphicFrameLocks noGrp="1"/>
          </p:cNvGraphicFramePr>
          <p:nvPr>
            <p:extLst>
              <p:ext uri="{D42A27DB-BD31-4B8C-83A1-F6EECF244321}">
                <p14:modId xmlns:p14="http://schemas.microsoft.com/office/powerpoint/2010/main" val="2935330199"/>
              </p:ext>
            </p:extLst>
          </p:nvPr>
        </p:nvGraphicFramePr>
        <p:xfrm>
          <a:off x="749300" y="2229484"/>
          <a:ext cx="7581900" cy="2380616"/>
        </p:xfrm>
        <a:graphic>
          <a:graphicData uri="http://schemas.openxmlformats.org/drawingml/2006/table">
            <a:tbl>
              <a:tblPr firstRow="1" bandRow="1">
                <a:tableStyleId>{073A0DAA-6AF3-43AB-8588-CEC1D06C72B9}</a:tableStyleId>
              </a:tblPr>
              <a:tblGrid>
                <a:gridCol w="1565203">
                  <a:extLst>
                    <a:ext uri="{9D8B030D-6E8A-4147-A177-3AD203B41FA5}">
                      <a16:colId xmlns:a16="http://schemas.microsoft.com/office/drawing/2014/main" val="163680560"/>
                    </a:ext>
                  </a:extLst>
                </a:gridCol>
                <a:gridCol w="1206211">
                  <a:extLst>
                    <a:ext uri="{9D8B030D-6E8A-4147-A177-3AD203B41FA5}">
                      <a16:colId xmlns:a16="http://schemas.microsoft.com/office/drawing/2014/main" val="94231575"/>
                    </a:ext>
                  </a:extLst>
                </a:gridCol>
                <a:gridCol w="1251635">
                  <a:extLst>
                    <a:ext uri="{9D8B030D-6E8A-4147-A177-3AD203B41FA5}">
                      <a16:colId xmlns:a16="http://schemas.microsoft.com/office/drawing/2014/main" val="1558350487"/>
                    </a:ext>
                  </a:extLst>
                </a:gridCol>
                <a:gridCol w="3558851">
                  <a:extLst>
                    <a:ext uri="{9D8B030D-6E8A-4147-A177-3AD203B41FA5}">
                      <a16:colId xmlns:a16="http://schemas.microsoft.com/office/drawing/2014/main" val="737192955"/>
                    </a:ext>
                  </a:extLst>
                </a:gridCol>
              </a:tblGrid>
              <a:tr h="595154">
                <a:tc>
                  <a:txBody>
                    <a:bodyPr/>
                    <a:lstStyle/>
                    <a:p>
                      <a:endParaRPr lang="zh-CN" altLang="en-US" sz="1800" dirty="0"/>
                    </a:p>
                  </a:txBody>
                  <a:tcPr/>
                </a:tc>
                <a:tc>
                  <a:txBody>
                    <a:bodyPr/>
                    <a:lstStyle/>
                    <a:p>
                      <a:pPr algn="ctr"/>
                      <a:r>
                        <a:rPr lang="zh-CN" altLang="en-US" sz="1800" dirty="0"/>
                        <a:t>速度</a:t>
                      </a:r>
                    </a:p>
                  </a:txBody>
                  <a:tcPr/>
                </a:tc>
                <a:tc>
                  <a:txBody>
                    <a:bodyPr/>
                    <a:lstStyle/>
                    <a:p>
                      <a:pPr algn="ctr"/>
                      <a:r>
                        <a:rPr lang="zh-CN" altLang="en-US" sz="1800" dirty="0"/>
                        <a:t>杂散性能</a:t>
                      </a:r>
                    </a:p>
                  </a:txBody>
                  <a:tcPr/>
                </a:tc>
                <a:tc>
                  <a:txBody>
                    <a:bodyPr/>
                    <a:lstStyle/>
                    <a:p>
                      <a:r>
                        <a:rPr lang="zh-CN" altLang="en-US" sz="1800" dirty="0"/>
                        <a:t>特点</a:t>
                      </a:r>
                    </a:p>
                  </a:txBody>
                  <a:tcPr/>
                </a:tc>
                <a:extLst>
                  <a:ext uri="{0D108BD9-81ED-4DB2-BD59-A6C34878D82A}">
                    <a16:rowId xmlns:a16="http://schemas.microsoft.com/office/drawing/2014/main" val="724937019"/>
                  </a:ext>
                </a:extLst>
              </a:tr>
              <a:tr h="595154">
                <a:tc>
                  <a:txBody>
                    <a:bodyPr/>
                    <a:lstStyle/>
                    <a:p>
                      <a:r>
                        <a:rPr lang="zh-CN" altLang="en-US" sz="1800" dirty="0"/>
                        <a:t>查找表压缩</a:t>
                      </a:r>
                    </a:p>
                  </a:txBody>
                  <a:tcPr/>
                </a:tc>
                <a:tc>
                  <a:txBody>
                    <a:bodyPr/>
                    <a:lstStyle/>
                    <a:p>
                      <a:pPr algn="ctr"/>
                      <a:r>
                        <a:rPr lang="en-US" altLang="zh-CN" sz="1800" dirty="0"/>
                        <a:t>≈ 1 GHz</a:t>
                      </a:r>
                      <a:endParaRPr lang="zh-CN" altLang="en-US" sz="1800" dirty="0"/>
                    </a:p>
                  </a:txBody>
                  <a:tcPr/>
                </a:tc>
                <a:tc>
                  <a:txBody>
                    <a:bodyPr/>
                    <a:lstStyle/>
                    <a:p>
                      <a:pPr algn="ctr"/>
                      <a:r>
                        <a:rPr lang="en-US" altLang="zh-CN" sz="1800" dirty="0"/>
                        <a:t>≈ 50</a:t>
                      </a:r>
                      <a:r>
                        <a:rPr lang="zh-CN" altLang="en-US" sz="1800" dirty="0"/>
                        <a:t> </a:t>
                      </a:r>
                      <a:r>
                        <a:rPr lang="en-US" altLang="zh-CN" sz="1800" dirty="0" err="1"/>
                        <a:t>dBc</a:t>
                      </a:r>
                      <a:endParaRPr lang="zh-CN" altLang="en-US" sz="1800" dirty="0"/>
                    </a:p>
                  </a:txBody>
                  <a:tcPr/>
                </a:tc>
                <a:tc>
                  <a:txBody>
                    <a:bodyPr/>
                    <a:lstStyle/>
                    <a:p>
                      <a:r>
                        <a:rPr lang="zh-CN" altLang="en-US" sz="1800" dirty="0"/>
                        <a:t>结构简单，提升空间小</a:t>
                      </a:r>
                    </a:p>
                  </a:txBody>
                  <a:tcPr/>
                </a:tc>
                <a:extLst>
                  <a:ext uri="{0D108BD9-81ED-4DB2-BD59-A6C34878D82A}">
                    <a16:rowId xmlns:a16="http://schemas.microsoft.com/office/drawing/2014/main" val="3141921607"/>
                  </a:ext>
                </a:extLst>
              </a:tr>
              <a:tr h="595154">
                <a:tc>
                  <a:txBody>
                    <a:bodyPr/>
                    <a:lstStyle/>
                    <a:p>
                      <a:r>
                        <a:rPr lang="zh-CN" altLang="en-US" sz="1800" dirty="0"/>
                        <a:t>矩阵旋转法</a:t>
                      </a:r>
                    </a:p>
                  </a:txBody>
                  <a:tcPr/>
                </a:tc>
                <a:tc>
                  <a:txBody>
                    <a:bodyPr/>
                    <a:lstStyle/>
                    <a:p>
                      <a:pPr algn="ctr"/>
                      <a:r>
                        <a:rPr lang="en-US" altLang="zh-CN" sz="1800" dirty="0"/>
                        <a:t>&lt; 1 GHz</a:t>
                      </a:r>
                      <a:endParaRPr lang="zh-CN" altLang="en-US" sz="1800" dirty="0"/>
                    </a:p>
                  </a:txBody>
                  <a:tcPr/>
                </a:tc>
                <a:tc>
                  <a:txBody>
                    <a:bodyPr/>
                    <a:lstStyle/>
                    <a:p>
                      <a:pPr algn="ctr"/>
                      <a:r>
                        <a:rPr lang="en-US" altLang="zh-CN" sz="1800" dirty="0"/>
                        <a:t>&gt; 70 </a:t>
                      </a:r>
                      <a:r>
                        <a:rPr lang="en-US" altLang="zh-CN" sz="1800" dirty="0" err="1"/>
                        <a:t>dBc</a:t>
                      </a:r>
                      <a:endParaRPr lang="zh-CN" altLang="en-US" sz="1800" dirty="0"/>
                    </a:p>
                  </a:txBody>
                  <a:tcPr/>
                </a:tc>
                <a:tc>
                  <a:txBody>
                    <a:bodyPr/>
                    <a:lstStyle/>
                    <a:p>
                      <a:r>
                        <a:rPr lang="zh-CN" altLang="en-US" sz="1800" dirty="0"/>
                        <a:t>杂散性能强，速度慢、时延大</a:t>
                      </a:r>
                    </a:p>
                  </a:txBody>
                  <a:tcPr/>
                </a:tc>
                <a:extLst>
                  <a:ext uri="{0D108BD9-81ED-4DB2-BD59-A6C34878D82A}">
                    <a16:rowId xmlns:a16="http://schemas.microsoft.com/office/drawing/2014/main" val="2454669402"/>
                  </a:ext>
                </a:extLst>
              </a:tr>
              <a:tr h="595154">
                <a:tc>
                  <a:txBody>
                    <a:bodyPr/>
                    <a:lstStyle/>
                    <a:p>
                      <a:r>
                        <a:rPr lang="zh-CN" altLang="en-US" sz="1800" dirty="0"/>
                        <a:t>非线性</a:t>
                      </a:r>
                      <a:r>
                        <a:rPr lang="en-US" altLang="zh-CN" sz="1800" dirty="0"/>
                        <a:t>DAC</a:t>
                      </a:r>
                      <a:endParaRPr lang="zh-CN" altLang="en-US" sz="1800" dirty="0"/>
                    </a:p>
                  </a:txBody>
                  <a:tcPr/>
                </a:tc>
                <a:tc>
                  <a:txBody>
                    <a:bodyPr/>
                    <a:lstStyle/>
                    <a:p>
                      <a:pPr algn="ctr"/>
                      <a:r>
                        <a:rPr lang="en-US" altLang="zh-CN" sz="1800" dirty="0"/>
                        <a:t>&gt; 1 GHz</a:t>
                      </a:r>
                      <a:endParaRPr lang="zh-CN" altLang="en-US" sz="1800" dirty="0"/>
                    </a:p>
                  </a:txBody>
                  <a:tcPr/>
                </a:tc>
                <a:tc>
                  <a:txBody>
                    <a:bodyPr/>
                    <a:lstStyle/>
                    <a:p>
                      <a:pPr algn="ctr"/>
                      <a:r>
                        <a:rPr lang="en-US" altLang="zh-CN" sz="1800" dirty="0"/>
                        <a:t>≈ 40 </a:t>
                      </a:r>
                      <a:r>
                        <a:rPr lang="en-US" altLang="zh-CN" sz="1800" dirty="0" err="1"/>
                        <a:t>dBc</a:t>
                      </a:r>
                      <a:endParaRPr lang="zh-CN" altLang="en-US" sz="1800" dirty="0"/>
                    </a:p>
                  </a:txBody>
                  <a:tcPr/>
                </a:tc>
                <a:tc>
                  <a:txBody>
                    <a:bodyPr/>
                    <a:lstStyle/>
                    <a:p>
                      <a:r>
                        <a:rPr lang="zh-CN" altLang="en-US" sz="1800" dirty="0"/>
                        <a:t>速度比较快，波形失真</a:t>
                      </a:r>
                    </a:p>
                  </a:txBody>
                  <a:tcPr/>
                </a:tc>
                <a:extLst>
                  <a:ext uri="{0D108BD9-81ED-4DB2-BD59-A6C34878D82A}">
                    <a16:rowId xmlns:a16="http://schemas.microsoft.com/office/drawing/2014/main" val="2681214126"/>
                  </a:ext>
                </a:extLst>
              </a:tr>
            </a:tbl>
          </a:graphicData>
        </a:graphic>
      </p:graphicFrame>
    </p:spTree>
    <p:extLst>
      <p:ext uri="{BB962C8B-B14F-4D97-AF65-F5344CB8AC3E}">
        <p14:creationId xmlns:p14="http://schemas.microsoft.com/office/powerpoint/2010/main" val="173084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实施方案</a:t>
            </a:r>
          </a:p>
        </p:txBody>
      </p:sp>
      <p:sp>
        <p:nvSpPr>
          <p:cNvPr id="3" name="内容占位符 2"/>
          <p:cNvSpPr>
            <a:spLocks noGrp="1"/>
          </p:cNvSpPr>
          <p:nvPr>
            <p:ph idx="1"/>
          </p:nvPr>
        </p:nvSpPr>
        <p:spPr/>
        <p:txBody>
          <a:bodyPr/>
          <a:lstStyle/>
          <a:p>
            <a:r>
              <a:rPr lang="en-US" altLang="zh-CN" dirty="0"/>
              <a:t>Proposal Architecture</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endParaRPr lang="en-US" altLang="zh-CN" dirty="0"/>
          </a:p>
          <a:p>
            <a:r>
              <a:rPr lang="zh-CN" altLang="en-US" dirty="0"/>
              <a:t>创新空间：主要分为</a:t>
            </a:r>
            <a:r>
              <a:rPr lang="en-US" altLang="zh-CN" dirty="0"/>
              <a:t>4</a:t>
            </a:r>
            <a:r>
              <a:rPr lang="zh-CN" altLang="en-US" dirty="0"/>
              <a:t>点</a:t>
            </a:r>
            <a:endParaRPr lang="en-US" altLang="zh-CN" dirty="0"/>
          </a:p>
          <a:p>
            <a:pPr lvl="1"/>
            <a:r>
              <a:rPr lang="en-US" altLang="zh-CN" dirty="0"/>
              <a:t>1. </a:t>
            </a:r>
            <a:r>
              <a:rPr lang="zh-CN" altLang="en-US" dirty="0"/>
              <a:t>使用</a:t>
            </a:r>
            <a:r>
              <a:rPr lang="en-US" altLang="zh-CN" dirty="0"/>
              <a:t>Rom</a:t>
            </a:r>
            <a:r>
              <a:rPr lang="zh-CN" altLang="en-US" dirty="0"/>
              <a:t>和矩阵旋转法，兼具高精度和第切换延时</a:t>
            </a:r>
            <a:endParaRPr lang="en-US" altLang="zh-CN" dirty="0"/>
          </a:p>
          <a:p>
            <a:pPr lvl="1"/>
            <a:r>
              <a:rPr lang="en-US" altLang="zh-CN" dirty="0"/>
              <a:t>2. </a:t>
            </a:r>
            <a:r>
              <a:rPr lang="zh-CN" altLang="en-US" dirty="0"/>
              <a:t>针对</a:t>
            </a:r>
            <a:r>
              <a:rPr lang="en-US" altLang="zh-CN" dirty="0"/>
              <a:t>CORDIC</a:t>
            </a:r>
            <a:r>
              <a:rPr lang="zh-CN" altLang="en-US" dirty="0"/>
              <a:t>旋转电路，探索简化的可能，进一步提升速度</a:t>
            </a:r>
            <a:endParaRPr lang="en-US" altLang="zh-CN" dirty="0"/>
          </a:p>
          <a:p>
            <a:pPr lvl="1"/>
            <a:r>
              <a:rPr lang="en-US" altLang="zh-CN" dirty="0"/>
              <a:t>3. </a:t>
            </a:r>
            <a:r>
              <a:rPr lang="zh-CN" altLang="en-US" dirty="0"/>
              <a:t>建立资源配置系统，尽可能最优化资源配置</a:t>
            </a:r>
            <a:endParaRPr lang="en-US" altLang="zh-CN" dirty="0"/>
          </a:p>
          <a:p>
            <a:pPr lvl="1"/>
            <a:r>
              <a:rPr lang="en-US" altLang="zh-CN" dirty="0"/>
              <a:t>4. </a:t>
            </a:r>
            <a:r>
              <a:rPr lang="zh-CN" altLang="en-US" dirty="0"/>
              <a:t>引入</a:t>
            </a:r>
            <a:r>
              <a:rPr lang="en-US" altLang="zh-CN" dirty="0"/>
              <a:t>dither</a:t>
            </a:r>
            <a:r>
              <a:rPr lang="zh-CN" altLang="en-US" dirty="0"/>
              <a:t>技术，可能对性能产生收益</a:t>
            </a:r>
            <a:endParaRPr lang="en-US" altLang="zh-CN" dirty="0"/>
          </a:p>
          <a:p>
            <a:pPr marL="0" indent="0">
              <a:buNone/>
            </a:pPr>
            <a:endParaRPr lang="zh-CN" altLang="en-US" dirty="0"/>
          </a:p>
        </p:txBody>
      </p:sp>
      <p:sp>
        <p:nvSpPr>
          <p:cNvPr id="4" name="页脚占位符 3"/>
          <p:cNvSpPr>
            <a:spLocks noGrp="1"/>
          </p:cNvSpPr>
          <p:nvPr>
            <p:ph type="ftr" sz="quarter" idx="11"/>
          </p:nvPr>
        </p:nvSpPr>
        <p:spPr/>
        <p:txBody>
          <a:bodyPr/>
          <a:lstStyle/>
          <a:p>
            <a:r>
              <a:rPr lang="en-US" altLang="zh-CN">
                <a:solidFill>
                  <a:srgbClr val="000000"/>
                </a:solidFill>
              </a:rPr>
              <a:t>20/22</a:t>
            </a:r>
            <a:endParaRPr lang="en-US" altLang="zh-CN" dirty="0">
              <a:solidFill>
                <a:srgbClr val="000000"/>
              </a:solidFill>
            </a:endParaRPr>
          </a:p>
        </p:txBody>
      </p:sp>
      <p:grpSp>
        <p:nvGrpSpPr>
          <p:cNvPr id="41" name="组合 40"/>
          <p:cNvGrpSpPr/>
          <p:nvPr/>
        </p:nvGrpSpPr>
        <p:grpSpPr>
          <a:xfrm>
            <a:off x="381001" y="1864248"/>
            <a:ext cx="3989235" cy="1510972"/>
            <a:chOff x="4185871" y="2197317"/>
            <a:chExt cx="7160901" cy="2712281"/>
          </a:xfrm>
        </p:grpSpPr>
        <p:grpSp>
          <p:nvGrpSpPr>
            <p:cNvPr id="42" name="组合 41"/>
            <p:cNvGrpSpPr/>
            <p:nvPr/>
          </p:nvGrpSpPr>
          <p:grpSpPr>
            <a:xfrm>
              <a:off x="4185871" y="2197317"/>
              <a:ext cx="7160901" cy="2712281"/>
              <a:chOff x="4629149" y="2074224"/>
              <a:chExt cx="7160901" cy="2712281"/>
            </a:xfrm>
          </p:grpSpPr>
          <p:grpSp>
            <p:nvGrpSpPr>
              <p:cNvPr id="44" name="组合 43"/>
              <p:cNvGrpSpPr/>
              <p:nvPr/>
            </p:nvGrpSpPr>
            <p:grpSpPr>
              <a:xfrm>
                <a:off x="4629149" y="2074224"/>
                <a:ext cx="7160901" cy="1780269"/>
                <a:chOff x="1534257" y="2013439"/>
                <a:chExt cx="7160901" cy="1780269"/>
              </a:xfrm>
            </p:grpSpPr>
            <p:cxnSp>
              <p:nvCxnSpPr>
                <p:cNvPr id="50" name="直接箭头连接符 49"/>
                <p:cNvCxnSpPr/>
                <p:nvPr/>
              </p:nvCxnSpPr>
              <p:spPr>
                <a:xfrm>
                  <a:off x="3763108" y="2998178"/>
                  <a:ext cx="457199"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1534257" y="2013439"/>
                  <a:ext cx="7160901" cy="1780269"/>
                  <a:chOff x="1534257" y="2013439"/>
                  <a:chExt cx="7160901" cy="1780269"/>
                </a:xfrm>
              </p:grpSpPr>
              <p:grpSp>
                <p:nvGrpSpPr>
                  <p:cNvPr id="52" name="组合 51"/>
                  <p:cNvGrpSpPr/>
                  <p:nvPr/>
                </p:nvGrpSpPr>
                <p:grpSpPr>
                  <a:xfrm>
                    <a:off x="1534257" y="2013439"/>
                    <a:ext cx="3538905" cy="1780269"/>
                    <a:chOff x="707781" y="1565031"/>
                    <a:chExt cx="3538905" cy="1780269"/>
                  </a:xfrm>
                </p:grpSpPr>
                <p:grpSp>
                  <p:nvGrpSpPr>
                    <p:cNvPr id="54" name="组合 53"/>
                    <p:cNvGrpSpPr/>
                    <p:nvPr/>
                  </p:nvGrpSpPr>
                  <p:grpSpPr>
                    <a:xfrm>
                      <a:off x="931985" y="1565031"/>
                      <a:ext cx="3314701" cy="967154"/>
                      <a:chOff x="931985" y="1565031"/>
                      <a:chExt cx="3314701" cy="967154"/>
                    </a:xfrm>
                  </p:grpSpPr>
                  <p:cxnSp>
                    <p:nvCxnSpPr>
                      <p:cNvPr id="73" name="直接箭头连接符 72"/>
                      <p:cNvCxnSpPr/>
                      <p:nvPr/>
                    </p:nvCxnSpPr>
                    <p:spPr>
                      <a:xfrm>
                        <a:off x="931985" y="2112351"/>
                        <a:ext cx="764930"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931985" y="1573823"/>
                        <a:ext cx="0" cy="536331"/>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931985" y="1565031"/>
                        <a:ext cx="3314701"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4246686" y="1565031"/>
                        <a:ext cx="0" cy="967154"/>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55" name="矩形 54"/>
                    <p:cNvSpPr/>
                    <p:nvPr/>
                  </p:nvSpPr>
                  <p:spPr>
                    <a:xfrm>
                      <a:off x="3393831" y="1960685"/>
                      <a:ext cx="580292" cy="121333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500" dirty="0"/>
                        <a:t>PA</a:t>
                      </a:r>
                    </a:p>
                  </p:txBody>
                </p:sp>
                <p:grpSp>
                  <p:nvGrpSpPr>
                    <p:cNvPr id="57" name="组合 56"/>
                    <p:cNvGrpSpPr/>
                    <p:nvPr/>
                  </p:nvGrpSpPr>
                  <p:grpSpPr>
                    <a:xfrm>
                      <a:off x="707781" y="2813511"/>
                      <a:ext cx="989134" cy="531789"/>
                      <a:chOff x="707781" y="2813511"/>
                      <a:chExt cx="989134" cy="531789"/>
                    </a:xfrm>
                  </p:grpSpPr>
                  <p:cxnSp>
                    <p:nvCxnSpPr>
                      <p:cNvPr id="69" name="直接箭头连接符 68"/>
                      <p:cNvCxnSpPr/>
                      <p:nvPr/>
                    </p:nvCxnSpPr>
                    <p:spPr>
                      <a:xfrm>
                        <a:off x="1314450" y="3006236"/>
                        <a:ext cx="382465"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文本框 69"/>
                          <p:cNvSpPr txBox="1"/>
                          <p:nvPr/>
                        </p:nvSpPr>
                        <p:spPr>
                          <a:xfrm>
                            <a:off x="707781" y="2813511"/>
                            <a:ext cx="791308" cy="53178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1500" i="1" smtClean="0">
                                      <a:latin typeface="Cambria Math" panose="02040503050406030204" pitchFamily="18" charset="0"/>
                                      <a:ea typeface="Cambria Math" panose="02040503050406030204" pitchFamily="18" charset="0"/>
                                    </a:rPr>
                                    <m:t>∆</m:t>
                                  </m:r>
                                  <m:r>
                                    <m:rPr>
                                      <m:sty m:val="p"/>
                                    </m:rPr>
                                    <a:rPr lang="en-US" altLang="zh-CN" sz="1500" i="1" smtClean="0">
                                      <a:latin typeface="Cambria Math" panose="02040503050406030204" pitchFamily="18" charset="0"/>
                                      <a:ea typeface="Cambria Math" panose="02040503050406030204" pitchFamily="18" charset="0"/>
                                    </a:rPr>
                                    <m:t>acc</m:t>
                                  </m:r>
                                </m:oMath>
                              </m:oMathPara>
                            </a14:m>
                            <a:endParaRPr lang="zh-CN" altLang="en-US" sz="1500" dirty="0"/>
                          </a:p>
                        </p:txBody>
                      </p:sp>
                    </mc:Choice>
                    <mc:Fallback xmlns="">
                      <p:sp>
                        <p:nvSpPr>
                          <p:cNvPr id="70" name="文本框 69"/>
                          <p:cNvSpPr txBox="1">
                            <a:spLocks noRot="1" noChangeAspect="1" noMove="1" noResize="1" noEditPoints="1" noAdjustHandles="1" noChangeArrowheads="1" noChangeShapeType="1" noTextEdit="1"/>
                          </p:cNvSpPr>
                          <p:nvPr/>
                        </p:nvSpPr>
                        <p:spPr>
                          <a:xfrm>
                            <a:off x="707781" y="2813511"/>
                            <a:ext cx="791308" cy="531789"/>
                          </a:xfrm>
                          <a:prstGeom prst="rect">
                            <a:avLst/>
                          </a:prstGeom>
                          <a:blipFill>
                            <a:blip r:embed="rId2"/>
                            <a:stretch>
                              <a:fillRect l="-13889"/>
                            </a:stretch>
                          </a:blipFill>
                        </p:spPr>
                        <p:txBody>
                          <a:bodyPr/>
                          <a:lstStyle/>
                          <a:p>
                            <a:r>
                              <a:rPr lang="zh-CN" altLang="en-US">
                                <a:noFill/>
                              </a:rPr>
                              <a:t> </a:t>
                            </a:r>
                          </a:p>
                        </p:txBody>
                      </p:sp>
                    </mc:Fallback>
                  </mc:AlternateContent>
                </p:grpSp>
                <p:grpSp>
                  <p:nvGrpSpPr>
                    <p:cNvPr id="58" name="组合 57"/>
                    <p:cNvGrpSpPr/>
                    <p:nvPr/>
                  </p:nvGrpSpPr>
                  <p:grpSpPr>
                    <a:xfrm>
                      <a:off x="1696915" y="1960685"/>
                      <a:ext cx="1239717" cy="1213338"/>
                      <a:chOff x="1696915" y="1960685"/>
                      <a:chExt cx="1239717" cy="1213338"/>
                    </a:xfrm>
                  </p:grpSpPr>
                  <p:grpSp>
                    <p:nvGrpSpPr>
                      <p:cNvPr id="59" name="组合 58"/>
                      <p:cNvGrpSpPr/>
                      <p:nvPr/>
                    </p:nvGrpSpPr>
                    <p:grpSpPr>
                      <a:xfrm>
                        <a:off x="1696915" y="1960685"/>
                        <a:ext cx="1239717" cy="1213338"/>
                        <a:chOff x="1090245" y="1397977"/>
                        <a:chExt cx="1239717" cy="1213338"/>
                      </a:xfrm>
                    </p:grpSpPr>
                    <p:cxnSp>
                      <p:nvCxnSpPr>
                        <p:cNvPr id="61" name="直接连接符 60"/>
                        <p:cNvCxnSpPr/>
                        <p:nvPr/>
                      </p:nvCxnSpPr>
                      <p:spPr>
                        <a:xfrm>
                          <a:off x="1090246" y="1397977"/>
                          <a:ext cx="633046"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2" name="直接连接符 61"/>
                        <p:cNvCxnSpPr/>
                        <p:nvPr/>
                      </p:nvCxnSpPr>
                      <p:spPr>
                        <a:xfrm>
                          <a:off x="1723292" y="1397977"/>
                          <a:ext cx="597879" cy="5978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090246" y="1397977"/>
                          <a:ext cx="0" cy="298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090246" y="1705708"/>
                          <a:ext cx="272561" cy="2725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1090246" y="1987062"/>
                          <a:ext cx="272562" cy="2725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090246" y="2259624"/>
                          <a:ext cx="0" cy="3516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1723292" y="1987062"/>
                          <a:ext cx="606670" cy="606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1090245" y="2611315"/>
                          <a:ext cx="6330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文本框 59"/>
                      <p:cNvSpPr txBox="1"/>
                      <p:nvPr/>
                    </p:nvSpPr>
                    <p:spPr>
                      <a:xfrm>
                        <a:off x="1969476" y="2365105"/>
                        <a:ext cx="835270" cy="516691"/>
                      </a:xfrm>
                      <a:prstGeom prst="rect">
                        <a:avLst/>
                      </a:prstGeom>
                      <a:noFill/>
                    </p:spPr>
                    <p:txBody>
                      <a:bodyPr wrap="square" rtlCol="0">
                        <a:spAutoFit/>
                      </a:bodyPr>
                      <a:lstStyle/>
                      <a:p>
                        <a:r>
                          <a:rPr lang="en-US" altLang="zh-CN" sz="1500" dirty="0"/>
                          <a:t>+</a:t>
                        </a:r>
                        <a:endParaRPr lang="zh-CN" altLang="en-US" sz="1500" dirty="0"/>
                      </a:p>
                    </p:txBody>
                  </p:sp>
                </p:grpSp>
              </p:grpSp>
              <p:cxnSp>
                <p:nvCxnSpPr>
                  <p:cNvPr id="53" name="直接箭头连接符 52"/>
                  <p:cNvCxnSpPr>
                    <a:cxnSpLocks/>
                  </p:cNvCxnSpPr>
                  <p:nvPr/>
                </p:nvCxnSpPr>
                <p:spPr>
                  <a:xfrm>
                    <a:off x="4800599" y="2980592"/>
                    <a:ext cx="3894559"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5" name="组合 44"/>
              <p:cNvGrpSpPr/>
              <p:nvPr/>
            </p:nvGrpSpPr>
            <p:grpSpPr>
              <a:xfrm>
                <a:off x="6616211" y="3429000"/>
                <a:ext cx="791307" cy="1357505"/>
                <a:chOff x="6616211" y="3429000"/>
                <a:chExt cx="791307" cy="1357505"/>
              </a:xfrm>
            </p:grpSpPr>
            <p:grpSp>
              <p:nvGrpSpPr>
                <p:cNvPr id="46" name="组合 45"/>
                <p:cNvGrpSpPr/>
                <p:nvPr/>
              </p:nvGrpSpPr>
              <p:grpSpPr>
                <a:xfrm>
                  <a:off x="6981092" y="3429000"/>
                  <a:ext cx="334107" cy="825716"/>
                  <a:chOff x="6981092" y="3429000"/>
                  <a:chExt cx="334107" cy="825716"/>
                </a:xfrm>
              </p:grpSpPr>
              <p:cxnSp>
                <p:nvCxnSpPr>
                  <p:cNvPr id="48" name="直接箭头连接符 47"/>
                  <p:cNvCxnSpPr/>
                  <p:nvPr/>
                </p:nvCxnSpPr>
                <p:spPr>
                  <a:xfrm>
                    <a:off x="6981092" y="3429000"/>
                    <a:ext cx="334107"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981092" y="3437792"/>
                    <a:ext cx="0" cy="816924"/>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47" name="文本框 46"/>
                <p:cNvSpPr txBox="1"/>
                <p:nvPr/>
              </p:nvSpPr>
              <p:spPr>
                <a:xfrm>
                  <a:off x="6616211" y="4254716"/>
                  <a:ext cx="791307" cy="531789"/>
                </a:xfrm>
                <a:prstGeom prst="rect">
                  <a:avLst/>
                </a:prstGeom>
                <a:noFill/>
              </p:spPr>
              <p:txBody>
                <a:bodyPr wrap="square" rtlCol="0">
                  <a:spAutoFit/>
                </a:bodyPr>
                <a:lstStyle/>
                <a:p>
                  <a:pPr algn="ctr"/>
                  <a:r>
                    <a:rPr lang="en-US" altLang="zh-CN" sz="1500" dirty="0" err="1"/>
                    <a:t>init</a:t>
                  </a:r>
                  <a:endParaRPr lang="zh-CN" altLang="en-US" sz="1500" dirty="0"/>
                </a:p>
              </p:txBody>
            </p:sp>
          </p:grpSp>
        </p:grpSp>
        <p:sp>
          <p:nvSpPr>
            <p:cNvPr id="43" name="文本框 42"/>
            <p:cNvSpPr txBox="1"/>
            <p:nvPr/>
          </p:nvSpPr>
          <p:spPr>
            <a:xfrm>
              <a:off x="8117999" y="3226210"/>
              <a:ext cx="1302480" cy="580100"/>
            </a:xfrm>
            <a:prstGeom prst="rect">
              <a:avLst/>
            </a:prstGeom>
            <a:noFill/>
          </p:spPr>
          <p:txBody>
            <a:bodyPr wrap="square" rtlCol="0">
              <a:spAutoFit/>
            </a:bodyPr>
            <a:lstStyle/>
            <a:p>
              <a:pPr algn="ctr"/>
              <a:r>
                <a:rPr lang="en-US" altLang="zh-CN" sz="1500" dirty="0"/>
                <a:t>phase</a:t>
              </a:r>
              <a:endParaRPr lang="zh-CN" altLang="en-US" sz="1500" dirty="0"/>
            </a:p>
          </p:txBody>
        </p:sp>
      </p:grpSp>
      <p:sp>
        <p:nvSpPr>
          <p:cNvPr id="87" name="文本框 86"/>
          <p:cNvSpPr txBox="1"/>
          <p:nvPr/>
        </p:nvSpPr>
        <p:spPr>
          <a:xfrm>
            <a:off x="2910840" y="3487129"/>
            <a:ext cx="1157177" cy="323165"/>
          </a:xfrm>
          <a:prstGeom prst="rect">
            <a:avLst/>
          </a:prstGeom>
          <a:noFill/>
        </p:spPr>
        <p:txBody>
          <a:bodyPr wrap="square" rtlCol="0">
            <a:spAutoFit/>
          </a:bodyPr>
          <a:lstStyle/>
          <a:p>
            <a:pPr algn="ctr"/>
            <a:r>
              <a:rPr lang="en-US" altLang="zh-CN" sz="1500" dirty="0"/>
              <a:t>k+1~n bits</a:t>
            </a:r>
            <a:endParaRPr lang="zh-CN" altLang="en-US" sz="1500" dirty="0"/>
          </a:p>
        </p:txBody>
      </p:sp>
      <p:grpSp>
        <p:nvGrpSpPr>
          <p:cNvPr id="98" name="组合 97"/>
          <p:cNvGrpSpPr/>
          <p:nvPr/>
        </p:nvGrpSpPr>
        <p:grpSpPr>
          <a:xfrm>
            <a:off x="3572467" y="2074865"/>
            <a:ext cx="4116917" cy="1748991"/>
            <a:chOff x="3157801" y="2074865"/>
            <a:chExt cx="4116917" cy="1748991"/>
          </a:xfrm>
        </p:grpSpPr>
        <p:sp>
          <p:nvSpPr>
            <p:cNvPr id="78" name="矩形 77"/>
            <p:cNvSpPr/>
            <p:nvPr/>
          </p:nvSpPr>
          <p:spPr>
            <a:xfrm>
              <a:off x="3999219" y="2074865"/>
              <a:ext cx="964928" cy="67593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500" dirty="0"/>
                <a:t>Coarse Rom </a:t>
              </a:r>
            </a:p>
          </p:txBody>
        </p:sp>
        <p:grpSp>
          <p:nvGrpSpPr>
            <p:cNvPr id="85" name="组合 84"/>
            <p:cNvGrpSpPr/>
            <p:nvPr/>
          </p:nvGrpSpPr>
          <p:grpSpPr>
            <a:xfrm>
              <a:off x="3293072" y="2410366"/>
              <a:ext cx="662498" cy="1069433"/>
              <a:chOff x="2893502" y="2410367"/>
              <a:chExt cx="426131" cy="723358"/>
            </a:xfrm>
          </p:grpSpPr>
          <p:cxnSp>
            <p:nvCxnSpPr>
              <p:cNvPr id="81" name="直接箭头连接符 80"/>
              <p:cNvCxnSpPr>
                <a:cxnSpLocks/>
              </p:cNvCxnSpPr>
              <p:nvPr/>
            </p:nvCxnSpPr>
            <p:spPr>
              <a:xfrm>
                <a:off x="2893502" y="3133725"/>
                <a:ext cx="426131"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连接符 81"/>
              <p:cNvCxnSpPr>
                <a:cxnSpLocks/>
              </p:cNvCxnSpPr>
              <p:nvPr/>
            </p:nvCxnSpPr>
            <p:spPr>
              <a:xfrm flipV="1">
                <a:off x="2893502" y="2410367"/>
                <a:ext cx="0" cy="723358"/>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86" name="文本框 85"/>
            <p:cNvSpPr txBox="1"/>
            <p:nvPr/>
          </p:nvSpPr>
          <p:spPr>
            <a:xfrm>
              <a:off x="3157801" y="2079768"/>
              <a:ext cx="976690" cy="323165"/>
            </a:xfrm>
            <a:prstGeom prst="rect">
              <a:avLst/>
            </a:prstGeom>
            <a:noFill/>
          </p:spPr>
          <p:txBody>
            <a:bodyPr wrap="square" rtlCol="0">
              <a:spAutoFit/>
            </a:bodyPr>
            <a:lstStyle/>
            <a:p>
              <a:pPr algn="ctr"/>
              <a:r>
                <a:rPr lang="en-US" altLang="zh-CN" sz="1500" dirty="0"/>
                <a:t>0~k bits</a:t>
              </a:r>
              <a:endParaRPr lang="zh-CN" altLang="en-US" sz="1500" dirty="0"/>
            </a:p>
          </p:txBody>
        </p:sp>
        <p:sp>
          <p:nvSpPr>
            <p:cNvPr id="88" name="矩形 87"/>
            <p:cNvSpPr/>
            <p:nvPr/>
          </p:nvSpPr>
          <p:spPr>
            <a:xfrm>
              <a:off x="3999218" y="3147923"/>
              <a:ext cx="964929" cy="67593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500" dirty="0"/>
                <a:t>CORDIC</a:t>
              </a:r>
            </a:p>
          </p:txBody>
        </p:sp>
        <p:sp>
          <p:nvSpPr>
            <p:cNvPr id="91" name="箭头: 直角上 90"/>
            <p:cNvSpPr/>
            <p:nvPr/>
          </p:nvSpPr>
          <p:spPr>
            <a:xfrm flipV="1">
              <a:off x="4975909" y="2358938"/>
              <a:ext cx="894043" cy="260036"/>
            </a:xfrm>
            <a:prstGeom prst="bentUpArrow">
              <a:avLst>
                <a:gd name="adj1" fmla="val 8394"/>
                <a:gd name="adj2" fmla="val 17233"/>
                <a:gd name="adj3" fmla="val 285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2" name="箭头: 直角上 91"/>
            <p:cNvSpPr/>
            <p:nvPr/>
          </p:nvSpPr>
          <p:spPr>
            <a:xfrm>
              <a:off x="4964147" y="3231583"/>
              <a:ext cx="894043" cy="255546"/>
            </a:xfrm>
            <a:prstGeom prst="bentUpArrow">
              <a:avLst>
                <a:gd name="adj1" fmla="val 8394"/>
                <a:gd name="adj2" fmla="val 17233"/>
                <a:gd name="adj3" fmla="val 285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3" name="椭圆 92"/>
            <p:cNvSpPr/>
            <p:nvPr/>
          </p:nvSpPr>
          <p:spPr>
            <a:xfrm>
              <a:off x="5555636" y="2662064"/>
              <a:ext cx="526430" cy="526430"/>
            </a:xfrm>
            <a:prstGeom prst="ellipse">
              <a:avLst/>
            </a:prstGeom>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500" dirty="0">
                  <a:solidFill>
                    <a:schemeClr val="tx1"/>
                  </a:solidFill>
                </a:rPr>
                <a:t>结合</a:t>
              </a:r>
            </a:p>
          </p:txBody>
        </p:sp>
        <p:cxnSp>
          <p:nvCxnSpPr>
            <p:cNvPr id="94" name="直接箭头连接符 93"/>
            <p:cNvCxnSpPr>
              <a:cxnSpLocks/>
            </p:cNvCxnSpPr>
            <p:nvPr/>
          </p:nvCxnSpPr>
          <p:spPr>
            <a:xfrm>
              <a:off x="6082066" y="2929645"/>
              <a:ext cx="1192652"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97" name="图片 96"/>
          <p:cNvPicPr>
            <a:picLocks noChangeAspect="1"/>
          </p:cNvPicPr>
          <p:nvPr/>
        </p:nvPicPr>
        <p:blipFill>
          <a:blip r:embed="rId3"/>
          <a:stretch>
            <a:fillRect/>
          </a:stretch>
        </p:blipFill>
        <p:spPr>
          <a:xfrm>
            <a:off x="6727359" y="2148096"/>
            <a:ext cx="962025" cy="714375"/>
          </a:xfrm>
          <a:prstGeom prst="rect">
            <a:avLst/>
          </a:prstGeom>
        </p:spPr>
      </p:pic>
      <p:pic>
        <p:nvPicPr>
          <p:cNvPr id="102" name="图片 101"/>
          <p:cNvPicPr>
            <a:picLocks noChangeAspect="1"/>
          </p:cNvPicPr>
          <p:nvPr/>
        </p:nvPicPr>
        <p:blipFill>
          <a:blip r:embed="rId4"/>
          <a:stretch>
            <a:fillRect/>
          </a:stretch>
        </p:blipFill>
        <p:spPr>
          <a:xfrm>
            <a:off x="2466554" y="1633363"/>
            <a:ext cx="990600" cy="752475"/>
          </a:xfrm>
          <a:prstGeom prst="rect">
            <a:avLst/>
          </a:prstGeom>
        </p:spPr>
      </p:pic>
    </p:spTree>
    <p:extLst>
      <p:ext uri="{BB962C8B-B14F-4D97-AF65-F5344CB8AC3E}">
        <p14:creationId xmlns:p14="http://schemas.microsoft.com/office/powerpoint/2010/main" val="453158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资源配置系统 </a:t>
            </a:r>
            <a:r>
              <a:rPr lang="en-US" altLang="zh-CN" sz="3600" dirty="0"/>
              <a:t>&amp; dither </a:t>
            </a:r>
            <a:r>
              <a:rPr lang="zh-CN" altLang="en-US" sz="3600" dirty="0"/>
              <a:t>技术</a:t>
            </a:r>
          </a:p>
        </p:txBody>
      </p:sp>
      <p:sp>
        <p:nvSpPr>
          <p:cNvPr id="3" name="内容占位符 2"/>
          <p:cNvSpPr>
            <a:spLocks noGrp="1"/>
          </p:cNvSpPr>
          <p:nvPr>
            <p:ph idx="1"/>
          </p:nvPr>
        </p:nvSpPr>
        <p:spPr/>
        <p:txBody>
          <a:bodyPr/>
          <a:lstStyle/>
          <a:p>
            <a:r>
              <a:rPr lang="en-US" altLang="zh-CN" dirty="0"/>
              <a:t>1.</a:t>
            </a:r>
            <a:r>
              <a:rPr lang="zh-CN" altLang="en-US" dirty="0"/>
              <a:t> 资源配置系统</a:t>
            </a:r>
            <a:endParaRPr lang="en-US" altLang="zh-CN" dirty="0"/>
          </a:p>
          <a:p>
            <a:pPr lvl="1"/>
            <a:r>
              <a:rPr lang="zh-CN" altLang="en-US" dirty="0"/>
              <a:t>动机：杂散性能和时钟频率等指标上存在冲突</a:t>
            </a:r>
            <a:endParaRPr lang="en-US" altLang="zh-CN" dirty="0"/>
          </a:p>
          <a:p>
            <a:pPr lvl="1"/>
            <a:r>
              <a:rPr lang="zh-CN" altLang="en-US" dirty="0"/>
              <a:t>目标：设计一套系统，根据限制条件自动寻找资源配置方案</a:t>
            </a:r>
            <a:endParaRPr lang="en-US" altLang="zh-CN" dirty="0"/>
          </a:p>
          <a:p>
            <a:pPr lvl="1"/>
            <a:r>
              <a:rPr lang="zh-CN" altLang="en-US" dirty="0"/>
              <a:t>收益：在约束条件下，能够综合考虑各项指标之间的平衡</a:t>
            </a:r>
            <a:endParaRPr lang="en-US" altLang="zh-CN" dirty="0"/>
          </a:p>
          <a:p>
            <a:r>
              <a:rPr lang="en-US" altLang="zh-CN" dirty="0"/>
              <a:t>2. </a:t>
            </a:r>
            <a:r>
              <a:rPr lang="zh-CN" altLang="en-US" dirty="0"/>
              <a:t>引入</a:t>
            </a:r>
            <a:r>
              <a:rPr lang="en-US" altLang="zh-CN" dirty="0"/>
              <a:t>dither</a:t>
            </a:r>
            <a:r>
              <a:rPr lang="zh-CN" altLang="en-US" dirty="0"/>
              <a:t>技术</a:t>
            </a:r>
          </a:p>
        </p:txBody>
      </p:sp>
      <p:sp>
        <p:nvSpPr>
          <p:cNvPr id="4" name="页脚占位符 3"/>
          <p:cNvSpPr>
            <a:spLocks noGrp="1"/>
          </p:cNvSpPr>
          <p:nvPr>
            <p:ph type="ftr" sz="quarter" idx="11"/>
          </p:nvPr>
        </p:nvSpPr>
        <p:spPr/>
        <p:txBody>
          <a:bodyPr/>
          <a:lstStyle/>
          <a:p>
            <a:r>
              <a:rPr lang="en-US" altLang="zh-CN">
                <a:solidFill>
                  <a:srgbClr val="000000"/>
                </a:solidFill>
              </a:rPr>
              <a:t>20/22</a:t>
            </a:r>
            <a:endParaRPr lang="en-US" altLang="zh-CN" dirty="0">
              <a:solidFill>
                <a:srgbClr val="000000"/>
              </a:solidFill>
            </a:endParaRPr>
          </a:p>
        </p:txBody>
      </p:sp>
      <p:sp>
        <p:nvSpPr>
          <p:cNvPr id="7" name="矩形 6"/>
          <p:cNvSpPr/>
          <p:nvPr/>
        </p:nvSpPr>
        <p:spPr>
          <a:xfrm>
            <a:off x="41562" y="5547829"/>
            <a:ext cx="8482359" cy="784830"/>
          </a:xfrm>
          <a:prstGeom prst="rect">
            <a:avLst/>
          </a:prstGeom>
        </p:spPr>
        <p:txBody>
          <a:bodyPr wrap="square">
            <a:spAutoFit/>
          </a:bodyPr>
          <a:lstStyle/>
          <a:p>
            <a:pPr lvl="1">
              <a:spcBef>
                <a:spcPts val="600"/>
              </a:spcBef>
              <a:spcAft>
                <a:spcPts val="0"/>
              </a:spcAft>
            </a:pPr>
            <a:r>
              <a:rPr lang="zh-CN" altLang="en-US" sz="2000" dirty="0"/>
              <a:t>原理：将周期性噪声转化为白噪声，提升一定底噪</a:t>
            </a:r>
            <a:endParaRPr lang="en-US" altLang="zh-CN" sz="2000" dirty="0"/>
          </a:p>
          <a:p>
            <a:pPr lvl="1">
              <a:spcBef>
                <a:spcPts val="600"/>
              </a:spcBef>
              <a:spcAft>
                <a:spcPts val="0"/>
              </a:spcAft>
            </a:pPr>
            <a:r>
              <a:rPr lang="zh-CN" altLang="en-US" sz="2000" dirty="0"/>
              <a:t>效果：</a:t>
            </a:r>
            <a:r>
              <a:rPr lang="en-US" altLang="zh-CN" sz="2000" dirty="0" err="1"/>
              <a:t>Matlab</a:t>
            </a:r>
            <a:r>
              <a:rPr lang="zh-CN" altLang="en-US" sz="2000" dirty="0"/>
              <a:t>仿真显示，</a:t>
            </a:r>
            <a:r>
              <a:rPr lang="en-US" altLang="zh-CN" sz="2000" dirty="0"/>
              <a:t>SFDR = 96dBc</a:t>
            </a:r>
            <a:r>
              <a:rPr lang="zh-CN" altLang="en-US" sz="2000" dirty="0"/>
              <a:t>的波形，</a:t>
            </a:r>
            <a:r>
              <a:rPr lang="en-US" altLang="zh-CN" sz="2000" dirty="0"/>
              <a:t>dither</a:t>
            </a:r>
            <a:r>
              <a:rPr lang="zh-CN" altLang="en-US" sz="2000" dirty="0"/>
              <a:t>收益为</a:t>
            </a:r>
            <a:r>
              <a:rPr lang="en-US" altLang="zh-CN" sz="2000" dirty="0"/>
              <a:t>10dBc</a:t>
            </a:r>
          </a:p>
        </p:txBody>
      </p:sp>
      <p:grpSp>
        <p:nvGrpSpPr>
          <p:cNvPr id="9" name="组合 8"/>
          <p:cNvGrpSpPr/>
          <p:nvPr/>
        </p:nvGrpSpPr>
        <p:grpSpPr>
          <a:xfrm>
            <a:off x="1528672" y="3197635"/>
            <a:ext cx="6010455" cy="2350194"/>
            <a:chOff x="171554" y="4123592"/>
            <a:chExt cx="5531483" cy="2162908"/>
          </a:xfrm>
        </p:grpSpPr>
        <p:pic>
          <p:nvPicPr>
            <p:cNvPr id="10" name="图片 9"/>
            <p:cNvPicPr>
              <a:picLocks noChangeAspect="1"/>
            </p:cNvPicPr>
            <p:nvPr/>
          </p:nvPicPr>
          <p:blipFill>
            <a:blip r:embed="rId2"/>
            <a:stretch>
              <a:fillRect/>
            </a:stretch>
          </p:blipFill>
          <p:spPr>
            <a:xfrm>
              <a:off x="171554" y="4123592"/>
              <a:ext cx="2876446" cy="2162908"/>
            </a:xfrm>
            <a:prstGeom prst="rect">
              <a:avLst/>
            </a:prstGeom>
          </p:spPr>
        </p:pic>
        <p:pic>
          <p:nvPicPr>
            <p:cNvPr id="11" name="图片 10"/>
            <p:cNvPicPr>
              <a:picLocks noChangeAspect="1"/>
            </p:cNvPicPr>
            <p:nvPr/>
          </p:nvPicPr>
          <p:blipFill>
            <a:blip r:embed="rId3"/>
            <a:stretch>
              <a:fillRect/>
            </a:stretch>
          </p:blipFill>
          <p:spPr>
            <a:xfrm>
              <a:off x="2826591" y="4123592"/>
              <a:ext cx="2876446" cy="2162908"/>
            </a:xfrm>
            <a:prstGeom prst="rect">
              <a:avLst/>
            </a:prstGeom>
          </p:spPr>
        </p:pic>
      </p:grpSp>
    </p:spTree>
    <p:extLst>
      <p:ext uri="{BB962C8B-B14F-4D97-AF65-F5344CB8AC3E}">
        <p14:creationId xmlns:p14="http://schemas.microsoft.com/office/powerpoint/2010/main" val="543439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现有进展</a:t>
            </a:r>
          </a:p>
        </p:txBody>
      </p:sp>
      <p:sp>
        <p:nvSpPr>
          <p:cNvPr id="3" name="内容占位符 2"/>
          <p:cNvSpPr>
            <a:spLocks noGrp="1"/>
          </p:cNvSpPr>
          <p:nvPr>
            <p:ph idx="1"/>
          </p:nvPr>
        </p:nvSpPr>
        <p:spPr/>
        <p:txBody>
          <a:bodyPr/>
          <a:lstStyle/>
          <a:p>
            <a:r>
              <a:rPr lang="en-US" altLang="zh-CN" dirty="0"/>
              <a:t>1. </a:t>
            </a:r>
            <a:r>
              <a:rPr lang="zh-CN" altLang="en-US" dirty="0"/>
              <a:t>阅读</a:t>
            </a:r>
            <a:r>
              <a:rPr lang="en-US" altLang="zh-CN" dirty="0"/>
              <a:t>JSSC</a:t>
            </a:r>
            <a:r>
              <a:rPr lang="zh-CN" altLang="en-US" dirty="0"/>
              <a:t>和</a:t>
            </a:r>
            <a:r>
              <a:rPr lang="en-US" altLang="zh-CN" dirty="0"/>
              <a:t>TCAS 1</a:t>
            </a:r>
            <a:r>
              <a:rPr lang="zh-CN" altLang="en-US" dirty="0"/>
              <a:t>等期刊、会议文献</a:t>
            </a:r>
            <a:r>
              <a:rPr lang="en-US" altLang="zh-CN" dirty="0"/>
              <a:t>20</a:t>
            </a:r>
            <a:r>
              <a:rPr lang="zh-CN" altLang="en-US" dirty="0"/>
              <a:t>余篇</a:t>
            </a:r>
            <a:endParaRPr lang="en-US" altLang="zh-CN" dirty="0"/>
          </a:p>
          <a:p>
            <a:r>
              <a:rPr lang="en-US" altLang="zh-CN" dirty="0"/>
              <a:t>2. </a:t>
            </a:r>
            <a:r>
              <a:rPr lang="zh-CN" altLang="en-US" dirty="0"/>
              <a:t>搭建</a:t>
            </a:r>
            <a:r>
              <a:rPr lang="en-US" altLang="zh-CN" dirty="0" err="1"/>
              <a:t>Matlab</a:t>
            </a:r>
            <a:r>
              <a:rPr lang="zh-CN" altLang="en-US" dirty="0"/>
              <a:t>仿真平台，用于数值计算</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en-US" altLang="zh-CN" dirty="0"/>
              <a:t>3. </a:t>
            </a:r>
            <a:r>
              <a:rPr lang="zh-CN" altLang="en-US" dirty="0"/>
              <a:t>搭建</a:t>
            </a:r>
            <a:r>
              <a:rPr lang="en-US" altLang="zh-CN" dirty="0" err="1"/>
              <a:t>Modelsim</a:t>
            </a:r>
            <a:r>
              <a:rPr lang="zh-CN" altLang="en-US" dirty="0"/>
              <a:t>测试平台</a:t>
            </a:r>
            <a:endParaRPr lang="en-US" altLang="zh-CN" dirty="0"/>
          </a:p>
          <a:p>
            <a:endParaRPr lang="en-US" altLang="zh-CN" dirty="0"/>
          </a:p>
          <a:p>
            <a:endParaRPr lang="en-US" altLang="zh-CN" dirty="0"/>
          </a:p>
          <a:p>
            <a:endParaRPr lang="en-US" altLang="zh-CN" dirty="0"/>
          </a:p>
          <a:p>
            <a:r>
              <a:rPr lang="en-US" altLang="zh-CN" dirty="0"/>
              <a:t>4. </a:t>
            </a:r>
            <a:r>
              <a:rPr lang="zh-CN" altLang="en-US" dirty="0"/>
              <a:t>正在学习</a:t>
            </a:r>
            <a:r>
              <a:rPr lang="en-US" altLang="zh-CN" dirty="0"/>
              <a:t>Design Compiler</a:t>
            </a:r>
            <a:r>
              <a:rPr lang="zh-CN" altLang="en-US" dirty="0"/>
              <a:t>等综合工具</a:t>
            </a:r>
          </a:p>
        </p:txBody>
      </p:sp>
      <p:sp>
        <p:nvSpPr>
          <p:cNvPr id="4" name="页脚占位符 3"/>
          <p:cNvSpPr>
            <a:spLocks noGrp="1"/>
          </p:cNvSpPr>
          <p:nvPr>
            <p:ph type="ftr" sz="quarter" idx="11"/>
          </p:nvPr>
        </p:nvSpPr>
        <p:spPr/>
        <p:txBody>
          <a:bodyPr/>
          <a:lstStyle/>
          <a:p>
            <a:r>
              <a:rPr lang="en-US" altLang="zh-CN">
                <a:solidFill>
                  <a:srgbClr val="000000"/>
                </a:solidFill>
              </a:rPr>
              <a:t>20/22</a:t>
            </a:r>
            <a:endParaRPr lang="en-US" altLang="zh-CN" dirty="0">
              <a:solidFill>
                <a:srgbClr val="000000"/>
              </a:solidFill>
            </a:endParaRPr>
          </a:p>
        </p:txBody>
      </p:sp>
      <p:pic>
        <p:nvPicPr>
          <p:cNvPr id="6" name="图片 5"/>
          <p:cNvPicPr>
            <a:picLocks noChangeAspect="1"/>
          </p:cNvPicPr>
          <p:nvPr/>
        </p:nvPicPr>
        <p:blipFill>
          <a:blip r:embed="rId2"/>
          <a:stretch>
            <a:fillRect/>
          </a:stretch>
        </p:blipFill>
        <p:spPr>
          <a:xfrm>
            <a:off x="5864860" y="1968562"/>
            <a:ext cx="2639060" cy="1984409"/>
          </a:xfrm>
          <a:prstGeom prst="rect">
            <a:avLst/>
          </a:prstGeom>
        </p:spPr>
      </p:pic>
      <p:pic>
        <p:nvPicPr>
          <p:cNvPr id="7" name="图片 6"/>
          <p:cNvPicPr>
            <a:picLocks noChangeAspect="1"/>
          </p:cNvPicPr>
          <p:nvPr/>
        </p:nvPicPr>
        <p:blipFill>
          <a:blip r:embed="rId3"/>
          <a:stretch>
            <a:fillRect/>
          </a:stretch>
        </p:blipFill>
        <p:spPr>
          <a:xfrm>
            <a:off x="693102" y="2077124"/>
            <a:ext cx="4988878" cy="1767283"/>
          </a:xfrm>
          <a:prstGeom prst="rect">
            <a:avLst/>
          </a:prstGeom>
        </p:spPr>
      </p:pic>
    </p:spTree>
    <p:extLst>
      <p:ext uri="{BB962C8B-B14F-4D97-AF65-F5344CB8AC3E}">
        <p14:creationId xmlns:p14="http://schemas.microsoft.com/office/powerpoint/2010/main" val="1029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实施方案</a:t>
            </a:r>
          </a:p>
        </p:txBody>
      </p:sp>
      <p:sp>
        <p:nvSpPr>
          <p:cNvPr id="4" name="页脚占位符 3"/>
          <p:cNvSpPr>
            <a:spLocks noGrp="1"/>
          </p:cNvSpPr>
          <p:nvPr>
            <p:ph type="ftr" sz="quarter" idx="11"/>
          </p:nvPr>
        </p:nvSpPr>
        <p:spPr/>
        <p:txBody>
          <a:bodyPr/>
          <a:lstStyle/>
          <a:p>
            <a:r>
              <a:rPr lang="en-US" altLang="zh-CN" dirty="0">
                <a:solidFill>
                  <a:srgbClr val="000000"/>
                </a:solidFill>
              </a:rPr>
              <a:t>11/13</a:t>
            </a:r>
          </a:p>
        </p:txBody>
      </p:sp>
      <p:grpSp>
        <p:nvGrpSpPr>
          <p:cNvPr id="3" name="组合 2"/>
          <p:cNvGrpSpPr/>
          <p:nvPr/>
        </p:nvGrpSpPr>
        <p:grpSpPr>
          <a:xfrm>
            <a:off x="83308" y="948943"/>
            <a:ext cx="8986890" cy="5147059"/>
            <a:chOff x="381883" y="2868544"/>
            <a:chExt cx="8330317" cy="3751331"/>
          </a:xfrm>
        </p:grpSpPr>
        <p:grpSp>
          <p:nvGrpSpPr>
            <p:cNvPr id="50" name="组合 49"/>
            <p:cNvGrpSpPr/>
            <p:nvPr/>
          </p:nvGrpSpPr>
          <p:grpSpPr>
            <a:xfrm>
              <a:off x="381883" y="2868544"/>
              <a:ext cx="8330317" cy="3751331"/>
              <a:chOff x="381883" y="1326198"/>
              <a:chExt cx="8330317" cy="3751331"/>
            </a:xfrm>
          </p:grpSpPr>
          <p:cxnSp>
            <p:nvCxnSpPr>
              <p:cNvPr id="51" name="intervalshape"/>
              <p:cNvCxnSpPr>
                <a:endCxn id="52" idx="3"/>
              </p:cNvCxnSpPr>
              <p:nvPr/>
            </p:nvCxnSpPr>
            <p:spPr>
              <a:xfrm>
                <a:off x="7710974" y="1962674"/>
                <a:ext cx="0" cy="2877727"/>
              </a:xfrm>
              <a:prstGeom prst="line">
                <a:avLst/>
              </a:prstGeom>
              <a:ln w="1270">
                <a:solidFill>
                  <a:srgbClr val="CCCCCC"/>
                </a:solidFill>
              </a:ln>
            </p:spPr>
            <p:style>
              <a:lnRef idx="1">
                <a:schemeClr val="accent1"/>
              </a:lnRef>
              <a:fillRef idx="0">
                <a:schemeClr val="accent1"/>
              </a:fillRef>
              <a:effectRef idx="0">
                <a:schemeClr val="accent1"/>
              </a:effectRef>
              <a:fontRef idx="minor">
                <a:schemeClr val="tx1"/>
              </a:fontRef>
            </p:style>
          </p:cxnSp>
          <p:sp>
            <p:nvSpPr>
              <p:cNvPr id="52" name="intervalshape"/>
              <p:cNvSpPr/>
              <p:nvPr>
                <p:custDataLst>
                  <p:tags r:id="rId2"/>
                </p:custDataLst>
              </p:nvPr>
            </p:nvSpPr>
            <p:spPr>
              <a:xfrm>
                <a:off x="6507514" y="4603272"/>
                <a:ext cx="1203460" cy="474257"/>
              </a:xfrm>
              <a:prstGeom prst="homePlate">
                <a:avLst/>
              </a:prstGeom>
              <a:solidFill>
                <a:srgbClr val="EA161E"/>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0" dirty="0">
                    <a:solidFill>
                      <a:prstClr val="white"/>
                    </a:solidFill>
                  </a:rPr>
                  <a:t>综合测试</a:t>
                </a:r>
                <a:endParaRPr lang="en-US" altLang="zh-CN" sz="1700" dirty="0">
                  <a:solidFill>
                    <a:prstClr val="white"/>
                  </a:solidFill>
                </a:endParaRPr>
              </a:p>
              <a:p>
                <a:pPr algn="ctr"/>
                <a:r>
                  <a:rPr lang="zh-CN" altLang="en-US" sz="1700" dirty="0">
                    <a:solidFill>
                      <a:prstClr val="white"/>
                    </a:solidFill>
                  </a:rPr>
                  <a:t>完成论文</a:t>
                </a:r>
                <a:endParaRPr lang="en-US" sz="1700" dirty="0">
                  <a:solidFill>
                    <a:prstClr val="white"/>
                  </a:solidFill>
                </a:endParaRPr>
              </a:p>
            </p:txBody>
          </p:sp>
          <p:sp>
            <p:nvSpPr>
              <p:cNvPr id="53" name="intervalshape"/>
              <p:cNvSpPr/>
              <p:nvPr>
                <p:custDataLst>
                  <p:tags r:id="rId3"/>
                </p:custDataLst>
              </p:nvPr>
            </p:nvSpPr>
            <p:spPr>
              <a:xfrm>
                <a:off x="4158614" y="4332339"/>
                <a:ext cx="1650401" cy="270933"/>
              </a:xfrm>
              <a:prstGeom prst="roundRect">
                <a:avLst/>
              </a:prstGeom>
              <a:solidFill>
                <a:srgbClr val="1AAA42"/>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ts val="1000"/>
                  </a:lnSpc>
                </a:pPr>
                <a:r>
                  <a:rPr lang="zh-CN" altLang="en-US" sz="1700" dirty="0">
                    <a:solidFill>
                      <a:srgbClr val="FFFFFF"/>
                    </a:solidFill>
                    <a:latin typeface=""/>
                  </a:rPr>
                  <a:t>迭代优化设计方案</a:t>
                </a:r>
                <a:endParaRPr lang="en-US" sz="1700" dirty="0">
                  <a:solidFill>
                    <a:srgbClr val="FFFFFF"/>
                  </a:solidFill>
                  <a:latin typeface=""/>
                </a:endParaRPr>
              </a:p>
            </p:txBody>
          </p:sp>
          <p:sp>
            <p:nvSpPr>
              <p:cNvPr id="54" name="intervalshape"/>
              <p:cNvSpPr/>
              <p:nvPr>
                <p:custDataLst>
                  <p:tags r:id="rId4"/>
                </p:custDataLst>
              </p:nvPr>
            </p:nvSpPr>
            <p:spPr>
              <a:xfrm>
                <a:off x="3411574" y="3801419"/>
                <a:ext cx="1566825" cy="451970"/>
              </a:xfrm>
              <a:prstGeom prst="roundRect">
                <a:avLst/>
              </a:prstGeom>
              <a:solidFill>
                <a:srgbClr val="0072BC"/>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ct val="90000"/>
                  </a:lnSpc>
                </a:pPr>
                <a:r>
                  <a:rPr lang="zh-CN" altLang="en-US" sz="1700" dirty="0">
                    <a:solidFill>
                      <a:srgbClr val="FFFFFF"/>
                    </a:solidFill>
                    <a:latin typeface=""/>
                  </a:rPr>
                  <a:t>前端综合</a:t>
                </a:r>
                <a:endParaRPr lang="en-US" altLang="zh-CN" sz="1700" dirty="0">
                  <a:solidFill>
                    <a:srgbClr val="FFFFFF"/>
                  </a:solidFill>
                  <a:latin typeface=""/>
                </a:endParaRPr>
              </a:p>
              <a:p>
                <a:pPr algn="ctr">
                  <a:lnSpc>
                    <a:spcPct val="90000"/>
                  </a:lnSpc>
                </a:pPr>
                <a:r>
                  <a:rPr lang="zh-CN" altLang="en-US" sz="1700" dirty="0">
                    <a:solidFill>
                      <a:srgbClr val="FFFFFF"/>
                    </a:solidFill>
                    <a:latin typeface=""/>
                  </a:rPr>
                  <a:t>静态时序分析</a:t>
                </a:r>
                <a:endParaRPr lang="en-US" sz="1700" dirty="0">
                  <a:solidFill>
                    <a:srgbClr val="FFFFFF"/>
                  </a:solidFill>
                  <a:latin typeface=""/>
                </a:endParaRPr>
              </a:p>
            </p:txBody>
          </p:sp>
          <p:sp>
            <p:nvSpPr>
              <p:cNvPr id="55" name="pgshape"/>
              <p:cNvSpPr/>
              <p:nvPr>
                <p:custDataLst>
                  <p:tags r:id="rId5"/>
                </p:custDataLst>
              </p:nvPr>
            </p:nvSpPr>
            <p:spPr>
              <a:xfrm>
                <a:off x="1193800" y="1824067"/>
                <a:ext cx="6756400" cy="338667"/>
              </a:xfrm>
              <a:prstGeom prst="roundRect">
                <a:avLst/>
              </a:prstGeom>
              <a:gradFill flip="none" rotWithShape="1">
                <a:gsLst>
                  <a:gs pos="0">
                    <a:srgbClr val="2F3699"/>
                  </a:gs>
                  <a:gs pos="100000">
                    <a:srgbClr val="272D7F"/>
                  </a:gs>
                </a:gsLst>
                <a:lin ang="5400000" scaled="1"/>
                <a:tileRect/>
              </a:gradFill>
              <a:ln w="25400" cap="flat" cmpd="sng" algn="ctr">
                <a:noFill/>
                <a:prstDash val="solid"/>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6" name="pgshape"/>
              <p:cNvSpPr txBox="1"/>
              <p:nvPr>
                <p:custDataLst>
                  <p:tags r:id="rId6"/>
                </p:custDataLst>
              </p:nvPr>
            </p:nvSpPr>
            <p:spPr>
              <a:xfrm>
                <a:off x="431800" y="1824067"/>
                <a:ext cx="635000" cy="338667"/>
              </a:xfrm>
              <a:prstGeom prst="rect">
                <a:avLst/>
              </a:prstGeom>
              <a:noFill/>
            </p:spPr>
            <p:txBody>
              <a:bodyPr vert="horz" wrap="none" rtlCol="0" anchor="ctr">
                <a:noAutofit/>
              </a:bodyPr>
              <a:lstStyle/>
              <a:p>
                <a:pPr algn="ctr"/>
                <a:r>
                  <a:rPr lang="en-US" sz="2400" b="1" dirty="0">
                    <a:solidFill>
                      <a:srgbClr val="C0504D"/>
                    </a:solidFill>
                  </a:rPr>
                  <a:t>2016</a:t>
                </a:r>
              </a:p>
            </p:txBody>
          </p:sp>
          <p:cxnSp>
            <p:nvCxnSpPr>
              <p:cNvPr id="57" name="pgshape"/>
              <p:cNvCxnSpPr/>
              <p:nvPr/>
            </p:nvCxnSpPr>
            <p:spPr>
              <a:xfrm flipV="1">
                <a:off x="1338649" y="1654734"/>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58" name="pgshape"/>
              <p:cNvSpPr txBox="1"/>
              <p:nvPr>
                <p:custDataLst>
                  <p:tags r:id="rId7"/>
                </p:custDataLst>
              </p:nvPr>
            </p:nvSpPr>
            <p:spPr>
              <a:xfrm>
                <a:off x="1934367" y="1824066"/>
                <a:ext cx="563033" cy="338667"/>
              </a:xfrm>
              <a:prstGeom prst="rect">
                <a:avLst/>
              </a:prstGeom>
              <a:noFill/>
            </p:spPr>
            <p:txBody>
              <a:bodyPr vert="horz" wrap="square" rtlCol="0" anchor="ctr" anchorCtr="0">
                <a:noAutofit/>
              </a:bodyPr>
              <a:lstStyle/>
              <a:p>
                <a:r>
                  <a:rPr lang="en-US" altLang="zh-CN" sz="1600" dirty="0">
                    <a:solidFill>
                      <a:srgbClr val="FFFFFF"/>
                    </a:solidFill>
                  </a:rPr>
                  <a:t>Nov</a:t>
                </a:r>
                <a:endParaRPr lang="en-US" sz="1600" dirty="0">
                  <a:solidFill>
                    <a:srgbClr val="FFFFFF"/>
                  </a:solidFill>
                </a:endParaRPr>
              </a:p>
            </p:txBody>
          </p:sp>
          <p:sp>
            <p:nvSpPr>
              <p:cNvPr id="59" name="pgshape"/>
              <p:cNvSpPr txBox="1"/>
              <p:nvPr>
                <p:custDataLst>
                  <p:tags r:id="rId8"/>
                </p:custDataLst>
              </p:nvPr>
            </p:nvSpPr>
            <p:spPr>
              <a:xfrm>
                <a:off x="2689373" y="1824066"/>
                <a:ext cx="563033" cy="338667"/>
              </a:xfrm>
              <a:prstGeom prst="rect">
                <a:avLst/>
              </a:prstGeom>
              <a:noFill/>
            </p:spPr>
            <p:txBody>
              <a:bodyPr vert="horz" wrap="square" rtlCol="0" anchor="ctr" anchorCtr="0">
                <a:noAutofit/>
              </a:bodyPr>
              <a:lstStyle/>
              <a:p>
                <a:r>
                  <a:rPr lang="en-US" altLang="zh-CN" sz="1600" dirty="0">
                    <a:solidFill>
                      <a:srgbClr val="FFFFFF"/>
                    </a:solidFill>
                  </a:rPr>
                  <a:t>Dec</a:t>
                </a:r>
                <a:endParaRPr lang="en-US" sz="1600" dirty="0">
                  <a:solidFill>
                    <a:srgbClr val="FFFFFF"/>
                  </a:solidFill>
                </a:endParaRPr>
              </a:p>
            </p:txBody>
          </p:sp>
          <p:cxnSp>
            <p:nvCxnSpPr>
              <p:cNvPr id="60" name="pgshape"/>
              <p:cNvCxnSpPr/>
              <p:nvPr/>
            </p:nvCxnSpPr>
            <p:spPr>
              <a:xfrm flipV="1">
                <a:off x="2051720" y="1654734"/>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61" name="pgshape"/>
              <p:cNvSpPr txBox="1"/>
              <p:nvPr>
                <p:custDataLst>
                  <p:tags r:id="rId9"/>
                </p:custDataLst>
              </p:nvPr>
            </p:nvSpPr>
            <p:spPr>
              <a:xfrm>
                <a:off x="3413168" y="1824066"/>
                <a:ext cx="563033" cy="338667"/>
              </a:xfrm>
              <a:prstGeom prst="rect">
                <a:avLst/>
              </a:prstGeom>
              <a:noFill/>
            </p:spPr>
            <p:txBody>
              <a:bodyPr vert="horz" wrap="square" rtlCol="0" anchor="ctr" anchorCtr="0">
                <a:noAutofit/>
              </a:bodyPr>
              <a:lstStyle/>
              <a:p>
                <a:r>
                  <a:rPr lang="en-US" altLang="zh-CN" sz="1600" dirty="0">
                    <a:solidFill>
                      <a:srgbClr val="FFFFFF"/>
                    </a:solidFill>
                  </a:rPr>
                  <a:t>Jan</a:t>
                </a:r>
                <a:endParaRPr lang="en-US" sz="1600" dirty="0">
                  <a:solidFill>
                    <a:srgbClr val="FFFFFF"/>
                  </a:solidFill>
                </a:endParaRPr>
              </a:p>
            </p:txBody>
          </p:sp>
          <p:cxnSp>
            <p:nvCxnSpPr>
              <p:cNvPr id="62" name="pgshape"/>
              <p:cNvCxnSpPr/>
              <p:nvPr/>
            </p:nvCxnSpPr>
            <p:spPr>
              <a:xfrm flipV="1">
                <a:off x="2796427" y="1654734"/>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63" name="pgshape"/>
              <p:cNvSpPr txBox="1"/>
              <p:nvPr>
                <p:custDataLst>
                  <p:tags r:id="rId10"/>
                </p:custDataLst>
              </p:nvPr>
            </p:nvSpPr>
            <p:spPr>
              <a:xfrm>
                <a:off x="4158615" y="1824066"/>
                <a:ext cx="563033" cy="338667"/>
              </a:xfrm>
              <a:prstGeom prst="rect">
                <a:avLst/>
              </a:prstGeom>
              <a:noFill/>
            </p:spPr>
            <p:txBody>
              <a:bodyPr vert="horz" wrap="square" rtlCol="0" anchor="ctr" anchorCtr="0">
                <a:noAutofit/>
              </a:bodyPr>
              <a:lstStyle/>
              <a:p>
                <a:r>
                  <a:rPr lang="en-US" altLang="zh-CN" sz="1600" dirty="0">
                    <a:solidFill>
                      <a:srgbClr val="FFFFFF"/>
                    </a:solidFill>
                  </a:rPr>
                  <a:t>Feb</a:t>
                </a:r>
                <a:endParaRPr lang="en-US" sz="1600" dirty="0">
                  <a:solidFill>
                    <a:srgbClr val="FFFFFF"/>
                  </a:solidFill>
                </a:endParaRPr>
              </a:p>
            </p:txBody>
          </p:sp>
          <p:sp>
            <p:nvSpPr>
              <p:cNvPr id="64" name="pgshape"/>
              <p:cNvSpPr txBox="1"/>
              <p:nvPr>
                <p:custDataLst>
                  <p:tags r:id="rId11"/>
                </p:custDataLst>
              </p:nvPr>
            </p:nvSpPr>
            <p:spPr>
              <a:xfrm>
                <a:off x="4916670" y="1824066"/>
                <a:ext cx="563033" cy="338667"/>
              </a:xfrm>
              <a:prstGeom prst="rect">
                <a:avLst/>
              </a:prstGeom>
              <a:noFill/>
            </p:spPr>
            <p:txBody>
              <a:bodyPr vert="horz" wrap="square" rtlCol="0" anchor="ctr" anchorCtr="0">
                <a:noAutofit/>
              </a:bodyPr>
              <a:lstStyle/>
              <a:p>
                <a:r>
                  <a:rPr lang="en-US" altLang="zh-CN" sz="1600" dirty="0">
                    <a:solidFill>
                      <a:srgbClr val="FFFFFF"/>
                    </a:solidFill>
                  </a:rPr>
                  <a:t>Mar</a:t>
                </a:r>
                <a:endParaRPr lang="en-US" sz="1600" dirty="0">
                  <a:solidFill>
                    <a:srgbClr val="FFFFFF"/>
                  </a:solidFill>
                </a:endParaRPr>
              </a:p>
            </p:txBody>
          </p:sp>
          <p:sp>
            <p:nvSpPr>
              <p:cNvPr id="65" name="pgshape"/>
              <p:cNvSpPr txBox="1"/>
              <p:nvPr>
                <p:custDataLst>
                  <p:tags r:id="rId12"/>
                </p:custDataLst>
              </p:nvPr>
            </p:nvSpPr>
            <p:spPr>
              <a:xfrm>
                <a:off x="5683465" y="1824066"/>
                <a:ext cx="563033" cy="338667"/>
              </a:xfrm>
              <a:prstGeom prst="rect">
                <a:avLst/>
              </a:prstGeom>
              <a:noFill/>
            </p:spPr>
            <p:txBody>
              <a:bodyPr vert="horz" wrap="square" rtlCol="0" anchor="ctr" anchorCtr="0">
                <a:noAutofit/>
              </a:bodyPr>
              <a:lstStyle/>
              <a:p>
                <a:r>
                  <a:rPr lang="en-US" altLang="zh-CN" sz="1600" dirty="0">
                    <a:solidFill>
                      <a:srgbClr val="FFFFFF"/>
                    </a:solidFill>
                  </a:rPr>
                  <a:t>Apr</a:t>
                </a:r>
                <a:endParaRPr lang="en-US" sz="1600" dirty="0">
                  <a:solidFill>
                    <a:srgbClr val="FFFFFF"/>
                  </a:solidFill>
                </a:endParaRPr>
              </a:p>
            </p:txBody>
          </p:sp>
          <p:cxnSp>
            <p:nvCxnSpPr>
              <p:cNvPr id="66" name="pgshape"/>
              <p:cNvCxnSpPr/>
              <p:nvPr/>
            </p:nvCxnSpPr>
            <p:spPr>
              <a:xfrm flipV="1">
                <a:off x="4283968" y="1651059"/>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67" name="pgshape"/>
              <p:cNvSpPr txBox="1"/>
              <p:nvPr>
                <p:custDataLst>
                  <p:tags r:id="rId13"/>
                </p:custDataLst>
              </p:nvPr>
            </p:nvSpPr>
            <p:spPr>
              <a:xfrm>
                <a:off x="6389152" y="1824066"/>
                <a:ext cx="563033" cy="338667"/>
              </a:xfrm>
              <a:prstGeom prst="rect">
                <a:avLst/>
              </a:prstGeom>
              <a:noFill/>
            </p:spPr>
            <p:txBody>
              <a:bodyPr vert="horz" wrap="square" rtlCol="0" anchor="ctr" anchorCtr="0">
                <a:noAutofit/>
              </a:bodyPr>
              <a:lstStyle/>
              <a:p>
                <a:r>
                  <a:rPr lang="en-US" altLang="zh-CN" sz="1600" dirty="0">
                    <a:solidFill>
                      <a:srgbClr val="FFFFFF"/>
                    </a:solidFill>
                  </a:rPr>
                  <a:t>May</a:t>
                </a:r>
                <a:endParaRPr lang="en-US" sz="1600" dirty="0">
                  <a:solidFill>
                    <a:srgbClr val="FFFFFF"/>
                  </a:solidFill>
                </a:endParaRPr>
              </a:p>
            </p:txBody>
          </p:sp>
          <p:cxnSp>
            <p:nvCxnSpPr>
              <p:cNvPr id="68" name="pgshape"/>
              <p:cNvCxnSpPr/>
              <p:nvPr/>
            </p:nvCxnSpPr>
            <p:spPr>
              <a:xfrm flipV="1">
                <a:off x="5076056" y="1651059"/>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69" name="pgshape"/>
              <p:cNvSpPr txBox="1"/>
              <p:nvPr>
                <p:custDataLst>
                  <p:tags r:id="rId14"/>
                </p:custDataLst>
              </p:nvPr>
            </p:nvSpPr>
            <p:spPr>
              <a:xfrm>
                <a:off x="7156845" y="1824066"/>
                <a:ext cx="505088" cy="338667"/>
              </a:xfrm>
              <a:prstGeom prst="rect">
                <a:avLst/>
              </a:prstGeom>
              <a:noFill/>
            </p:spPr>
            <p:txBody>
              <a:bodyPr vert="horz" wrap="square" rtlCol="0" anchor="ctr" anchorCtr="0">
                <a:noAutofit/>
              </a:bodyPr>
              <a:lstStyle/>
              <a:p>
                <a:r>
                  <a:rPr lang="en-US" altLang="zh-CN" sz="1600" dirty="0">
                    <a:solidFill>
                      <a:srgbClr val="FFFFFF"/>
                    </a:solidFill>
                  </a:rPr>
                  <a:t>Jun</a:t>
                </a:r>
                <a:endParaRPr lang="en-US" sz="1600" dirty="0">
                  <a:solidFill>
                    <a:srgbClr val="FFFFFF"/>
                  </a:solidFill>
                </a:endParaRPr>
              </a:p>
            </p:txBody>
          </p:sp>
          <p:cxnSp>
            <p:nvCxnSpPr>
              <p:cNvPr id="70" name="pgshape"/>
              <p:cNvCxnSpPr/>
              <p:nvPr/>
            </p:nvCxnSpPr>
            <p:spPr>
              <a:xfrm flipV="1">
                <a:off x="5796136" y="1651059"/>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cxnSp>
            <p:nvCxnSpPr>
              <p:cNvPr id="71" name="pgshape"/>
              <p:cNvCxnSpPr/>
              <p:nvPr/>
            </p:nvCxnSpPr>
            <p:spPr>
              <a:xfrm flipV="1">
                <a:off x="6507514" y="1651059"/>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cxnSp>
            <p:nvCxnSpPr>
              <p:cNvPr id="72" name="pgshape"/>
              <p:cNvCxnSpPr/>
              <p:nvPr/>
            </p:nvCxnSpPr>
            <p:spPr>
              <a:xfrm flipV="1">
                <a:off x="7300377" y="1648820"/>
                <a:ext cx="0" cy="169333"/>
              </a:xfrm>
              <a:prstGeom prst="line">
                <a:avLst/>
              </a:prstGeom>
              <a:ln w="25400">
                <a:solidFill>
                  <a:schemeClr val="lt2"/>
                </a:solidFill>
              </a:ln>
            </p:spPr>
            <p:style>
              <a:lnRef idx="1">
                <a:schemeClr val="accent1"/>
              </a:lnRef>
              <a:fillRef idx="0">
                <a:schemeClr val="accent1"/>
              </a:fillRef>
              <a:effectRef idx="0">
                <a:schemeClr val="accent1"/>
              </a:effectRef>
              <a:fontRef idx="minor">
                <a:schemeClr val="tx1"/>
              </a:fontRef>
            </p:style>
          </p:cxnSp>
          <p:sp>
            <p:nvSpPr>
              <p:cNvPr id="73" name="pgshape"/>
              <p:cNvSpPr txBox="1"/>
              <p:nvPr>
                <p:custDataLst>
                  <p:tags r:id="rId15"/>
                </p:custDataLst>
              </p:nvPr>
            </p:nvSpPr>
            <p:spPr>
              <a:xfrm>
                <a:off x="8077200" y="1824067"/>
                <a:ext cx="635000" cy="338667"/>
              </a:xfrm>
              <a:prstGeom prst="rect">
                <a:avLst/>
              </a:prstGeom>
              <a:noFill/>
            </p:spPr>
            <p:txBody>
              <a:bodyPr vert="horz" wrap="none" rtlCol="0" anchor="ctr">
                <a:noAutofit/>
              </a:bodyPr>
              <a:lstStyle/>
              <a:p>
                <a:pPr algn="ctr"/>
                <a:r>
                  <a:rPr lang="en-US" sz="2400" b="1" dirty="0">
                    <a:solidFill>
                      <a:srgbClr val="C0504D"/>
                    </a:solidFill>
                  </a:rPr>
                  <a:t>2017</a:t>
                </a:r>
              </a:p>
            </p:txBody>
          </p:sp>
          <p:sp>
            <p:nvSpPr>
              <p:cNvPr id="74" name="milestoneshape"/>
              <p:cNvSpPr/>
              <p:nvPr/>
            </p:nvSpPr>
            <p:spPr>
              <a:xfrm rot="10800000">
                <a:off x="7583974" y="2044201"/>
                <a:ext cx="254000" cy="372533"/>
              </a:xfrm>
              <a:prstGeom prst="flowChartMerge">
                <a:avLst/>
              </a:prstGeom>
              <a:solidFill>
                <a:schemeClr val="tx1"/>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5" name="milestoneshape"/>
              <p:cNvSpPr txBox="1"/>
              <p:nvPr>
                <p:custDataLst>
                  <p:tags r:id="rId16"/>
                </p:custDataLst>
              </p:nvPr>
            </p:nvSpPr>
            <p:spPr>
              <a:xfrm>
                <a:off x="7012474" y="2442134"/>
                <a:ext cx="1397000" cy="304800"/>
              </a:xfrm>
              <a:prstGeom prst="rect">
                <a:avLst/>
              </a:prstGeom>
              <a:noFill/>
            </p:spPr>
            <p:txBody>
              <a:bodyPr vert="horz" wrap="none" lIns="88900" tIns="44450" rIns="88900" bIns="44450" rtlCol="0" anchor="ctr" anchorCtr="1">
                <a:noAutofit/>
              </a:bodyPr>
              <a:lstStyle/>
              <a:p>
                <a:pPr algn="ctr">
                  <a:lnSpc>
                    <a:spcPct val="80000"/>
                  </a:lnSpc>
                </a:pPr>
                <a:r>
                  <a:rPr lang="en-US" sz="1500" dirty="0">
                    <a:solidFill>
                      <a:prstClr val="black"/>
                    </a:solidFill>
                    <a:latin typeface=""/>
                  </a:rPr>
                  <a:t>2017</a:t>
                </a:r>
                <a:r>
                  <a:rPr lang="zh-CN" altLang="en-US" sz="1500" dirty="0">
                    <a:solidFill>
                      <a:prstClr val="black"/>
                    </a:solidFill>
                    <a:latin typeface=""/>
                  </a:rPr>
                  <a:t>年</a:t>
                </a:r>
                <a:r>
                  <a:rPr lang="en-US" altLang="zh-CN" sz="1500" dirty="0">
                    <a:solidFill>
                      <a:prstClr val="black"/>
                    </a:solidFill>
                    <a:latin typeface=""/>
                  </a:rPr>
                  <a:t>6</a:t>
                </a:r>
                <a:r>
                  <a:rPr lang="zh-CN" altLang="en-US" sz="1500" dirty="0">
                    <a:solidFill>
                      <a:prstClr val="black"/>
                    </a:solidFill>
                    <a:latin typeface=""/>
                  </a:rPr>
                  <a:t>月</a:t>
                </a:r>
                <a:endParaRPr lang="en-US" altLang="zh-CN" sz="1500" dirty="0">
                  <a:solidFill>
                    <a:prstClr val="black"/>
                  </a:solidFill>
                  <a:latin typeface=""/>
                </a:endParaRPr>
              </a:p>
              <a:p>
                <a:pPr algn="ctr">
                  <a:lnSpc>
                    <a:spcPct val="80000"/>
                  </a:lnSpc>
                </a:pPr>
                <a:r>
                  <a:rPr lang="zh-CN" altLang="en-US" sz="1500" dirty="0">
                    <a:solidFill>
                      <a:prstClr val="black"/>
                    </a:solidFill>
                    <a:latin typeface=""/>
                  </a:rPr>
                  <a:t>提交论文 </a:t>
                </a:r>
                <a:r>
                  <a:rPr lang="en-US" altLang="zh-CN" sz="1500" dirty="0">
                    <a:solidFill>
                      <a:prstClr val="black"/>
                    </a:solidFill>
                    <a:latin typeface=""/>
                  </a:rPr>
                  <a:t>&amp; </a:t>
                </a:r>
                <a:r>
                  <a:rPr lang="zh-CN" altLang="en-US" sz="1500" dirty="0">
                    <a:solidFill>
                      <a:prstClr val="black"/>
                    </a:solidFill>
                    <a:latin typeface=""/>
                  </a:rPr>
                  <a:t>毕设答辩</a:t>
                </a:r>
                <a:endParaRPr lang="en-US" sz="1500" dirty="0">
                  <a:solidFill>
                    <a:prstClr val="black"/>
                  </a:solidFill>
                  <a:latin typeface=""/>
                </a:endParaRPr>
              </a:p>
            </p:txBody>
          </p:sp>
          <p:grpSp>
            <p:nvGrpSpPr>
              <p:cNvPr id="76" name="组合 75"/>
              <p:cNvGrpSpPr/>
              <p:nvPr/>
            </p:nvGrpSpPr>
            <p:grpSpPr>
              <a:xfrm>
                <a:off x="3170202" y="1326198"/>
                <a:ext cx="1397000" cy="565667"/>
                <a:chOff x="6116737" y="1376933"/>
                <a:chExt cx="1397000" cy="565667"/>
              </a:xfrm>
            </p:grpSpPr>
            <p:sp>
              <p:nvSpPr>
                <p:cNvPr id="88" name="milestoneshape"/>
                <p:cNvSpPr/>
                <p:nvPr/>
              </p:nvSpPr>
              <p:spPr>
                <a:xfrm>
                  <a:off x="6688237" y="1570067"/>
                  <a:ext cx="254000" cy="372533"/>
                </a:xfrm>
                <a:prstGeom prst="flowChartMerge">
                  <a:avLst/>
                </a:prstGeom>
                <a:solidFill>
                  <a:srgbClr val="CCFF33"/>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9" name="milestoneshape"/>
                <p:cNvSpPr txBox="1"/>
                <p:nvPr>
                  <p:custDataLst>
                    <p:tags r:id="rId24"/>
                  </p:custDataLst>
                </p:nvPr>
              </p:nvSpPr>
              <p:spPr>
                <a:xfrm>
                  <a:off x="6116737" y="1376933"/>
                  <a:ext cx="1397000" cy="200016"/>
                </a:xfrm>
                <a:prstGeom prst="rect">
                  <a:avLst/>
                </a:prstGeom>
                <a:noFill/>
              </p:spPr>
              <p:txBody>
                <a:bodyPr vert="horz" wrap="square" lIns="88900" tIns="44450" rIns="88900" bIns="44450" rtlCol="0" anchor="b" anchorCtr="1">
                  <a:spAutoFit/>
                </a:bodyPr>
                <a:lstStyle/>
                <a:p>
                  <a:pPr algn="ctr">
                    <a:lnSpc>
                      <a:spcPct val="80000"/>
                    </a:lnSpc>
                  </a:pPr>
                  <a:r>
                    <a:rPr lang="zh-CN" altLang="en-US" sz="1500" dirty="0">
                      <a:solidFill>
                        <a:prstClr val="black"/>
                      </a:solidFill>
                      <a:latin typeface=""/>
                    </a:rPr>
                    <a:t>毕设开题报告</a:t>
                  </a:r>
                  <a:endParaRPr lang="en-US" sz="1500" dirty="0">
                    <a:solidFill>
                      <a:prstClr val="black"/>
                    </a:solidFill>
                    <a:latin typeface=""/>
                  </a:endParaRPr>
                </a:p>
              </p:txBody>
            </p:sp>
          </p:grpSp>
          <p:sp>
            <p:nvSpPr>
              <p:cNvPr id="77" name="milestoneshape"/>
              <p:cNvSpPr/>
              <p:nvPr/>
            </p:nvSpPr>
            <p:spPr>
              <a:xfrm rot="10800000">
                <a:off x="1483205" y="2059390"/>
                <a:ext cx="254000" cy="372533"/>
              </a:xfrm>
              <a:prstGeom prst="flowChartMerge">
                <a:avLst/>
              </a:prstGeom>
              <a:solidFill>
                <a:srgbClr val="1AAA42"/>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8" name="milestoneshape"/>
              <p:cNvSpPr txBox="1"/>
              <p:nvPr>
                <p:custDataLst>
                  <p:tags r:id="rId17"/>
                </p:custDataLst>
              </p:nvPr>
            </p:nvSpPr>
            <p:spPr>
              <a:xfrm>
                <a:off x="381883" y="2282373"/>
                <a:ext cx="1397000" cy="445323"/>
              </a:xfrm>
              <a:prstGeom prst="rect">
                <a:avLst/>
              </a:prstGeom>
              <a:noFill/>
            </p:spPr>
            <p:txBody>
              <a:bodyPr vert="horz" wrap="none" lIns="88900" tIns="44450" rIns="88900" bIns="44450" rtlCol="0" anchor="ctr" anchorCtr="1">
                <a:noAutofit/>
              </a:bodyPr>
              <a:lstStyle/>
              <a:p>
                <a:pPr algn="ctr">
                  <a:lnSpc>
                    <a:spcPct val="80000"/>
                  </a:lnSpc>
                </a:pPr>
                <a:r>
                  <a:rPr lang="en-US" sz="1500" dirty="0">
                    <a:solidFill>
                      <a:prstClr val="black"/>
                    </a:solidFill>
                    <a:latin typeface=""/>
                  </a:rPr>
                  <a:t>10/14</a:t>
                </a:r>
              </a:p>
              <a:p>
                <a:pPr algn="ctr">
                  <a:lnSpc>
                    <a:spcPct val="80000"/>
                  </a:lnSpc>
                </a:pPr>
                <a:r>
                  <a:rPr lang="zh-CN" altLang="en-US" sz="1500" dirty="0">
                    <a:solidFill>
                      <a:prstClr val="black"/>
                    </a:solidFill>
                    <a:latin typeface=""/>
                  </a:rPr>
                  <a:t>第一次项目讨论</a:t>
                </a:r>
                <a:endParaRPr lang="en-US" sz="1500" dirty="0">
                  <a:solidFill>
                    <a:prstClr val="black"/>
                  </a:solidFill>
                  <a:latin typeface=""/>
                </a:endParaRPr>
              </a:p>
            </p:txBody>
          </p:sp>
          <p:cxnSp>
            <p:nvCxnSpPr>
              <p:cNvPr id="79" name="pgshape"/>
              <p:cNvCxnSpPr/>
              <p:nvPr/>
            </p:nvCxnSpPr>
            <p:spPr>
              <a:xfrm flipV="1">
                <a:off x="3563888" y="1651059"/>
                <a:ext cx="0" cy="169333"/>
              </a:xfrm>
              <a:prstGeom prst="line">
                <a:avLst/>
              </a:prstGeom>
              <a:ln w="25400">
                <a:solidFill>
                  <a:srgbClr val="7D7D7D"/>
                </a:solidFill>
              </a:ln>
            </p:spPr>
            <p:style>
              <a:lnRef idx="1">
                <a:schemeClr val="accent1"/>
              </a:lnRef>
              <a:fillRef idx="0">
                <a:schemeClr val="accent1"/>
              </a:fillRef>
              <a:effectRef idx="0">
                <a:schemeClr val="accent1"/>
              </a:effectRef>
              <a:fontRef idx="minor">
                <a:schemeClr val="tx1"/>
              </a:fontRef>
            </p:style>
          </p:cxnSp>
          <p:sp>
            <p:nvSpPr>
              <p:cNvPr id="80" name="intervalshape"/>
              <p:cNvSpPr/>
              <p:nvPr>
                <p:custDataLst>
                  <p:tags r:id="rId18"/>
                </p:custDataLst>
              </p:nvPr>
            </p:nvSpPr>
            <p:spPr>
              <a:xfrm>
                <a:off x="1749121" y="2461149"/>
                <a:ext cx="1298880" cy="325028"/>
              </a:xfrm>
              <a:prstGeom prst="roundRect">
                <a:avLst/>
              </a:prstGeom>
              <a:solidFill>
                <a:srgbClr val="FEBA0A"/>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ts val="1000"/>
                  </a:lnSpc>
                </a:pPr>
                <a:r>
                  <a:rPr lang="zh-CN" altLang="en-US" sz="1700" dirty="0">
                    <a:solidFill>
                      <a:srgbClr val="FFFFFF"/>
                    </a:solidFill>
                    <a:latin typeface=""/>
                  </a:rPr>
                  <a:t>文献调研</a:t>
                </a:r>
                <a:endParaRPr lang="en-US" sz="1700" dirty="0">
                  <a:solidFill>
                    <a:srgbClr val="FFFFFF"/>
                  </a:solidFill>
                  <a:latin typeface=""/>
                </a:endParaRPr>
              </a:p>
            </p:txBody>
          </p:sp>
          <p:sp>
            <p:nvSpPr>
              <p:cNvPr id="81" name="pgshape"/>
              <p:cNvSpPr txBox="1"/>
              <p:nvPr>
                <p:custDataLst>
                  <p:tags r:id="rId19"/>
                </p:custDataLst>
              </p:nvPr>
            </p:nvSpPr>
            <p:spPr>
              <a:xfrm>
                <a:off x="1209888" y="1818153"/>
                <a:ext cx="563033" cy="338667"/>
              </a:xfrm>
              <a:prstGeom prst="rect">
                <a:avLst/>
              </a:prstGeom>
              <a:noFill/>
            </p:spPr>
            <p:txBody>
              <a:bodyPr vert="horz" wrap="square" rtlCol="0" anchor="ctr" anchorCtr="0">
                <a:noAutofit/>
              </a:bodyPr>
              <a:lstStyle/>
              <a:p>
                <a:r>
                  <a:rPr lang="en-US" sz="1600" dirty="0">
                    <a:solidFill>
                      <a:srgbClr val="FFFFFF"/>
                    </a:solidFill>
                  </a:rPr>
                  <a:t>Oct</a:t>
                </a:r>
              </a:p>
            </p:txBody>
          </p:sp>
          <p:sp>
            <p:nvSpPr>
              <p:cNvPr id="82" name="intervalshape"/>
              <p:cNvSpPr/>
              <p:nvPr>
                <p:custDataLst>
                  <p:tags r:id="rId20"/>
                </p:custDataLst>
              </p:nvPr>
            </p:nvSpPr>
            <p:spPr>
              <a:xfrm>
                <a:off x="2537888" y="3397441"/>
                <a:ext cx="1005842" cy="325028"/>
              </a:xfrm>
              <a:prstGeom prst="roundRect">
                <a:avLst/>
              </a:prstGeom>
              <a:solidFill>
                <a:srgbClr val="C78E01"/>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ts val="1000"/>
                  </a:lnSpc>
                </a:pPr>
                <a:r>
                  <a:rPr lang="zh-CN" altLang="en-US" sz="1700" dirty="0">
                    <a:solidFill>
                      <a:srgbClr val="FFFFFF"/>
                    </a:solidFill>
                    <a:latin typeface=""/>
                  </a:rPr>
                  <a:t>误差分析</a:t>
                </a:r>
                <a:endParaRPr lang="en-US" sz="1700" dirty="0">
                  <a:solidFill>
                    <a:srgbClr val="FFFFFF"/>
                  </a:solidFill>
                  <a:latin typeface=""/>
                </a:endParaRPr>
              </a:p>
            </p:txBody>
          </p:sp>
          <p:grpSp>
            <p:nvGrpSpPr>
              <p:cNvPr id="83" name="组合 82"/>
              <p:cNvGrpSpPr/>
              <p:nvPr/>
            </p:nvGrpSpPr>
            <p:grpSpPr>
              <a:xfrm>
                <a:off x="1737205" y="2867218"/>
                <a:ext cx="1674369" cy="458748"/>
                <a:chOff x="1737205" y="2825896"/>
                <a:chExt cx="1674369" cy="531096"/>
              </a:xfrm>
            </p:grpSpPr>
            <p:sp>
              <p:nvSpPr>
                <p:cNvPr id="86" name="intervalshape"/>
                <p:cNvSpPr/>
                <p:nvPr>
                  <p:custDataLst>
                    <p:tags r:id="rId22"/>
                  </p:custDataLst>
                </p:nvPr>
              </p:nvSpPr>
              <p:spPr>
                <a:xfrm>
                  <a:off x="1737205" y="2836971"/>
                  <a:ext cx="760195" cy="520021"/>
                </a:xfrm>
                <a:prstGeom prst="roundRect">
                  <a:avLst/>
                </a:prstGeom>
                <a:solidFill>
                  <a:schemeClr val="accent1">
                    <a:lumMod val="75000"/>
                  </a:schemeClr>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ct val="90000"/>
                    </a:lnSpc>
                  </a:pPr>
                  <a:r>
                    <a:rPr lang="en-US" altLang="zh-CN" sz="1700" dirty="0" err="1">
                      <a:solidFill>
                        <a:srgbClr val="FFFFFF"/>
                      </a:solidFill>
                      <a:latin typeface=""/>
                    </a:rPr>
                    <a:t>Matlab</a:t>
                  </a:r>
                  <a:endParaRPr lang="en-US" altLang="zh-CN" sz="1700" dirty="0">
                    <a:solidFill>
                      <a:srgbClr val="FFFFFF"/>
                    </a:solidFill>
                    <a:latin typeface=""/>
                  </a:endParaRPr>
                </a:p>
                <a:p>
                  <a:pPr algn="ctr">
                    <a:lnSpc>
                      <a:spcPct val="90000"/>
                    </a:lnSpc>
                  </a:pPr>
                  <a:r>
                    <a:rPr lang="zh-CN" altLang="en-US" sz="1700" dirty="0">
                      <a:solidFill>
                        <a:srgbClr val="FFFFFF"/>
                      </a:solidFill>
                      <a:latin typeface=""/>
                    </a:rPr>
                    <a:t>测试平台</a:t>
                  </a:r>
                  <a:endParaRPr lang="en-US" sz="1700" dirty="0">
                    <a:solidFill>
                      <a:srgbClr val="FFFFFF"/>
                    </a:solidFill>
                    <a:latin typeface=""/>
                  </a:endParaRPr>
                </a:p>
              </p:txBody>
            </p:sp>
            <p:sp>
              <p:nvSpPr>
                <p:cNvPr id="87" name="intervalshape"/>
                <p:cNvSpPr/>
                <p:nvPr>
                  <p:custDataLst>
                    <p:tags r:id="rId23"/>
                  </p:custDataLst>
                </p:nvPr>
              </p:nvSpPr>
              <p:spPr>
                <a:xfrm>
                  <a:off x="2537887" y="2825896"/>
                  <a:ext cx="873687" cy="520021"/>
                </a:xfrm>
                <a:prstGeom prst="roundRect">
                  <a:avLst/>
                </a:prstGeom>
                <a:solidFill>
                  <a:schemeClr val="accent1">
                    <a:lumMod val="75000"/>
                  </a:schemeClr>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ct val="90000"/>
                    </a:lnSpc>
                  </a:pPr>
                  <a:r>
                    <a:rPr lang="en-US" altLang="zh-CN" sz="1700" dirty="0" err="1">
                      <a:solidFill>
                        <a:srgbClr val="FFFFFF"/>
                      </a:solidFill>
                      <a:latin typeface=""/>
                    </a:rPr>
                    <a:t>Modelsim</a:t>
                  </a:r>
                  <a:endParaRPr lang="en-US" altLang="zh-CN" sz="1700" dirty="0">
                    <a:solidFill>
                      <a:srgbClr val="FFFFFF"/>
                    </a:solidFill>
                    <a:latin typeface=""/>
                  </a:endParaRPr>
                </a:p>
                <a:p>
                  <a:pPr algn="ctr">
                    <a:lnSpc>
                      <a:spcPct val="90000"/>
                    </a:lnSpc>
                  </a:pPr>
                  <a:r>
                    <a:rPr lang="zh-CN" altLang="en-US" sz="1700" dirty="0">
                      <a:solidFill>
                        <a:srgbClr val="FFFFFF"/>
                      </a:solidFill>
                      <a:latin typeface=""/>
                    </a:rPr>
                    <a:t>测试平台</a:t>
                  </a:r>
                  <a:endParaRPr lang="en-US" sz="1700" dirty="0">
                    <a:solidFill>
                      <a:srgbClr val="FFFFFF"/>
                    </a:solidFill>
                    <a:latin typeface=""/>
                  </a:endParaRPr>
                </a:p>
              </p:txBody>
            </p:sp>
          </p:grpSp>
          <p:cxnSp>
            <p:nvCxnSpPr>
              <p:cNvPr id="84" name="intervalshape"/>
              <p:cNvCxnSpPr/>
              <p:nvPr/>
            </p:nvCxnSpPr>
            <p:spPr>
              <a:xfrm>
                <a:off x="3868702" y="1886203"/>
                <a:ext cx="0" cy="1915216"/>
              </a:xfrm>
              <a:prstGeom prst="line">
                <a:avLst/>
              </a:prstGeom>
              <a:ln w="1270">
                <a:solidFill>
                  <a:srgbClr val="CCCCCC"/>
                </a:solidFill>
              </a:ln>
            </p:spPr>
            <p:style>
              <a:lnRef idx="1">
                <a:schemeClr val="accent1"/>
              </a:lnRef>
              <a:fillRef idx="0">
                <a:schemeClr val="accent1"/>
              </a:fillRef>
              <a:effectRef idx="0">
                <a:schemeClr val="accent1"/>
              </a:effectRef>
              <a:fontRef idx="minor">
                <a:schemeClr val="tx1"/>
              </a:fontRef>
            </p:style>
          </p:cxnSp>
          <p:sp>
            <p:nvSpPr>
              <p:cNvPr id="85" name="intervalshape"/>
              <p:cNvSpPr/>
              <p:nvPr>
                <p:custDataLst>
                  <p:tags r:id="rId21"/>
                </p:custDataLst>
              </p:nvPr>
            </p:nvSpPr>
            <p:spPr>
              <a:xfrm>
                <a:off x="5043670" y="3801419"/>
                <a:ext cx="1463843" cy="451970"/>
              </a:xfrm>
              <a:prstGeom prst="roundRect">
                <a:avLst/>
              </a:prstGeom>
              <a:solidFill>
                <a:srgbClr val="0072BC"/>
              </a:solidFill>
              <a:ln w="25400" cap="flat" cmpd="sng" algn="ctr">
                <a:noFill/>
                <a:prstDash val="solid"/>
              </a:ln>
              <a:effectLst>
                <a:outerShdw blurRad="63500">
                  <a:scrgbClr r="0" g="0" b="0">
                    <a:alpha val="50000"/>
                  </a:scrgbClr>
                </a:outerShdw>
              </a:effectLst>
              <a:scene3d>
                <a:camera prst="orthographicFront"/>
                <a:lightRig rig="balanced" dir="t">
                  <a:rot lat="0" lon="0" rev="8700000"/>
                </a:lightRig>
              </a:scene3d>
              <a:sp3d>
                <a:bevelT w="165100" h="12700"/>
              </a:sp3d>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wrap="none" lIns="44450" tIns="19050" rIns="44450" bIns="6350" rtlCol="0" anchor="ctr"/>
              <a:lstStyle/>
              <a:p>
                <a:pPr algn="ctr">
                  <a:lnSpc>
                    <a:spcPct val="90000"/>
                  </a:lnSpc>
                </a:pPr>
                <a:r>
                  <a:rPr lang="zh-CN" altLang="en-US" sz="1700" dirty="0">
                    <a:solidFill>
                      <a:srgbClr val="FFFFFF"/>
                    </a:solidFill>
                    <a:latin typeface=""/>
                  </a:rPr>
                  <a:t>后端设计</a:t>
                </a:r>
                <a:endParaRPr lang="en-US" altLang="zh-CN" sz="1700" dirty="0">
                  <a:solidFill>
                    <a:srgbClr val="FFFFFF"/>
                  </a:solidFill>
                  <a:latin typeface=""/>
                </a:endParaRPr>
              </a:p>
              <a:p>
                <a:pPr algn="ctr">
                  <a:lnSpc>
                    <a:spcPct val="90000"/>
                  </a:lnSpc>
                </a:pPr>
                <a:r>
                  <a:rPr lang="zh-CN" altLang="en-US" sz="1700" dirty="0">
                    <a:solidFill>
                      <a:srgbClr val="FFFFFF"/>
                    </a:solidFill>
                    <a:latin typeface=""/>
                  </a:rPr>
                  <a:t>电路实现优化</a:t>
                </a:r>
                <a:endParaRPr lang="en-US" sz="1700" dirty="0">
                  <a:solidFill>
                    <a:srgbClr val="FFFFFF"/>
                  </a:solidFill>
                  <a:latin typeface=""/>
                </a:endParaRPr>
              </a:p>
            </p:txBody>
          </p:sp>
        </p:grpSp>
        <p:sp>
          <p:nvSpPr>
            <p:cNvPr id="92" name="milestoneshape"/>
            <p:cNvSpPr/>
            <p:nvPr/>
          </p:nvSpPr>
          <p:spPr>
            <a:xfrm>
              <a:off x="5918030" y="3067592"/>
              <a:ext cx="254000" cy="372533"/>
            </a:xfrm>
            <a:prstGeom prst="flowChartMerge">
              <a:avLst/>
            </a:prstGeom>
            <a:solidFill>
              <a:srgbClr val="FF4B21"/>
            </a:solidFill>
            <a:ln w="25400" cap="flat" cmpd="sng" algn="ctr">
              <a:noFill/>
              <a:prstDash val="solid"/>
            </a:ln>
            <a:effectLst>
              <a:outerShdw blurRad="63500">
                <a:scrgbClr r="0" g="0" b="0">
                  <a:alpha val="50000"/>
                </a:scrgbClr>
              </a:outerShdw>
            </a:effectLst>
            <a:scene3d>
              <a:camera prst="orthographicFront"/>
              <a:lightRig rig="threePt" dir="t"/>
            </a:scene3d>
            <a:sp3d>
              <a:bevelT h="12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3" name="milestoneshape"/>
            <p:cNvSpPr txBox="1"/>
            <p:nvPr>
              <p:custDataLst>
                <p:tags r:id="rId1"/>
              </p:custDataLst>
            </p:nvPr>
          </p:nvSpPr>
          <p:spPr>
            <a:xfrm>
              <a:off x="5336035" y="2874458"/>
              <a:ext cx="1397000" cy="200016"/>
            </a:xfrm>
            <a:prstGeom prst="rect">
              <a:avLst/>
            </a:prstGeom>
            <a:noFill/>
          </p:spPr>
          <p:txBody>
            <a:bodyPr vert="horz" wrap="square" lIns="88900" tIns="44450" rIns="88900" bIns="44450" rtlCol="0" anchor="b" anchorCtr="1">
              <a:spAutoFit/>
            </a:bodyPr>
            <a:lstStyle/>
            <a:p>
              <a:pPr algn="ctr">
                <a:lnSpc>
                  <a:spcPct val="80000"/>
                </a:lnSpc>
              </a:pPr>
              <a:r>
                <a:rPr lang="zh-CN" altLang="en-US" sz="1500" dirty="0">
                  <a:solidFill>
                    <a:prstClr val="black"/>
                  </a:solidFill>
                  <a:latin typeface=""/>
                </a:rPr>
                <a:t>毕设中期报告</a:t>
              </a:r>
              <a:endParaRPr lang="en-US" sz="1500" dirty="0">
                <a:solidFill>
                  <a:prstClr val="black"/>
                </a:solidFill>
                <a:latin typeface=""/>
              </a:endParaRPr>
            </a:p>
          </p:txBody>
        </p:sp>
        <p:cxnSp>
          <p:nvCxnSpPr>
            <p:cNvPr id="134" name="intervalshape"/>
            <p:cNvCxnSpPr/>
            <p:nvPr/>
          </p:nvCxnSpPr>
          <p:spPr>
            <a:xfrm>
              <a:off x="6034535" y="3419882"/>
              <a:ext cx="0" cy="1923883"/>
            </a:xfrm>
            <a:prstGeom prst="line">
              <a:avLst/>
            </a:prstGeom>
            <a:ln w="1270">
              <a:solidFill>
                <a:srgbClr val="CCCCC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45020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计划安排</a:t>
            </a:r>
          </a:p>
        </p:txBody>
      </p:sp>
      <p:sp>
        <p:nvSpPr>
          <p:cNvPr id="3" name="内容占位符 2"/>
          <p:cNvSpPr>
            <a:spLocks noGrp="1"/>
          </p:cNvSpPr>
          <p:nvPr>
            <p:ph idx="1"/>
          </p:nvPr>
        </p:nvSpPr>
        <p:spPr>
          <a:xfrm>
            <a:off x="206663" y="1066800"/>
            <a:ext cx="8578273" cy="5165725"/>
          </a:xfrm>
        </p:spPr>
        <p:txBody>
          <a:bodyPr/>
          <a:lstStyle/>
          <a:p>
            <a:r>
              <a:rPr lang="en-US" altLang="zh-CN" dirty="0"/>
              <a:t>2015</a:t>
            </a:r>
            <a:r>
              <a:rPr lang="zh-CN" altLang="en-US" dirty="0"/>
              <a:t>年秋季学期</a:t>
            </a:r>
            <a:endParaRPr lang="en-US" altLang="zh-CN" dirty="0"/>
          </a:p>
          <a:p>
            <a:pPr lvl="1"/>
            <a:r>
              <a:rPr lang="zh-CN" altLang="en-US" sz="2000" dirty="0"/>
              <a:t>第</a:t>
            </a:r>
            <a:r>
              <a:rPr lang="en-US" altLang="zh-CN" sz="2000" dirty="0"/>
              <a:t>5 ~10</a:t>
            </a:r>
            <a:r>
              <a:rPr lang="zh-CN" altLang="en-US" sz="2000" dirty="0"/>
              <a:t>周：前期文献调研、课题背景了解</a:t>
            </a:r>
            <a:endParaRPr lang="en-US" altLang="zh-CN" sz="2000" dirty="0"/>
          </a:p>
          <a:p>
            <a:pPr lvl="1"/>
            <a:r>
              <a:rPr lang="zh-CN" altLang="en-US" sz="2000" dirty="0"/>
              <a:t>第</a:t>
            </a:r>
            <a:r>
              <a:rPr lang="en-US" altLang="zh-CN" sz="2000" dirty="0"/>
              <a:t>8 ~13</a:t>
            </a:r>
            <a:r>
              <a:rPr lang="zh-CN" altLang="en-US" sz="2000" dirty="0"/>
              <a:t>周：</a:t>
            </a:r>
            <a:r>
              <a:rPr lang="en-US" altLang="zh-CN" sz="2000" dirty="0" err="1"/>
              <a:t>Matlab</a:t>
            </a:r>
            <a:r>
              <a:rPr lang="zh-CN" altLang="en-US" sz="2000" dirty="0"/>
              <a:t>和</a:t>
            </a:r>
            <a:r>
              <a:rPr lang="en-US" altLang="zh-CN" sz="2000" dirty="0" err="1"/>
              <a:t>Modelsim</a:t>
            </a:r>
            <a:r>
              <a:rPr lang="zh-CN" altLang="en-US" sz="2000" dirty="0"/>
              <a:t>上搭建</a:t>
            </a:r>
            <a:r>
              <a:rPr lang="en-US" altLang="zh-CN" sz="2000" dirty="0"/>
              <a:t>NCO</a:t>
            </a:r>
            <a:r>
              <a:rPr lang="zh-CN" altLang="en-US" sz="2000" dirty="0"/>
              <a:t>基本模型，</a:t>
            </a:r>
            <a:endParaRPr lang="en-US" altLang="zh-CN" sz="2000" dirty="0"/>
          </a:p>
          <a:p>
            <a:pPr lvl="1"/>
            <a:r>
              <a:rPr lang="zh-CN" altLang="en-US" sz="2000" dirty="0"/>
              <a:t>第</a:t>
            </a:r>
            <a:r>
              <a:rPr lang="en-US" altLang="zh-CN" sz="2000" dirty="0"/>
              <a:t>14~15</a:t>
            </a:r>
            <a:r>
              <a:rPr lang="zh-CN" altLang="en-US" sz="2000" dirty="0"/>
              <a:t>周：进行理论分析和功能性仿真</a:t>
            </a:r>
            <a:endParaRPr lang="en-US" altLang="zh-CN" sz="2000" dirty="0"/>
          </a:p>
          <a:p>
            <a:pPr lvl="1"/>
            <a:r>
              <a:rPr lang="zh-CN" altLang="en-US" sz="2000" dirty="0"/>
              <a:t>第</a:t>
            </a:r>
            <a:r>
              <a:rPr lang="en-US" altLang="zh-CN" sz="2000" dirty="0"/>
              <a:t>15~18</a:t>
            </a:r>
            <a:r>
              <a:rPr lang="zh-CN" altLang="en-US" sz="2000" dirty="0"/>
              <a:t>周：学习使用综合工具；总结调研结果，准备开题报告</a:t>
            </a:r>
            <a:endParaRPr lang="en-US" altLang="zh-CN" sz="2000" dirty="0"/>
          </a:p>
          <a:p>
            <a:r>
              <a:rPr lang="en-US" altLang="zh-CN" dirty="0"/>
              <a:t>2016</a:t>
            </a:r>
            <a:r>
              <a:rPr lang="zh-CN" altLang="en-US" dirty="0"/>
              <a:t>年春季学期：</a:t>
            </a:r>
            <a:endParaRPr lang="en-US" altLang="zh-CN" dirty="0"/>
          </a:p>
          <a:p>
            <a:pPr lvl="1"/>
            <a:r>
              <a:rPr lang="zh-CN" altLang="en-US" sz="2000" dirty="0"/>
              <a:t>第 </a:t>
            </a:r>
            <a:r>
              <a:rPr lang="en-US" altLang="zh-CN" sz="2000" dirty="0"/>
              <a:t>1 ~ 3 </a:t>
            </a:r>
            <a:r>
              <a:rPr lang="zh-CN" altLang="en-US" sz="2000" dirty="0"/>
              <a:t>周：在电路层面对各模块进行仿真，寻找合理配置方案</a:t>
            </a:r>
            <a:endParaRPr lang="en-US" altLang="zh-CN" sz="2000" dirty="0"/>
          </a:p>
          <a:p>
            <a:pPr lvl="1"/>
            <a:r>
              <a:rPr lang="zh-CN" altLang="en-US" sz="2000" dirty="0"/>
              <a:t>第 </a:t>
            </a:r>
            <a:r>
              <a:rPr lang="en-US" altLang="zh-CN" sz="2000" dirty="0"/>
              <a:t>4 ~ 6 </a:t>
            </a:r>
            <a:r>
              <a:rPr lang="zh-CN" altLang="en-US" sz="2000" dirty="0"/>
              <a:t>周：规划查找表、矩阵旋转混合方案，学习后端仿真流程</a:t>
            </a:r>
            <a:endParaRPr lang="en-US" altLang="zh-CN" sz="2000" dirty="0"/>
          </a:p>
          <a:p>
            <a:pPr lvl="1"/>
            <a:r>
              <a:rPr lang="zh-CN" altLang="en-US" sz="2000" dirty="0"/>
              <a:t>第 </a:t>
            </a:r>
            <a:r>
              <a:rPr lang="en-US" altLang="zh-CN" sz="2000" dirty="0"/>
              <a:t>7 ~ 8 </a:t>
            </a:r>
            <a:r>
              <a:rPr lang="zh-CN" altLang="en-US" sz="2000" dirty="0"/>
              <a:t>周：讨论改进方案，准备中期答辩</a:t>
            </a:r>
            <a:endParaRPr lang="en-US" altLang="zh-CN" sz="2000" dirty="0"/>
          </a:p>
          <a:p>
            <a:pPr lvl="1"/>
            <a:r>
              <a:rPr lang="zh-CN" altLang="en-US" sz="2000" dirty="0"/>
              <a:t>第 </a:t>
            </a:r>
            <a:r>
              <a:rPr lang="en-US" altLang="zh-CN" sz="2000" dirty="0"/>
              <a:t>9 ~ 13</a:t>
            </a:r>
            <a:r>
              <a:rPr lang="zh-CN" altLang="en-US" sz="2000" dirty="0"/>
              <a:t>周：电路实现上寻找突破点，进一步优化</a:t>
            </a:r>
            <a:r>
              <a:rPr lang="en-US" altLang="zh-CN" sz="2000" dirty="0"/>
              <a:t>NCO</a:t>
            </a:r>
            <a:r>
              <a:rPr lang="zh-CN" altLang="en-US" sz="2000" dirty="0"/>
              <a:t>性能</a:t>
            </a:r>
            <a:endParaRPr lang="en-US" altLang="zh-CN" sz="2000" dirty="0"/>
          </a:p>
          <a:p>
            <a:pPr lvl="1"/>
            <a:r>
              <a:rPr lang="zh-CN" altLang="en-US" sz="2000" dirty="0"/>
              <a:t>第</a:t>
            </a:r>
            <a:r>
              <a:rPr lang="en-US" altLang="zh-CN" sz="2000" dirty="0"/>
              <a:t>14 ~ 16</a:t>
            </a:r>
            <a:r>
              <a:rPr lang="zh-CN" altLang="en-US" sz="2000" dirty="0"/>
              <a:t>周：进行综合的仿真验证，完成毕业论文，准备论文答辩</a:t>
            </a:r>
            <a:endParaRPr lang="en-US" altLang="zh-CN" sz="2000" dirty="0"/>
          </a:p>
        </p:txBody>
      </p:sp>
      <p:sp>
        <p:nvSpPr>
          <p:cNvPr id="6" name="页脚占位符 5"/>
          <p:cNvSpPr>
            <a:spLocks noGrp="1"/>
          </p:cNvSpPr>
          <p:nvPr>
            <p:ph type="ftr" sz="quarter" idx="11"/>
          </p:nvPr>
        </p:nvSpPr>
        <p:spPr/>
        <p:txBody>
          <a:bodyPr/>
          <a:lstStyle/>
          <a:p>
            <a:r>
              <a:rPr lang="en-US" altLang="zh-CN" dirty="0">
                <a:solidFill>
                  <a:srgbClr val="000000"/>
                </a:solidFill>
              </a:rPr>
              <a:t>12/13</a:t>
            </a:r>
          </a:p>
        </p:txBody>
      </p:sp>
    </p:spTree>
    <p:extLst>
      <p:ext uri="{BB962C8B-B14F-4D97-AF65-F5344CB8AC3E}">
        <p14:creationId xmlns:p14="http://schemas.microsoft.com/office/powerpoint/2010/main" val="8287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课程目标</a:t>
            </a:r>
          </a:p>
        </p:txBody>
      </p:sp>
      <p:sp>
        <p:nvSpPr>
          <p:cNvPr id="4" name="页脚占位符 3"/>
          <p:cNvSpPr>
            <a:spLocks noGrp="1"/>
          </p:cNvSpPr>
          <p:nvPr>
            <p:ph type="ftr" sz="quarter" idx="11"/>
          </p:nvPr>
        </p:nvSpPr>
        <p:spPr/>
        <p:txBody>
          <a:bodyPr/>
          <a:lstStyle/>
          <a:p>
            <a:r>
              <a:rPr lang="en-US" altLang="zh-CN" dirty="0">
                <a:solidFill>
                  <a:srgbClr val="000000"/>
                </a:solidFill>
              </a:rPr>
              <a:t>6/13</a:t>
            </a:r>
          </a:p>
        </p:txBody>
      </p:sp>
      <p:sp>
        <p:nvSpPr>
          <p:cNvPr id="6" name="内容占位符 2"/>
          <p:cNvSpPr>
            <a:spLocks noGrp="1"/>
          </p:cNvSpPr>
          <p:nvPr>
            <p:ph idx="1"/>
          </p:nvPr>
        </p:nvSpPr>
        <p:spPr>
          <a:xfrm>
            <a:off x="381000" y="914400"/>
            <a:ext cx="8393545" cy="5367308"/>
          </a:xfrm>
        </p:spPr>
        <p:txBody>
          <a:bodyPr/>
          <a:lstStyle/>
          <a:p>
            <a:pPr>
              <a:spcAft>
                <a:spcPts val="1200"/>
              </a:spcAft>
            </a:pPr>
            <a:r>
              <a:rPr lang="zh-CN" altLang="en-US" dirty="0"/>
              <a:t>总目标：设计高速、高精度数控振荡器</a:t>
            </a:r>
            <a:endParaRPr lang="en-US" altLang="zh-CN" dirty="0"/>
          </a:p>
          <a:p>
            <a:pPr marL="0" indent="0">
              <a:spcBef>
                <a:spcPts val="600"/>
              </a:spcBef>
              <a:spcAft>
                <a:spcPts val="0"/>
              </a:spcAft>
              <a:buNone/>
            </a:pPr>
            <a:r>
              <a:rPr lang="zh-CN" altLang="en-US" dirty="0"/>
              <a:t>一、电路结构的设计和代码编写</a:t>
            </a:r>
            <a:endParaRPr lang="en-US" altLang="zh-CN" dirty="0"/>
          </a:p>
          <a:p>
            <a:pPr>
              <a:spcBef>
                <a:spcPts val="600"/>
              </a:spcBef>
              <a:spcAft>
                <a:spcPts val="0"/>
              </a:spcAft>
            </a:pPr>
            <a:r>
              <a:rPr lang="en-US" altLang="zh-CN" sz="2000" dirty="0"/>
              <a:t>1.1 </a:t>
            </a:r>
            <a:r>
              <a:rPr lang="zh-CN" altLang="en-US" sz="2000" dirty="0"/>
              <a:t>设计高速、低功耗的相位累加器</a:t>
            </a:r>
            <a:endParaRPr lang="en-US" altLang="zh-CN" sz="2000" dirty="0"/>
          </a:p>
          <a:p>
            <a:pPr>
              <a:spcBef>
                <a:spcPts val="600"/>
              </a:spcBef>
              <a:spcAft>
                <a:spcPts val="0"/>
              </a:spcAft>
            </a:pPr>
            <a:r>
              <a:rPr lang="en-US" altLang="zh-CN" sz="2000" dirty="0"/>
              <a:t>1.2 </a:t>
            </a:r>
            <a:r>
              <a:rPr lang="zh-CN" altLang="en-US" sz="2000" dirty="0"/>
              <a:t>设计混合方案的相位</a:t>
            </a:r>
            <a:r>
              <a:rPr lang="en-US" altLang="zh-CN" sz="2000" dirty="0"/>
              <a:t>-</a:t>
            </a:r>
            <a:r>
              <a:rPr lang="zh-CN" altLang="en-US" sz="2000" dirty="0"/>
              <a:t>幅度转换器</a:t>
            </a:r>
            <a:endParaRPr lang="en-US" altLang="zh-CN" sz="2000" dirty="0"/>
          </a:p>
          <a:p>
            <a:pPr marL="0" indent="0">
              <a:spcBef>
                <a:spcPts val="600"/>
              </a:spcBef>
              <a:spcAft>
                <a:spcPts val="0"/>
              </a:spcAft>
              <a:buNone/>
            </a:pPr>
            <a:r>
              <a:rPr lang="zh-CN" altLang="en-US" dirty="0"/>
              <a:t>二、电路仿真检查</a:t>
            </a:r>
            <a:endParaRPr lang="en-US" altLang="zh-CN" dirty="0"/>
          </a:p>
          <a:p>
            <a:pPr>
              <a:spcBef>
                <a:spcPts val="600"/>
              </a:spcBef>
              <a:spcAft>
                <a:spcPts val="0"/>
              </a:spcAft>
            </a:pPr>
            <a:r>
              <a:rPr lang="en-US" altLang="zh-CN" sz="2000" dirty="0"/>
              <a:t>2.1 </a:t>
            </a:r>
            <a:r>
              <a:rPr lang="zh-CN" altLang="en-US" sz="2000" dirty="0"/>
              <a:t>搭建可扩展的</a:t>
            </a:r>
            <a:r>
              <a:rPr lang="en-US" altLang="zh-CN" sz="2000" dirty="0"/>
              <a:t>NCO</a:t>
            </a:r>
            <a:r>
              <a:rPr lang="zh-CN" altLang="en-US" sz="2000" dirty="0"/>
              <a:t>仿真平台</a:t>
            </a:r>
            <a:endParaRPr lang="en-US" altLang="zh-CN" sz="2000" dirty="0"/>
          </a:p>
          <a:p>
            <a:pPr>
              <a:spcBef>
                <a:spcPts val="600"/>
              </a:spcBef>
              <a:spcAft>
                <a:spcPts val="0"/>
              </a:spcAft>
            </a:pPr>
            <a:r>
              <a:rPr lang="en-US" altLang="zh-CN" sz="2000" dirty="0"/>
              <a:t>2.2 </a:t>
            </a:r>
            <a:r>
              <a:rPr lang="zh-CN" altLang="en-US" sz="2000" dirty="0"/>
              <a:t>熟悉使用</a:t>
            </a:r>
            <a:r>
              <a:rPr lang="en-US" altLang="zh-CN" sz="2000" dirty="0"/>
              <a:t>Design Compiler</a:t>
            </a:r>
            <a:r>
              <a:rPr lang="zh-CN" altLang="en-US" sz="2000" dirty="0"/>
              <a:t>、</a:t>
            </a:r>
            <a:r>
              <a:rPr lang="en-US" altLang="zh-CN" sz="2000" dirty="0"/>
              <a:t>Memory Complier</a:t>
            </a:r>
            <a:r>
              <a:rPr lang="zh-CN" altLang="en-US" sz="2000" dirty="0"/>
              <a:t>等前端设计工具</a:t>
            </a:r>
            <a:endParaRPr lang="en-US" altLang="zh-CN" sz="2000" dirty="0"/>
          </a:p>
          <a:p>
            <a:pPr>
              <a:spcBef>
                <a:spcPts val="600"/>
              </a:spcBef>
              <a:spcAft>
                <a:spcPts val="0"/>
              </a:spcAft>
            </a:pPr>
            <a:r>
              <a:rPr lang="en-US" altLang="zh-CN" sz="2000" dirty="0"/>
              <a:t>2.3 </a:t>
            </a:r>
            <a:r>
              <a:rPr lang="zh-CN" altLang="en-US" sz="2000" dirty="0"/>
              <a:t>分析电路时序，根据静态时序思考改进方案</a:t>
            </a:r>
            <a:endParaRPr lang="en-US" altLang="zh-CN" sz="2000" dirty="0"/>
          </a:p>
          <a:p>
            <a:pPr>
              <a:spcBef>
                <a:spcPts val="600"/>
              </a:spcBef>
              <a:spcAft>
                <a:spcPts val="0"/>
              </a:spcAft>
            </a:pPr>
            <a:r>
              <a:rPr lang="en-US" altLang="zh-CN" sz="2000" dirty="0"/>
              <a:t>2.4 </a:t>
            </a:r>
            <a:r>
              <a:rPr lang="zh-CN" altLang="en-US" sz="2000" dirty="0"/>
              <a:t>学习使用后端设计工具，在电路实现上寻找优化点</a:t>
            </a:r>
            <a:endParaRPr lang="en-US" altLang="zh-CN" sz="2000" dirty="0"/>
          </a:p>
          <a:p>
            <a:pPr marL="0" indent="0">
              <a:spcBef>
                <a:spcPts val="600"/>
              </a:spcBef>
              <a:spcAft>
                <a:spcPts val="0"/>
              </a:spcAft>
              <a:buNone/>
            </a:pPr>
            <a:r>
              <a:rPr lang="zh-CN" altLang="en-US" dirty="0"/>
              <a:t>三、达成指标</a:t>
            </a:r>
            <a:endParaRPr lang="en-US" altLang="zh-CN" dirty="0"/>
          </a:p>
          <a:p>
            <a:pPr>
              <a:spcBef>
                <a:spcPts val="600"/>
              </a:spcBef>
            </a:pPr>
            <a:r>
              <a:rPr lang="en-US" altLang="zh-CN" sz="2000" dirty="0"/>
              <a:t>3.1 </a:t>
            </a:r>
            <a:r>
              <a:rPr lang="zh-CN" altLang="en-US" sz="2000" dirty="0"/>
              <a:t>频率分辨率：</a:t>
            </a:r>
            <a:r>
              <a:rPr lang="en-US" altLang="zh-CN" sz="2000" dirty="0" err="1"/>
              <a:t>subHz</a:t>
            </a:r>
            <a:r>
              <a:rPr lang="en-US" altLang="zh-CN" sz="2000" dirty="0"/>
              <a:t> </a:t>
            </a:r>
            <a:r>
              <a:rPr lang="zh-CN" altLang="en-US" sz="2000" dirty="0"/>
              <a:t>数量级</a:t>
            </a:r>
            <a:endParaRPr lang="en-US" altLang="zh-CN" sz="2000" dirty="0"/>
          </a:p>
          <a:p>
            <a:pPr>
              <a:spcBef>
                <a:spcPts val="600"/>
              </a:spcBef>
            </a:pPr>
            <a:r>
              <a:rPr lang="en-US" altLang="zh-CN" sz="2000" dirty="0"/>
              <a:t>3.2 </a:t>
            </a:r>
            <a:r>
              <a:rPr lang="zh-CN" altLang="en-US" sz="2000" dirty="0"/>
              <a:t>时钟频率：</a:t>
            </a:r>
            <a:r>
              <a:rPr lang="en-US" altLang="zh-CN" sz="2000" dirty="0"/>
              <a:t>1 GHz </a:t>
            </a:r>
          </a:p>
          <a:p>
            <a:pPr>
              <a:spcBef>
                <a:spcPts val="600"/>
              </a:spcBef>
            </a:pPr>
            <a:r>
              <a:rPr lang="en-US" altLang="zh-CN" sz="2000" dirty="0"/>
              <a:t>3.3 </a:t>
            </a:r>
            <a:r>
              <a:rPr lang="zh-CN" altLang="en-US" sz="2000" dirty="0"/>
              <a:t>杂散性能：</a:t>
            </a:r>
            <a:r>
              <a:rPr lang="en-US" altLang="zh-CN" sz="2000" dirty="0"/>
              <a:t>50 </a:t>
            </a:r>
            <a:r>
              <a:rPr lang="en-US" altLang="zh-CN" sz="2000" dirty="0" err="1"/>
              <a:t>dBc</a:t>
            </a:r>
            <a:endParaRPr lang="en-US" altLang="zh-CN" dirty="0"/>
          </a:p>
          <a:p>
            <a:pPr marL="0" indent="0">
              <a:spcBef>
                <a:spcPts val="600"/>
              </a:spcBef>
              <a:spcAft>
                <a:spcPts val="0"/>
              </a:spcAft>
              <a:buNone/>
            </a:pPr>
            <a:endParaRPr lang="en-US" altLang="zh-CN" dirty="0"/>
          </a:p>
          <a:p>
            <a:pPr>
              <a:spcBef>
                <a:spcPts val="600"/>
              </a:spcBef>
              <a:spcAft>
                <a:spcPts val="0"/>
              </a:spcAft>
            </a:pPr>
            <a:endParaRPr lang="en-US" altLang="zh-CN" dirty="0"/>
          </a:p>
          <a:p>
            <a:pPr marL="342900" lvl="1" indent="0">
              <a:spcBef>
                <a:spcPts val="600"/>
              </a:spcBef>
              <a:spcAft>
                <a:spcPts val="600"/>
              </a:spcAft>
              <a:buNone/>
            </a:pPr>
            <a:endParaRPr lang="en-US" altLang="zh-CN" dirty="0"/>
          </a:p>
        </p:txBody>
      </p:sp>
    </p:spTree>
    <p:extLst>
      <p:ext uri="{BB962C8B-B14F-4D97-AF65-F5344CB8AC3E}">
        <p14:creationId xmlns:p14="http://schemas.microsoft.com/office/powerpoint/2010/main" val="241809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1688" y="2892552"/>
            <a:ext cx="8229600" cy="1143000"/>
          </a:xfrm>
        </p:spPr>
        <p:txBody>
          <a:bodyPr/>
          <a:lstStyle/>
          <a:p>
            <a:r>
              <a:rPr lang="zh-CN" altLang="en-US" sz="6600" dirty="0"/>
              <a:t>谢谢！欢迎提问！</a:t>
            </a:r>
          </a:p>
        </p:txBody>
      </p:sp>
      <p:sp>
        <p:nvSpPr>
          <p:cNvPr id="5" name="页脚占位符 4"/>
          <p:cNvSpPr>
            <a:spLocks noGrp="1"/>
          </p:cNvSpPr>
          <p:nvPr>
            <p:ph type="ftr" sz="quarter" idx="11"/>
          </p:nvPr>
        </p:nvSpPr>
        <p:spPr/>
        <p:txBody>
          <a:bodyPr/>
          <a:lstStyle/>
          <a:p>
            <a:r>
              <a:rPr lang="en-US" altLang="zh-CN" dirty="0">
                <a:solidFill>
                  <a:srgbClr val="000000"/>
                </a:solidFill>
              </a:rPr>
              <a:t>13/13</a:t>
            </a:r>
          </a:p>
        </p:txBody>
      </p:sp>
    </p:spTree>
    <p:extLst>
      <p:ext uri="{BB962C8B-B14F-4D97-AF65-F5344CB8AC3E}">
        <p14:creationId xmlns:p14="http://schemas.microsoft.com/office/powerpoint/2010/main" val="411984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报告提纲</a:t>
            </a:r>
          </a:p>
        </p:txBody>
      </p:sp>
      <p:sp>
        <p:nvSpPr>
          <p:cNvPr id="3" name="内容占位符 2"/>
          <p:cNvSpPr>
            <a:spLocks noGrp="1"/>
          </p:cNvSpPr>
          <p:nvPr>
            <p:ph idx="1"/>
          </p:nvPr>
        </p:nvSpPr>
        <p:spPr>
          <a:xfrm>
            <a:off x="380999" y="1066800"/>
            <a:ext cx="8763001" cy="5165725"/>
          </a:xfrm>
        </p:spPr>
        <p:txBody>
          <a:bodyPr/>
          <a:lstStyle/>
          <a:p>
            <a:r>
              <a:rPr lang="zh-CN" altLang="en-US" sz="3200" dirty="0"/>
              <a:t>研究背景</a:t>
            </a:r>
            <a:endParaRPr lang="en-US" altLang="zh-CN" sz="3200" dirty="0"/>
          </a:p>
          <a:p>
            <a:r>
              <a:rPr lang="zh-CN" altLang="en-US" sz="3200" dirty="0"/>
              <a:t>前期调研结果</a:t>
            </a:r>
            <a:endParaRPr lang="en-US" altLang="zh-CN" sz="3200" dirty="0"/>
          </a:p>
          <a:p>
            <a:r>
              <a:rPr lang="zh-CN" altLang="en-US" sz="3200" dirty="0"/>
              <a:t>实施方案</a:t>
            </a:r>
            <a:endParaRPr lang="en-US" altLang="zh-CN" sz="3200" dirty="0"/>
          </a:p>
          <a:p>
            <a:r>
              <a:rPr lang="zh-CN" altLang="en-US" sz="3200" dirty="0"/>
              <a:t>计划安排</a:t>
            </a:r>
            <a:endParaRPr lang="en-US" altLang="zh-CN" sz="3200" dirty="0"/>
          </a:p>
        </p:txBody>
      </p:sp>
      <p:sp>
        <p:nvSpPr>
          <p:cNvPr id="6" name="页脚占位符 5"/>
          <p:cNvSpPr>
            <a:spLocks noGrp="1"/>
          </p:cNvSpPr>
          <p:nvPr>
            <p:ph type="ftr" sz="quarter" idx="11"/>
          </p:nvPr>
        </p:nvSpPr>
        <p:spPr/>
        <p:txBody>
          <a:bodyPr/>
          <a:lstStyle/>
          <a:p>
            <a:r>
              <a:rPr lang="en-US" altLang="zh-CN" dirty="0">
                <a:solidFill>
                  <a:srgbClr val="000000"/>
                </a:solidFill>
              </a:rPr>
              <a:t>2/13</a:t>
            </a:r>
          </a:p>
        </p:txBody>
      </p:sp>
    </p:spTree>
    <p:extLst>
      <p:ext uri="{BB962C8B-B14F-4D97-AF65-F5344CB8AC3E}">
        <p14:creationId xmlns:p14="http://schemas.microsoft.com/office/powerpoint/2010/main" val="332636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数控振荡器</a:t>
            </a:r>
          </a:p>
        </p:txBody>
      </p:sp>
      <p:sp>
        <p:nvSpPr>
          <p:cNvPr id="3" name="内容占位符 2"/>
          <p:cNvSpPr>
            <a:spLocks noGrp="1"/>
          </p:cNvSpPr>
          <p:nvPr>
            <p:ph idx="1"/>
          </p:nvPr>
        </p:nvSpPr>
        <p:spPr>
          <a:xfrm>
            <a:off x="381000" y="1066800"/>
            <a:ext cx="8458200" cy="5165725"/>
          </a:xfrm>
        </p:spPr>
        <p:txBody>
          <a:bodyPr/>
          <a:lstStyle/>
          <a:p>
            <a:pPr>
              <a:lnSpc>
                <a:spcPct val="130000"/>
              </a:lnSpc>
            </a:pPr>
            <a:r>
              <a:rPr lang="zh-CN" altLang="en-US" dirty="0"/>
              <a:t>无线电应用中，正弦波生成是一个基础而重要的部分</a:t>
            </a:r>
            <a:endParaRPr lang="en-US" altLang="zh-CN" dirty="0"/>
          </a:p>
          <a:p>
            <a:pPr>
              <a:lnSpc>
                <a:spcPct val="130000"/>
              </a:lnSpc>
            </a:pPr>
            <a:r>
              <a:rPr lang="zh-CN" altLang="en-US" dirty="0"/>
              <a:t>现代通信系统对带宽、精度的需求不断增长</a:t>
            </a:r>
            <a:endParaRPr lang="en-US" altLang="zh-CN" dirty="0"/>
          </a:p>
          <a:p>
            <a:pPr>
              <a:lnSpc>
                <a:spcPct val="130000"/>
              </a:lnSpc>
            </a:pPr>
            <a:r>
              <a:rPr lang="zh-CN" altLang="en-US" dirty="0"/>
              <a:t>雷达等军用系统对切换延时有特殊要求，模拟器件实现困难</a:t>
            </a:r>
            <a:endParaRPr lang="en-US" altLang="zh-CN" dirty="0"/>
          </a:p>
        </p:txBody>
      </p:sp>
      <p:sp>
        <p:nvSpPr>
          <p:cNvPr id="15" name="页脚占位符 14"/>
          <p:cNvSpPr>
            <a:spLocks noGrp="1"/>
          </p:cNvSpPr>
          <p:nvPr>
            <p:ph type="ftr" sz="quarter" idx="11"/>
          </p:nvPr>
        </p:nvSpPr>
        <p:spPr/>
        <p:txBody>
          <a:bodyPr/>
          <a:lstStyle/>
          <a:p>
            <a:r>
              <a:rPr lang="en-US" altLang="zh-CN" dirty="0">
                <a:solidFill>
                  <a:srgbClr val="000000"/>
                </a:solidFill>
              </a:rPr>
              <a:t>4/13</a:t>
            </a:r>
          </a:p>
        </p:txBody>
      </p:sp>
      <p:sp>
        <p:nvSpPr>
          <p:cNvPr id="13" name="AutoShape 2" descr="http://img0.imgtn.bdimg.com/it/u=3628156229,2531544788&amp;fm=214&amp;gp=0.jpg"/>
          <p:cNvSpPr>
            <a:spLocks noChangeAspect="1" noChangeArrowheads="1"/>
          </p:cNvSpPr>
          <p:nvPr/>
        </p:nvSpPr>
        <p:spPr bwMode="auto">
          <a:xfrm>
            <a:off x="1714500" y="16716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4" descr="http://img0.imgtn.bdimg.com/it/u=3628156229,2531544788&amp;fm=214&amp;gp=0.jpg"/>
          <p:cNvSpPr>
            <a:spLocks noChangeAspect="1" noChangeArrowheads="1"/>
          </p:cNvSpPr>
          <p:nvPr/>
        </p:nvSpPr>
        <p:spPr bwMode="auto">
          <a:xfrm>
            <a:off x="1866900" y="18240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2" name="组合 21"/>
          <p:cNvGrpSpPr/>
          <p:nvPr/>
        </p:nvGrpSpPr>
        <p:grpSpPr>
          <a:xfrm>
            <a:off x="1593904" y="2792049"/>
            <a:ext cx="5553594" cy="3827826"/>
            <a:chOff x="1638300" y="2736873"/>
            <a:chExt cx="5630718" cy="3880982"/>
          </a:xfrm>
        </p:grpSpPr>
        <p:grpSp>
          <p:nvGrpSpPr>
            <p:cNvPr id="20" name="组合 19"/>
            <p:cNvGrpSpPr/>
            <p:nvPr/>
          </p:nvGrpSpPr>
          <p:grpSpPr>
            <a:xfrm>
              <a:off x="1638300" y="2736873"/>
              <a:ext cx="5630718" cy="3880982"/>
              <a:chOff x="1638300" y="2736873"/>
              <a:chExt cx="5630718" cy="3880982"/>
            </a:xfrm>
          </p:grpSpPr>
          <p:grpSp>
            <p:nvGrpSpPr>
              <p:cNvPr id="19" name="组合 18"/>
              <p:cNvGrpSpPr/>
              <p:nvPr/>
            </p:nvGrpSpPr>
            <p:grpSpPr>
              <a:xfrm>
                <a:off x="1638300" y="2736873"/>
                <a:ext cx="5630718" cy="3880982"/>
                <a:chOff x="1638300" y="2736873"/>
                <a:chExt cx="5630718" cy="3880982"/>
              </a:xfrm>
            </p:grpSpPr>
            <p:grpSp>
              <p:nvGrpSpPr>
                <p:cNvPr id="16" name="组合 15"/>
                <p:cNvGrpSpPr/>
                <p:nvPr/>
              </p:nvGrpSpPr>
              <p:grpSpPr>
                <a:xfrm>
                  <a:off x="1638300" y="2736873"/>
                  <a:ext cx="5630718" cy="3570264"/>
                  <a:chOff x="1638300" y="2736873"/>
                  <a:chExt cx="5630718" cy="3570264"/>
                </a:xfrm>
              </p:grpSpPr>
              <p:grpSp>
                <p:nvGrpSpPr>
                  <p:cNvPr id="6" name="组合 5"/>
                  <p:cNvGrpSpPr/>
                  <p:nvPr/>
                </p:nvGrpSpPr>
                <p:grpSpPr>
                  <a:xfrm>
                    <a:off x="1643645" y="2736873"/>
                    <a:ext cx="5625373" cy="1906976"/>
                    <a:chOff x="1657092" y="2172660"/>
                    <a:chExt cx="5924807" cy="2289038"/>
                  </a:xfrm>
                </p:grpSpPr>
                <p:grpSp>
                  <p:nvGrpSpPr>
                    <p:cNvPr id="18" name="组合 17"/>
                    <p:cNvGrpSpPr/>
                    <p:nvPr/>
                  </p:nvGrpSpPr>
                  <p:grpSpPr>
                    <a:xfrm>
                      <a:off x="1908244" y="2172660"/>
                      <a:ext cx="5673655" cy="2289038"/>
                      <a:chOff x="-787511" y="2027981"/>
                      <a:chExt cx="5673655" cy="2289038"/>
                    </a:xfrm>
                  </p:grpSpPr>
                  <p:grpSp>
                    <p:nvGrpSpPr>
                      <p:cNvPr id="12" name="组合 11"/>
                      <p:cNvGrpSpPr/>
                      <p:nvPr/>
                    </p:nvGrpSpPr>
                    <p:grpSpPr>
                      <a:xfrm>
                        <a:off x="-787511" y="3882053"/>
                        <a:ext cx="5007403" cy="434966"/>
                        <a:chOff x="1258965" y="3226933"/>
                        <a:chExt cx="6286582" cy="546081"/>
                      </a:xfrm>
                    </p:grpSpPr>
                    <p:sp>
                      <p:nvSpPr>
                        <p:cNvPr id="8" name="文本框 7"/>
                        <p:cNvSpPr txBox="1"/>
                        <p:nvPr/>
                      </p:nvSpPr>
                      <p:spPr>
                        <a:xfrm>
                          <a:off x="1258965" y="3262817"/>
                          <a:ext cx="1884771" cy="510197"/>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无线通信系统</a:t>
                          </a:r>
                        </a:p>
                      </p:txBody>
                    </p:sp>
                    <p:sp>
                      <p:nvSpPr>
                        <p:cNvPr id="10" name="文本框 9"/>
                        <p:cNvSpPr txBox="1"/>
                        <p:nvPr/>
                      </p:nvSpPr>
                      <p:spPr>
                        <a:xfrm>
                          <a:off x="6207640" y="3226933"/>
                          <a:ext cx="1337907" cy="510197"/>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雷达系统</a:t>
                          </a:r>
                        </a:p>
                      </p:txBody>
                    </p:sp>
                  </p:grpSp>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l="3979" r="4950"/>
                      <a:stretch/>
                    </p:blipFill>
                    <p:spPr>
                      <a:xfrm>
                        <a:off x="2493598" y="2027981"/>
                        <a:ext cx="2392546" cy="1703886"/>
                      </a:xfrm>
                      <a:prstGeom prst="rect">
                        <a:avLst/>
                      </a:prstGeom>
                    </p:spPr>
                  </p:pic>
                </p:grpSp>
                <p:pic>
                  <p:nvPicPr>
                    <p:cNvPr id="2050" name="Picture 2" descr="“手机通信”的图片搜索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092" y="2172660"/>
                      <a:ext cx="2202407" cy="1854072"/>
                    </a:xfrm>
                    <a:prstGeom prst="rect">
                      <a:avLst/>
                    </a:prstGeom>
                    <a:noFill/>
                    <a:extLst>
                      <a:ext uri="{909E8E84-426E-40DD-AFC4-6F175D3DCCD1}">
                        <a14:hiddenFill xmlns:a14="http://schemas.microsoft.com/office/drawing/2010/main">
                          <a:solidFill>
                            <a:srgbClr val="FFFFFF"/>
                          </a:solidFill>
                        </a14:hiddenFill>
                      </a:ext>
                    </a:extLst>
                  </p:spPr>
                </p:pic>
              </p:grpSp>
              <p:pic>
                <p:nvPicPr>
                  <p:cNvPr id="2052" name="Picture 4" descr="http://www.elecfans.com/uploads/allimg/121030/1027237-1210300Z3001U.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317" t="4690" r="4106" b="4268"/>
                  <a:stretch/>
                </p:blipFill>
                <p:spPr bwMode="auto">
                  <a:xfrm>
                    <a:off x="1638300" y="4756250"/>
                    <a:ext cx="2096444" cy="1550887"/>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文本框 20"/>
                <p:cNvSpPr txBox="1"/>
                <p:nvPr/>
              </p:nvSpPr>
              <p:spPr>
                <a:xfrm>
                  <a:off x="1882104" y="6279301"/>
                  <a:ext cx="1425390" cy="338554"/>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实验计算平台</a:t>
                  </a:r>
                </a:p>
              </p:txBody>
            </p:sp>
          </p:grpSp>
          <p:pic>
            <p:nvPicPr>
              <p:cNvPr id="2054" name="Picture 6" descr="http://www.97wyw.com/images/upload/Image/d/10718/1/2.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8484" b="13339"/>
              <a:stretch/>
            </p:blipFill>
            <p:spPr bwMode="auto">
              <a:xfrm>
                <a:off x="4992044" y="4663714"/>
                <a:ext cx="2276974" cy="1552376"/>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文本框 24"/>
            <p:cNvSpPr txBox="1"/>
            <p:nvPr/>
          </p:nvSpPr>
          <p:spPr>
            <a:xfrm>
              <a:off x="5417836" y="6279301"/>
              <a:ext cx="1218603" cy="338554"/>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调制解调器</a:t>
              </a:r>
            </a:p>
          </p:txBody>
        </p:sp>
      </p:grpSp>
    </p:spTree>
    <p:extLst>
      <p:ext uri="{BB962C8B-B14F-4D97-AF65-F5344CB8AC3E}">
        <p14:creationId xmlns:p14="http://schemas.microsoft.com/office/powerpoint/2010/main" val="111904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数控振荡器</a:t>
            </a:r>
          </a:p>
        </p:txBody>
      </p:sp>
      <p:sp>
        <p:nvSpPr>
          <p:cNvPr id="15" name="页脚占位符 14"/>
          <p:cNvSpPr>
            <a:spLocks noGrp="1"/>
          </p:cNvSpPr>
          <p:nvPr>
            <p:ph type="ftr" sz="quarter" idx="11"/>
          </p:nvPr>
        </p:nvSpPr>
        <p:spPr/>
        <p:txBody>
          <a:bodyPr/>
          <a:lstStyle/>
          <a:p>
            <a:r>
              <a:rPr lang="en-US" altLang="zh-CN" dirty="0">
                <a:solidFill>
                  <a:srgbClr val="000000"/>
                </a:solidFill>
              </a:rPr>
              <a:t>4/13</a:t>
            </a:r>
          </a:p>
        </p:txBody>
      </p:sp>
      <p:sp>
        <p:nvSpPr>
          <p:cNvPr id="13" name="AutoShape 2" descr="http://img0.imgtn.bdimg.com/it/u=3628156229,2531544788&amp;fm=214&amp;gp=0.jpg"/>
          <p:cNvSpPr>
            <a:spLocks noChangeAspect="1" noChangeArrowheads="1"/>
          </p:cNvSpPr>
          <p:nvPr/>
        </p:nvSpPr>
        <p:spPr bwMode="auto">
          <a:xfrm>
            <a:off x="1714500" y="16716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4" descr="http://img0.imgtn.bdimg.com/it/u=3628156229,2531544788&amp;fm=214&amp;gp=0.jpg"/>
          <p:cNvSpPr>
            <a:spLocks noChangeAspect="1" noChangeArrowheads="1"/>
          </p:cNvSpPr>
          <p:nvPr/>
        </p:nvSpPr>
        <p:spPr bwMode="auto">
          <a:xfrm>
            <a:off x="1866900" y="18240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内容占位符 3"/>
          <p:cNvSpPr>
            <a:spLocks noGrp="1"/>
          </p:cNvSpPr>
          <p:nvPr>
            <p:ph idx="1"/>
          </p:nvPr>
        </p:nvSpPr>
        <p:spPr>
          <a:xfrm>
            <a:off x="381000" y="1066800"/>
            <a:ext cx="8585200" cy="2236297"/>
          </a:xfrm>
        </p:spPr>
        <p:txBody>
          <a:bodyPr/>
          <a:lstStyle/>
          <a:p>
            <a:pPr>
              <a:lnSpc>
                <a:spcPct val="130000"/>
              </a:lnSpc>
            </a:pPr>
            <a:r>
              <a:rPr lang="zh-CN" altLang="en-US" dirty="0"/>
              <a:t>无线电应用中，正弦波生成是一个基础而重要的部分</a:t>
            </a:r>
            <a:endParaRPr lang="en-US" altLang="zh-CN" dirty="0"/>
          </a:p>
          <a:p>
            <a:pPr>
              <a:lnSpc>
                <a:spcPct val="130000"/>
              </a:lnSpc>
            </a:pPr>
            <a:r>
              <a:rPr lang="zh-CN" altLang="en-US" dirty="0"/>
              <a:t>现代通信系统对带宽、精度的需求不断增长</a:t>
            </a:r>
            <a:endParaRPr lang="en-US" altLang="zh-CN" dirty="0"/>
          </a:p>
          <a:p>
            <a:pPr>
              <a:lnSpc>
                <a:spcPct val="130000"/>
              </a:lnSpc>
            </a:pPr>
            <a:r>
              <a:rPr lang="zh-CN" altLang="en-US" dirty="0"/>
              <a:t>雷达等军用系统对切换延时有特殊要求，模拟器件实现困难</a:t>
            </a:r>
            <a:endParaRPr lang="en-US" altLang="zh-CN" dirty="0"/>
          </a:p>
          <a:p>
            <a:pPr>
              <a:lnSpc>
                <a:spcPct val="130000"/>
              </a:lnSpc>
            </a:pPr>
            <a:r>
              <a:rPr lang="zh-CN" altLang="en-US" dirty="0"/>
              <a:t>模拟锁相环技术逐渐被淘汰，数控振荡器成为发展的必然</a:t>
            </a:r>
            <a:endParaRPr lang="en-US" altLang="zh-CN" dirty="0"/>
          </a:p>
          <a:p>
            <a:endParaRPr lang="zh-CN" altLang="en-US" dirty="0"/>
          </a:p>
        </p:txBody>
      </p:sp>
      <p:pic>
        <p:nvPicPr>
          <p:cNvPr id="34" name="图片 33"/>
          <p:cNvPicPr>
            <a:picLocks noChangeAspect="1"/>
          </p:cNvPicPr>
          <p:nvPr/>
        </p:nvPicPr>
        <p:blipFill>
          <a:blip r:embed="rId3"/>
          <a:stretch>
            <a:fillRect/>
          </a:stretch>
        </p:blipFill>
        <p:spPr>
          <a:xfrm>
            <a:off x="598763" y="3607897"/>
            <a:ext cx="7946473" cy="1883266"/>
          </a:xfrm>
          <a:prstGeom prst="rect">
            <a:avLst/>
          </a:prstGeom>
        </p:spPr>
      </p:pic>
    </p:spTree>
    <p:extLst>
      <p:ext uri="{BB962C8B-B14F-4D97-AF65-F5344CB8AC3E}">
        <p14:creationId xmlns:p14="http://schemas.microsoft.com/office/powerpoint/2010/main" val="79113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直接数字综合</a:t>
            </a:r>
          </a:p>
        </p:txBody>
      </p:sp>
      <p:sp>
        <p:nvSpPr>
          <p:cNvPr id="14" name="页脚占位符 13"/>
          <p:cNvSpPr>
            <a:spLocks noGrp="1"/>
          </p:cNvSpPr>
          <p:nvPr>
            <p:ph type="ftr" sz="quarter" idx="11"/>
          </p:nvPr>
        </p:nvSpPr>
        <p:spPr/>
        <p:txBody>
          <a:bodyPr/>
          <a:lstStyle/>
          <a:p>
            <a:r>
              <a:rPr lang="en-US" altLang="zh-CN" dirty="0">
                <a:solidFill>
                  <a:srgbClr val="000000"/>
                </a:solidFill>
              </a:rPr>
              <a:t>5/13</a:t>
            </a:r>
          </a:p>
        </p:txBody>
      </p:sp>
      <p:sp>
        <p:nvSpPr>
          <p:cNvPr id="16" name="内容占位符 2"/>
          <p:cNvSpPr>
            <a:spLocks noGrp="1"/>
          </p:cNvSpPr>
          <p:nvPr>
            <p:ph idx="1"/>
          </p:nvPr>
        </p:nvSpPr>
        <p:spPr>
          <a:xfrm>
            <a:off x="381000" y="1066801"/>
            <a:ext cx="8763000" cy="1109472"/>
          </a:xfrm>
        </p:spPr>
        <p:txBody>
          <a:bodyPr/>
          <a:lstStyle/>
          <a:p>
            <a:pPr>
              <a:lnSpc>
                <a:spcPct val="130000"/>
              </a:lnSpc>
            </a:pPr>
            <a:r>
              <a:rPr lang="zh-CN" altLang="en-US" dirty="0"/>
              <a:t>使用方法是直接数字综合</a:t>
            </a:r>
            <a:r>
              <a:rPr lang="en-US" altLang="zh-CN" dirty="0"/>
              <a:t>(DDS)</a:t>
            </a:r>
            <a:r>
              <a:rPr lang="zh-CN" altLang="en-US" dirty="0"/>
              <a:t>，完全去除了模拟器件</a:t>
            </a:r>
            <a:endParaRPr lang="en-US" altLang="zh-CN" dirty="0"/>
          </a:p>
          <a:p>
            <a:pPr>
              <a:lnSpc>
                <a:spcPct val="130000"/>
              </a:lnSpc>
            </a:pPr>
            <a:r>
              <a:rPr lang="zh-CN" altLang="en-US" dirty="0"/>
              <a:t>由三部分构成：相位累加器、相位幅度转换器 </a:t>
            </a:r>
            <a:r>
              <a:rPr lang="en-US" altLang="zh-CN" dirty="0"/>
              <a:t>(</a:t>
            </a:r>
            <a:r>
              <a:rPr lang="zh-CN" altLang="en-US" dirty="0"/>
              <a:t>接</a:t>
            </a:r>
            <a:r>
              <a:rPr lang="en-US" altLang="zh-CN" dirty="0"/>
              <a:t>DAC</a:t>
            </a:r>
            <a:r>
              <a:rPr lang="zh-CN" altLang="en-US" dirty="0"/>
              <a:t>输出</a:t>
            </a:r>
            <a:r>
              <a:rPr lang="en-US" altLang="zh-CN" dirty="0"/>
              <a:t>)</a:t>
            </a:r>
          </a:p>
        </p:txBody>
      </p:sp>
      <p:graphicFrame>
        <p:nvGraphicFramePr>
          <p:cNvPr id="6" name="内容占位符 3"/>
          <p:cNvGraphicFramePr>
            <a:graphicFrameLocks/>
          </p:cNvGraphicFramePr>
          <p:nvPr>
            <p:extLst>
              <p:ext uri="{D42A27DB-BD31-4B8C-83A1-F6EECF244321}">
                <p14:modId xmlns:p14="http://schemas.microsoft.com/office/powerpoint/2010/main" val="3502898032"/>
              </p:ext>
            </p:extLst>
          </p:nvPr>
        </p:nvGraphicFramePr>
        <p:xfrm>
          <a:off x="173736" y="2850221"/>
          <a:ext cx="8883178" cy="1763068"/>
        </p:xfrm>
        <a:graphic>
          <a:graphicData uri="http://schemas.openxmlformats.org/drawingml/2006/table">
            <a:tbl>
              <a:tblPr firstRow="1" bandRow="1">
                <a:tableStyleId>{5DA37D80-6434-44D0-A028-1B22A696006F}</a:tableStyleId>
              </a:tblPr>
              <a:tblGrid>
                <a:gridCol w="1341028">
                  <a:extLst>
                    <a:ext uri="{9D8B030D-6E8A-4147-A177-3AD203B41FA5}">
                      <a16:colId xmlns:a16="http://schemas.microsoft.com/office/drawing/2014/main" val="20000"/>
                    </a:ext>
                  </a:extLst>
                </a:gridCol>
                <a:gridCol w="1366981">
                  <a:extLst>
                    <a:ext uri="{9D8B030D-6E8A-4147-A177-3AD203B41FA5}">
                      <a16:colId xmlns:a16="http://schemas.microsoft.com/office/drawing/2014/main" val="20001"/>
                    </a:ext>
                  </a:extLst>
                </a:gridCol>
                <a:gridCol w="757382">
                  <a:extLst>
                    <a:ext uri="{9D8B030D-6E8A-4147-A177-3AD203B41FA5}">
                      <a16:colId xmlns:a16="http://schemas.microsoft.com/office/drawing/2014/main" val="20002"/>
                    </a:ext>
                  </a:extLst>
                </a:gridCol>
                <a:gridCol w="757382">
                  <a:extLst>
                    <a:ext uri="{9D8B030D-6E8A-4147-A177-3AD203B41FA5}">
                      <a16:colId xmlns:a16="http://schemas.microsoft.com/office/drawing/2014/main" val="20003"/>
                    </a:ext>
                  </a:extLst>
                </a:gridCol>
                <a:gridCol w="1163782">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932873">
                  <a:extLst>
                    <a:ext uri="{9D8B030D-6E8A-4147-A177-3AD203B41FA5}">
                      <a16:colId xmlns:a16="http://schemas.microsoft.com/office/drawing/2014/main" val="20006"/>
                    </a:ext>
                  </a:extLst>
                </a:gridCol>
                <a:gridCol w="1750950">
                  <a:extLst>
                    <a:ext uri="{9D8B030D-6E8A-4147-A177-3AD203B41FA5}">
                      <a16:colId xmlns:a16="http://schemas.microsoft.com/office/drawing/2014/main" val="20007"/>
                    </a:ext>
                  </a:extLst>
                </a:gridCol>
              </a:tblGrid>
              <a:tr h="487680">
                <a:tc>
                  <a:txBody>
                    <a:bodyPr/>
                    <a:lstStyle/>
                    <a:p>
                      <a:pPr algn="ctr"/>
                      <a:r>
                        <a:rPr lang="zh-CN" altLang="en-US" sz="1800" b="1" dirty="0">
                          <a:solidFill>
                            <a:srgbClr val="000066"/>
                          </a:solidFill>
                        </a:rPr>
                        <a:t>实现技术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频率分辨率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杂散性能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切换延时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最高频率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功耗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面积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数字集成度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361912">
                <a:tc>
                  <a:txBody>
                    <a:bodyPr/>
                    <a:lstStyle/>
                    <a:p>
                      <a:pPr algn="ctr"/>
                      <a:r>
                        <a:rPr lang="en-US" altLang="zh-CN" sz="1800" b="1" dirty="0">
                          <a:solidFill>
                            <a:srgbClr val="000066"/>
                          </a:solidFill>
                        </a:rPr>
                        <a:t>PLL</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10 kHz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us</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10 GHz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不易于集成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391468">
                <a:tc>
                  <a:txBody>
                    <a:bodyPr/>
                    <a:lstStyle/>
                    <a:p>
                      <a:pPr algn="ctr"/>
                      <a:r>
                        <a:rPr lang="en-US" altLang="zh-CN" sz="1800" b="1" dirty="0">
                          <a:solidFill>
                            <a:srgbClr val="000066"/>
                          </a:solidFill>
                        </a:rPr>
                        <a:t>ADPLL</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kHz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us</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10 GHz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较容易集成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2"/>
                  </a:ext>
                </a:extLst>
              </a:tr>
              <a:tr h="352829">
                <a:tc>
                  <a:txBody>
                    <a:bodyPr/>
                    <a:lstStyle/>
                    <a:p>
                      <a:pPr algn="ctr"/>
                      <a:r>
                        <a:rPr lang="en-US" altLang="zh-CN" sz="1800" b="1" dirty="0">
                          <a:solidFill>
                            <a:srgbClr val="FF0000"/>
                          </a:solidFill>
                        </a:rPr>
                        <a:t>DDS</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err="1">
                          <a:solidFill>
                            <a:srgbClr val="FF0000"/>
                          </a:solidFill>
                        </a:rPr>
                        <a:t>SubHz</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一般</a:t>
                      </a:r>
                      <a:endParaRPr lang="zh-CN" altLang="en-US" sz="1800" b="1" baseline="30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FF0000"/>
                          </a:solidFill>
                        </a:rPr>
                        <a:t>ns</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FF0000"/>
                          </a:solidFill>
                        </a:rPr>
                        <a:t>GHz</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一般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易于集成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3"/>
                  </a:ext>
                </a:extLst>
              </a:tr>
            </a:tbl>
          </a:graphicData>
        </a:graphic>
      </p:graphicFrame>
      <p:sp>
        <p:nvSpPr>
          <p:cNvPr id="7" name="文本框 6"/>
          <p:cNvSpPr txBox="1"/>
          <p:nvPr/>
        </p:nvSpPr>
        <p:spPr>
          <a:xfrm>
            <a:off x="173734" y="4777389"/>
            <a:ext cx="7232906" cy="1477328"/>
          </a:xfrm>
          <a:prstGeom prst="rect">
            <a:avLst/>
          </a:prstGeom>
          <a:noFill/>
        </p:spPr>
        <p:txBody>
          <a:bodyPr wrap="square" rtlCol="0">
            <a:spAutoFit/>
          </a:bodyPr>
          <a:lstStyle/>
          <a:p>
            <a:r>
              <a:rPr lang="en-US" altLang="zh-CN" b="1" dirty="0"/>
              <a:t>DDS </a:t>
            </a:r>
            <a:r>
              <a:rPr lang="zh-CN" altLang="en-US" b="1" dirty="0">
                <a:solidFill>
                  <a:srgbClr val="FF0000"/>
                </a:solidFill>
              </a:rPr>
              <a:t>优点</a:t>
            </a:r>
            <a:r>
              <a:rPr lang="zh-CN" altLang="en-US" b="1" dirty="0"/>
              <a:t>明显：</a:t>
            </a:r>
            <a:endParaRPr lang="en-US" altLang="zh-CN" b="1" dirty="0"/>
          </a:p>
          <a:p>
            <a:pPr marL="742950" lvl="1" indent="-285750">
              <a:buFont typeface="Wingdings" panose="05000000000000000000" pitchFamily="2" charset="2"/>
              <a:buChar char="ü"/>
            </a:pPr>
            <a:r>
              <a:rPr lang="zh-CN" altLang="en-US" dirty="0"/>
              <a:t>相对锁相环技术，频率分辨率</a:t>
            </a:r>
            <a:r>
              <a:rPr lang="zh-CN" altLang="en-US" dirty="0">
                <a:solidFill>
                  <a:srgbClr val="FF0000"/>
                </a:solidFill>
              </a:rPr>
              <a:t>极高</a:t>
            </a:r>
            <a:endParaRPr lang="en-US" altLang="zh-CN" dirty="0">
              <a:solidFill>
                <a:srgbClr val="FF0000"/>
              </a:solidFill>
            </a:endParaRPr>
          </a:p>
          <a:p>
            <a:pPr marL="742950" lvl="1" indent="-285750">
              <a:buFont typeface="Wingdings" panose="05000000000000000000" pitchFamily="2" charset="2"/>
              <a:buChar char="ü"/>
            </a:pPr>
            <a:r>
              <a:rPr lang="zh-CN" altLang="en-US" dirty="0"/>
              <a:t>直接切换频率，无需等待负反馈，切换延时</a:t>
            </a:r>
            <a:r>
              <a:rPr lang="zh-CN" altLang="en-US" dirty="0">
                <a:solidFill>
                  <a:srgbClr val="FF0000"/>
                </a:solidFill>
              </a:rPr>
              <a:t>极快</a:t>
            </a:r>
            <a:endParaRPr lang="en-US" altLang="zh-CN" dirty="0">
              <a:solidFill>
                <a:srgbClr val="FF0000"/>
              </a:solidFill>
            </a:endParaRPr>
          </a:p>
          <a:p>
            <a:pPr marL="742950" lvl="1" indent="-285750">
              <a:buFont typeface="Wingdings" panose="05000000000000000000" pitchFamily="2" charset="2"/>
              <a:buChar char="ü"/>
            </a:pPr>
            <a:r>
              <a:rPr lang="zh-CN" altLang="en-US" dirty="0"/>
              <a:t>使用</a:t>
            </a:r>
            <a:r>
              <a:rPr lang="en-US" altLang="zh-CN" dirty="0"/>
              <a:t>CMOS</a:t>
            </a:r>
            <a:r>
              <a:rPr lang="zh-CN" altLang="en-US" dirty="0"/>
              <a:t>数字电路设计，</a:t>
            </a:r>
            <a:r>
              <a:rPr lang="zh-CN" altLang="en-US" dirty="0">
                <a:solidFill>
                  <a:srgbClr val="FF0000"/>
                </a:solidFill>
              </a:rPr>
              <a:t>易于集成</a:t>
            </a:r>
            <a:endParaRPr lang="en-US" altLang="zh-CN" dirty="0">
              <a:solidFill>
                <a:srgbClr val="FF0000"/>
              </a:solidFill>
            </a:endParaRPr>
          </a:p>
          <a:p>
            <a:pPr marL="742950" lvl="1" indent="-285750">
              <a:buFont typeface="Wingdings" panose="05000000000000000000" pitchFamily="2" charset="2"/>
              <a:buChar char="ü"/>
            </a:pPr>
            <a:r>
              <a:rPr lang="zh-CN" altLang="en-US" dirty="0"/>
              <a:t>随着未来工艺的进步，</a:t>
            </a:r>
            <a:r>
              <a:rPr lang="zh-CN" altLang="en-US" dirty="0">
                <a:solidFill>
                  <a:srgbClr val="FF0000"/>
                </a:solidFill>
              </a:rPr>
              <a:t>各项</a:t>
            </a:r>
            <a:r>
              <a:rPr lang="zh-CN" altLang="en-US" dirty="0"/>
              <a:t>性能提升更明显</a:t>
            </a:r>
            <a:endParaRPr lang="en-US" altLang="zh-CN" dirty="0"/>
          </a:p>
        </p:txBody>
      </p:sp>
      <p:sp>
        <p:nvSpPr>
          <p:cNvPr id="3" name="文本框 2"/>
          <p:cNvSpPr txBox="1"/>
          <p:nvPr/>
        </p:nvSpPr>
        <p:spPr>
          <a:xfrm>
            <a:off x="630936" y="2328674"/>
            <a:ext cx="5385816" cy="461665"/>
          </a:xfrm>
          <a:prstGeom prst="rect">
            <a:avLst/>
          </a:prstGeom>
          <a:noFill/>
        </p:spPr>
        <p:txBody>
          <a:bodyPr wrap="square" rtlCol="0">
            <a:spAutoFit/>
          </a:bodyPr>
          <a:lstStyle/>
          <a:p>
            <a:r>
              <a:rPr lang="zh-CN" altLang="en-US" sz="2400" dirty="0">
                <a:latin typeface="Arial Unicode MS" pitchFamily="34" charset="-122"/>
                <a:ea typeface="Arial Unicode MS" pitchFamily="34" charset="-122"/>
                <a:cs typeface="Arial Unicode MS" pitchFamily="34" charset="-122"/>
              </a:rPr>
              <a:t>同锁相环技术比较：</a:t>
            </a:r>
          </a:p>
        </p:txBody>
      </p:sp>
    </p:spTree>
    <p:extLst>
      <p:ext uri="{BB962C8B-B14F-4D97-AF65-F5344CB8AC3E}">
        <p14:creationId xmlns:p14="http://schemas.microsoft.com/office/powerpoint/2010/main" val="494088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前期调研结果</a:t>
            </a:r>
          </a:p>
        </p:txBody>
      </p:sp>
      <p:sp>
        <p:nvSpPr>
          <p:cNvPr id="8" name="页脚占位符 7"/>
          <p:cNvSpPr>
            <a:spLocks noGrp="1"/>
          </p:cNvSpPr>
          <p:nvPr>
            <p:ph type="ftr" sz="quarter" idx="11"/>
          </p:nvPr>
        </p:nvSpPr>
        <p:spPr/>
        <p:txBody>
          <a:bodyPr/>
          <a:lstStyle/>
          <a:p>
            <a:r>
              <a:rPr lang="en-US" altLang="zh-CN" dirty="0">
                <a:solidFill>
                  <a:srgbClr val="000000"/>
                </a:solidFill>
              </a:rPr>
              <a:t>7/13</a:t>
            </a:r>
          </a:p>
        </p:txBody>
      </p:sp>
      <p:sp>
        <p:nvSpPr>
          <p:cNvPr id="9" name="内容占位符 2"/>
          <p:cNvSpPr>
            <a:spLocks noGrp="1"/>
          </p:cNvSpPr>
          <p:nvPr>
            <p:ph idx="1"/>
          </p:nvPr>
        </p:nvSpPr>
        <p:spPr>
          <a:xfrm>
            <a:off x="381000" y="1065212"/>
            <a:ext cx="8393545" cy="5165725"/>
          </a:xfrm>
        </p:spPr>
        <p:txBody>
          <a:bodyPr/>
          <a:lstStyle/>
          <a:p>
            <a:pPr>
              <a:spcBef>
                <a:spcPts val="600"/>
              </a:spcBef>
              <a:spcAft>
                <a:spcPts val="600"/>
              </a:spcAft>
            </a:pPr>
            <a:r>
              <a:rPr lang="zh-CN" altLang="en-US" dirty="0"/>
              <a:t>调研发现，</a:t>
            </a:r>
            <a:r>
              <a:rPr lang="en-US" altLang="zh-CN" dirty="0"/>
              <a:t>NCO</a:t>
            </a:r>
            <a:r>
              <a:rPr lang="zh-CN" altLang="en-US" dirty="0"/>
              <a:t>性能主要受到时钟、存储器和</a:t>
            </a:r>
            <a:r>
              <a:rPr lang="en-US" altLang="zh-CN" dirty="0"/>
              <a:t>DAC</a:t>
            </a:r>
            <a:r>
              <a:rPr lang="zh-CN" altLang="en-US" dirty="0"/>
              <a:t>的制约</a:t>
            </a:r>
            <a:endParaRPr lang="en-US" altLang="zh-CN" dirty="0"/>
          </a:p>
          <a:p>
            <a:pPr marL="342900" lvl="1" indent="0">
              <a:spcBef>
                <a:spcPts val="0"/>
              </a:spcBef>
              <a:spcAft>
                <a:spcPts val="1200"/>
              </a:spcAft>
              <a:buNone/>
            </a:pPr>
            <a:r>
              <a:rPr lang="zh-CN" altLang="en-US" dirty="0"/>
              <a:t>实际的系统瓶颈是存储器访问速度比较慢</a:t>
            </a:r>
            <a:endParaRPr lang="en-US" altLang="zh-CN" dirty="0"/>
          </a:p>
          <a:p>
            <a:pPr>
              <a:spcBef>
                <a:spcPts val="600"/>
              </a:spcBef>
              <a:spcAft>
                <a:spcPts val="600"/>
              </a:spcAft>
            </a:pPr>
            <a:r>
              <a:rPr lang="zh-CN" altLang="en-US" dirty="0"/>
              <a:t>重点解决存储器的访问速度问题，主要有三种优化方法</a:t>
            </a:r>
            <a:endParaRPr lang="en-US" altLang="zh-CN" dirty="0"/>
          </a:p>
          <a:p>
            <a:pPr lvl="1">
              <a:spcBef>
                <a:spcPts val="0"/>
              </a:spcBef>
              <a:spcAft>
                <a:spcPts val="1200"/>
              </a:spcAft>
            </a:pPr>
            <a:r>
              <a:rPr lang="zh-CN" altLang="en-US" dirty="0"/>
              <a:t>查找表缩法：引入小噪声的情况下，减小存储器寻址位长</a:t>
            </a:r>
            <a:endParaRPr lang="en-US" altLang="zh-CN" dirty="0"/>
          </a:p>
          <a:p>
            <a:pPr lvl="1">
              <a:spcBef>
                <a:spcPts val="0"/>
              </a:spcBef>
              <a:spcAft>
                <a:spcPts val="1200"/>
              </a:spcAft>
            </a:pPr>
            <a:r>
              <a:rPr lang="zh-CN" altLang="en-US" dirty="0"/>
              <a:t>矩阵旋转法：根据</a:t>
            </a:r>
            <a:r>
              <a:rPr lang="en-US" altLang="zh-CN" dirty="0"/>
              <a:t>CORDIC</a:t>
            </a:r>
            <a:r>
              <a:rPr lang="zh-CN" altLang="en-US" dirty="0"/>
              <a:t>算法实现矩阵旋转电路，生产正弦波</a:t>
            </a:r>
            <a:endParaRPr lang="en-US" altLang="zh-CN" dirty="0"/>
          </a:p>
          <a:p>
            <a:pPr lvl="1">
              <a:spcBef>
                <a:spcPts val="0"/>
              </a:spcBef>
              <a:spcAft>
                <a:spcPts val="1200"/>
              </a:spcAft>
            </a:pPr>
            <a:r>
              <a:rPr lang="zh-CN" altLang="en-US" dirty="0"/>
              <a:t>非线性</a:t>
            </a:r>
            <a:r>
              <a:rPr lang="en-US" altLang="zh-CN" dirty="0"/>
              <a:t>DAC</a:t>
            </a:r>
            <a:r>
              <a:rPr lang="zh-CN" altLang="en-US" dirty="0"/>
              <a:t>：在数模转换器内实现正弦函数映射</a:t>
            </a:r>
            <a:endParaRPr lang="en-US" altLang="zh-CN" dirty="0"/>
          </a:p>
        </p:txBody>
      </p:sp>
    </p:spTree>
    <p:extLst>
      <p:ext uri="{BB962C8B-B14F-4D97-AF65-F5344CB8AC3E}">
        <p14:creationId xmlns:p14="http://schemas.microsoft.com/office/powerpoint/2010/main" val="1979913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前期调研结果</a:t>
            </a:r>
            <a:r>
              <a:rPr lang="en-US" altLang="zh-CN" sz="3600" dirty="0"/>
              <a:t>—</a:t>
            </a:r>
            <a:r>
              <a:rPr lang="zh-CN" altLang="en-US" sz="3600" dirty="0"/>
              <a:t>文献调研</a:t>
            </a:r>
          </a:p>
        </p:txBody>
      </p:sp>
      <p:sp>
        <p:nvSpPr>
          <p:cNvPr id="3" name="内容占位符 2"/>
          <p:cNvSpPr>
            <a:spLocks noGrp="1"/>
          </p:cNvSpPr>
          <p:nvPr>
            <p:ph idx="1"/>
          </p:nvPr>
        </p:nvSpPr>
        <p:spPr>
          <a:xfrm>
            <a:off x="381000" y="1066800"/>
            <a:ext cx="8393545" cy="5165725"/>
          </a:xfrm>
        </p:spPr>
        <p:txBody>
          <a:bodyPr/>
          <a:lstStyle/>
          <a:p>
            <a:pPr>
              <a:spcBef>
                <a:spcPts val="0"/>
              </a:spcBef>
              <a:spcAft>
                <a:spcPts val="1200"/>
              </a:spcAft>
            </a:pPr>
            <a:r>
              <a:rPr lang="zh-CN" altLang="en-US" dirty="0"/>
              <a:t>优化</a:t>
            </a:r>
            <a:r>
              <a:rPr lang="en-US" altLang="zh-CN" dirty="0"/>
              <a:t>DDS</a:t>
            </a:r>
            <a:r>
              <a:rPr lang="zh-CN" altLang="en-US" dirty="0"/>
              <a:t>的主流方法有</a:t>
            </a:r>
            <a:r>
              <a:rPr lang="en-US" altLang="zh-CN" dirty="0"/>
              <a:t>3</a:t>
            </a:r>
            <a:r>
              <a:rPr lang="zh-CN" altLang="en-US" dirty="0"/>
              <a:t>种，分别挑选</a:t>
            </a:r>
            <a:r>
              <a:rPr lang="en-US" altLang="zh-CN" dirty="0"/>
              <a:t>3</a:t>
            </a:r>
            <a:r>
              <a:rPr lang="zh-CN" altLang="en-US" dirty="0"/>
              <a:t>篇近年相关文献</a:t>
            </a:r>
            <a:endParaRPr lang="en-US" altLang="zh-CN" dirty="0"/>
          </a:p>
          <a:p>
            <a:pPr marL="0" indent="0">
              <a:spcBef>
                <a:spcPts val="0"/>
              </a:spcBef>
              <a:spcAft>
                <a:spcPts val="600"/>
              </a:spcAft>
              <a:buNone/>
            </a:pPr>
            <a:r>
              <a:rPr lang="en-US" altLang="zh-CN" sz="1600" dirty="0"/>
              <a:t>[1] D. De Caro, N. Petra, and A. G. M. </a:t>
            </a:r>
            <a:r>
              <a:rPr lang="en-US" altLang="zh-CN" sz="1600" dirty="0" err="1"/>
              <a:t>Strollo</a:t>
            </a:r>
            <a:r>
              <a:rPr lang="en-US" altLang="zh-CN" sz="1600" dirty="0"/>
              <a:t>, "Direct Digital Frequency Synthesizer Using Nonuniform Piecewise-Linear Approximation," (in English), </a:t>
            </a:r>
            <a:r>
              <a:rPr lang="en-US" altLang="zh-CN" sz="1600" dirty="0" err="1"/>
              <a:t>Ieee</a:t>
            </a:r>
            <a:r>
              <a:rPr lang="en-US" altLang="zh-CN" sz="1600" dirty="0"/>
              <a:t> Transactions on Circuits and Systems I-Regular Papers, Article vol. 58, no. 10, pp. 2409-2419, Oct 2011.</a:t>
            </a:r>
          </a:p>
          <a:p>
            <a:pPr marL="0" indent="0">
              <a:spcBef>
                <a:spcPts val="0"/>
              </a:spcBef>
              <a:spcAft>
                <a:spcPts val="600"/>
              </a:spcAft>
              <a:buNone/>
            </a:pPr>
            <a:r>
              <a:rPr lang="en-US" altLang="zh-CN" sz="1600" dirty="0"/>
              <a:t>[2] A. </a:t>
            </a:r>
            <a:r>
              <a:rPr lang="en-US" altLang="zh-CN" sz="1600" dirty="0" err="1"/>
              <a:t>Willson</a:t>
            </a:r>
            <a:r>
              <a:rPr lang="en-US" altLang="zh-CN" sz="1600" dirty="0"/>
              <a:t>, M. Ojha, S. Agarwal, T. Lai, and K. Tzu-</a:t>
            </a:r>
            <a:r>
              <a:rPr lang="en-US" altLang="zh-CN" sz="1600" dirty="0" err="1"/>
              <a:t>chieh</a:t>
            </a:r>
            <a:r>
              <a:rPr lang="en-US" altLang="zh-CN" sz="1600" dirty="0"/>
              <a:t>, "A direct digital frequency synthesizer with minimized tuning latency of 12ns," (in English), 2011 IEEE International Solid-State Circuits Conference (ISSCC 2011), Conference Paper pp. 138-140, 2011 2011.</a:t>
            </a:r>
          </a:p>
          <a:p>
            <a:pPr marL="0" indent="0">
              <a:spcBef>
                <a:spcPts val="0"/>
              </a:spcBef>
              <a:spcAft>
                <a:spcPts val="600"/>
              </a:spcAft>
              <a:buNone/>
            </a:pPr>
            <a:r>
              <a:rPr lang="en-US" altLang="zh-CN" sz="1600" dirty="0"/>
              <a:t>[3] T. </a:t>
            </a:r>
            <a:r>
              <a:rPr lang="en-US" altLang="zh-CN" sz="1600" dirty="0" err="1"/>
              <a:t>Yoo</a:t>
            </a:r>
            <a:r>
              <a:rPr lang="en-US" altLang="zh-CN" sz="1600" dirty="0"/>
              <a:t> et al., "A 2 GHz 130 </a:t>
            </a:r>
            <a:r>
              <a:rPr lang="en-US" altLang="zh-CN" sz="1600" dirty="0" err="1"/>
              <a:t>mW</a:t>
            </a:r>
            <a:r>
              <a:rPr lang="en-US" altLang="zh-CN" sz="1600" dirty="0"/>
              <a:t> Direct-Digital Frequency Synthesizer With a Nonlinear DAC in 55 nm CMOS," (in English), </a:t>
            </a:r>
            <a:r>
              <a:rPr lang="en-US" altLang="zh-CN" sz="1600" dirty="0" err="1"/>
              <a:t>Ieee</a:t>
            </a:r>
            <a:r>
              <a:rPr lang="en-US" altLang="zh-CN" sz="1600" dirty="0"/>
              <a:t> Journal of Solid-State Circuits, Article vol. 49, no. 12, pp. 2976-2989, Dec 2014.</a:t>
            </a:r>
          </a:p>
          <a:p>
            <a:pPr marL="0" indent="0">
              <a:buNone/>
            </a:pPr>
            <a:endParaRPr lang="zh-CN" altLang="en-US" dirty="0"/>
          </a:p>
        </p:txBody>
      </p:sp>
      <p:sp>
        <p:nvSpPr>
          <p:cNvPr id="8" name="页脚占位符 7"/>
          <p:cNvSpPr>
            <a:spLocks noGrp="1"/>
          </p:cNvSpPr>
          <p:nvPr>
            <p:ph type="ftr" sz="quarter" idx="11"/>
          </p:nvPr>
        </p:nvSpPr>
        <p:spPr/>
        <p:txBody>
          <a:bodyPr/>
          <a:lstStyle/>
          <a:p>
            <a:r>
              <a:rPr lang="en-US" altLang="zh-CN" dirty="0">
                <a:solidFill>
                  <a:srgbClr val="000000"/>
                </a:solidFill>
              </a:rPr>
              <a:t>8/13</a:t>
            </a:r>
          </a:p>
        </p:txBody>
      </p:sp>
      <p:graphicFrame>
        <p:nvGraphicFramePr>
          <p:cNvPr id="6" name="表格 5"/>
          <p:cNvGraphicFramePr>
            <a:graphicFrameLocks noGrp="1"/>
          </p:cNvGraphicFramePr>
          <p:nvPr>
            <p:extLst>
              <p:ext uri="{D42A27DB-BD31-4B8C-83A1-F6EECF244321}">
                <p14:modId xmlns:p14="http://schemas.microsoft.com/office/powerpoint/2010/main" val="2859789137"/>
              </p:ext>
            </p:extLst>
          </p:nvPr>
        </p:nvGraphicFramePr>
        <p:xfrm>
          <a:off x="424873" y="4302124"/>
          <a:ext cx="8185727" cy="1830821"/>
        </p:xfrm>
        <a:graphic>
          <a:graphicData uri="http://schemas.openxmlformats.org/drawingml/2006/table">
            <a:tbl>
              <a:tblPr firstRow="1" bandRow="1">
                <a:tableStyleId>{073A0DAA-6AF3-43AB-8588-CEC1D06C72B9}</a:tableStyleId>
              </a:tblPr>
              <a:tblGrid>
                <a:gridCol w="1277470">
                  <a:extLst>
                    <a:ext uri="{9D8B030D-6E8A-4147-A177-3AD203B41FA5}">
                      <a16:colId xmlns:a16="http://schemas.microsoft.com/office/drawing/2014/main" val="3426233218"/>
                    </a:ext>
                  </a:extLst>
                </a:gridCol>
                <a:gridCol w="2244874">
                  <a:extLst>
                    <a:ext uri="{9D8B030D-6E8A-4147-A177-3AD203B41FA5}">
                      <a16:colId xmlns:a16="http://schemas.microsoft.com/office/drawing/2014/main" val="1451438251"/>
                    </a:ext>
                  </a:extLst>
                </a:gridCol>
                <a:gridCol w="2393705">
                  <a:extLst>
                    <a:ext uri="{9D8B030D-6E8A-4147-A177-3AD203B41FA5}">
                      <a16:colId xmlns:a16="http://schemas.microsoft.com/office/drawing/2014/main" val="462456926"/>
                    </a:ext>
                  </a:extLst>
                </a:gridCol>
                <a:gridCol w="2269678">
                  <a:extLst>
                    <a:ext uri="{9D8B030D-6E8A-4147-A177-3AD203B41FA5}">
                      <a16:colId xmlns:a16="http://schemas.microsoft.com/office/drawing/2014/main" val="1232447294"/>
                    </a:ext>
                  </a:extLst>
                </a:gridCol>
              </a:tblGrid>
              <a:tr h="626533">
                <a:tc>
                  <a:txBody>
                    <a:bodyPr/>
                    <a:lstStyle/>
                    <a:p>
                      <a:pPr algn="ct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dirty="0">
                          <a:solidFill>
                            <a:schemeClr val="tx1"/>
                          </a:solidFill>
                          <a:latin typeface="+mj-ea"/>
                          <a:ea typeface="+mj-ea"/>
                        </a:rPr>
                        <a:t>文献</a:t>
                      </a:r>
                      <a:r>
                        <a:rPr lang="en-US" altLang="zh-CN" sz="1600" b="0" dirty="0">
                          <a:solidFill>
                            <a:schemeClr val="tx1"/>
                          </a:solidFill>
                          <a:latin typeface="+mj-ea"/>
                          <a:ea typeface="+mj-ea"/>
                        </a:rPr>
                        <a:t>[1]</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kern="1200" dirty="0">
                          <a:solidFill>
                            <a:schemeClr val="tx1"/>
                          </a:solidFill>
                          <a:latin typeface="+mj-ea"/>
                          <a:ea typeface="+mn-ea"/>
                          <a:cs typeface="+mn-cs"/>
                        </a:rPr>
                        <a:t>文献</a:t>
                      </a:r>
                      <a:r>
                        <a:rPr lang="en-US" altLang="zh-CN" sz="1600" b="0" kern="1200" dirty="0">
                          <a:solidFill>
                            <a:schemeClr val="tx1"/>
                          </a:solidFill>
                          <a:latin typeface="+mj-ea"/>
                          <a:ea typeface="+mn-ea"/>
                          <a:cs typeface="+mn-cs"/>
                        </a:rPr>
                        <a:t>[2]</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kern="1200" dirty="0">
                          <a:solidFill>
                            <a:schemeClr val="tx1"/>
                          </a:solidFill>
                          <a:latin typeface="+mj-ea"/>
                          <a:ea typeface="+mn-ea"/>
                          <a:cs typeface="+mn-cs"/>
                        </a:rPr>
                        <a:t>文献</a:t>
                      </a:r>
                      <a:r>
                        <a:rPr lang="en-US" altLang="zh-CN" sz="1600" b="0" kern="1200" dirty="0">
                          <a:solidFill>
                            <a:schemeClr val="tx1"/>
                          </a:solidFill>
                          <a:latin typeface="+mj-ea"/>
                          <a:ea typeface="+mn-ea"/>
                          <a:cs typeface="+mn-cs"/>
                        </a:rPr>
                        <a:t>[3]</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036668"/>
                  </a:ext>
                </a:extLst>
              </a:tr>
              <a:tr h="651934">
                <a:tc>
                  <a:txBody>
                    <a:bodyPr/>
                    <a:lstStyle/>
                    <a:p>
                      <a:pPr algn="ctr"/>
                      <a:r>
                        <a:rPr lang="zh-CN" altLang="en-US" sz="1600" b="0" dirty="0">
                          <a:solidFill>
                            <a:schemeClr val="tx1"/>
                          </a:solidFill>
                          <a:latin typeface="+mj-ea"/>
                          <a:ea typeface="+mj-ea"/>
                        </a:rPr>
                        <a:t>发表年份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chemeClr val="tx1"/>
                          </a:solidFill>
                          <a:latin typeface="+mj-ea"/>
                          <a:ea typeface="+mj-ea"/>
                        </a:rPr>
                        <a:t>2011</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chemeClr val="tx1"/>
                          </a:solidFill>
                          <a:latin typeface="+mj-ea"/>
                          <a:ea typeface="+mj-ea"/>
                        </a:rPr>
                        <a:t>2011</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dirty="0">
                          <a:solidFill>
                            <a:schemeClr val="tx1"/>
                          </a:solidFill>
                          <a:latin typeface="+mj-ea"/>
                          <a:ea typeface="+mj-ea"/>
                        </a:rPr>
                        <a:t>2014</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7774744"/>
                  </a:ext>
                </a:extLst>
              </a:tr>
              <a:tr h="552354">
                <a:tc>
                  <a:txBody>
                    <a:bodyPr/>
                    <a:lstStyle/>
                    <a:p>
                      <a:pPr algn="ctr"/>
                      <a:r>
                        <a:rPr lang="zh-CN" altLang="en-US" sz="1600" b="0" dirty="0">
                          <a:solidFill>
                            <a:schemeClr val="tx1"/>
                          </a:solidFill>
                          <a:latin typeface="+mj-ea"/>
                          <a:ea typeface="+mj-ea"/>
                        </a:rPr>
                        <a:t>使用方法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dirty="0">
                          <a:solidFill>
                            <a:schemeClr val="tx1"/>
                          </a:solidFill>
                          <a:latin typeface="+mj-ea"/>
                          <a:ea typeface="+mj-ea"/>
                        </a:rPr>
                        <a:t>分段线性估计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dirty="0">
                          <a:solidFill>
                            <a:schemeClr val="tx1"/>
                          </a:solidFill>
                          <a:latin typeface="+mj-ea"/>
                          <a:ea typeface="+mj-ea"/>
                        </a:rPr>
                        <a:t>混合式</a:t>
                      </a:r>
                      <a:r>
                        <a:rPr lang="en-US" altLang="zh-CN" sz="1600" b="0" dirty="0">
                          <a:solidFill>
                            <a:schemeClr val="tx1"/>
                          </a:solidFill>
                          <a:latin typeface="+mj-ea"/>
                          <a:ea typeface="+mj-ea"/>
                        </a:rPr>
                        <a:t>CORDIC</a:t>
                      </a:r>
                      <a:r>
                        <a:rPr lang="zh-CN" altLang="en-US" sz="1600" b="0" dirty="0">
                          <a:solidFill>
                            <a:schemeClr val="tx1"/>
                          </a:solidFill>
                          <a:latin typeface="+mj-ea"/>
                          <a:ea typeface="+mj-ea"/>
                        </a:rPr>
                        <a:t>算法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b="0" dirty="0">
                          <a:solidFill>
                            <a:schemeClr val="tx1"/>
                          </a:solidFill>
                          <a:latin typeface="+mj-ea"/>
                          <a:ea typeface="+mj-ea"/>
                        </a:rPr>
                        <a:t>非线性</a:t>
                      </a:r>
                      <a:r>
                        <a:rPr lang="en-US" altLang="zh-CN" sz="1600" b="0" dirty="0">
                          <a:solidFill>
                            <a:schemeClr val="tx1"/>
                          </a:solidFill>
                          <a:latin typeface="+mj-ea"/>
                          <a:ea typeface="+mj-ea"/>
                        </a:rPr>
                        <a:t>DAC</a:t>
                      </a:r>
                      <a:endParaRPr lang="zh-CN" altLang="en-US" sz="1600" b="0" dirty="0">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5733698"/>
                  </a:ext>
                </a:extLst>
              </a:tr>
            </a:tbl>
          </a:graphicData>
        </a:graphic>
      </p:graphicFrame>
    </p:spTree>
    <p:extLst>
      <p:ext uri="{BB962C8B-B14F-4D97-AF65-F5344CB8AC3E}">
        <p14:creationId xmlns:p14="http://schemas.microsoft.com/office/powerpoint/2010/main" val="525120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5491" y="840509"/>
            <a:ext cx="8876145" cy="707886"/>
          </a:xfrm>
          <a:prstGeom prst="rect">
            <a:avLst/>
          </a:prstGeom>
          <a:noFill/>
        </p:spPr>
        <p:txBody>
          <a:bodyPr wrap="square" rtlCol="0">
            <a:spAutoFit/>
          </a:bodyPr>
          <a:lstStyle/>
          <a:p>
            <a:r>
              <a:rPr lang="en-US" altLang="zh-CN" sz="2000" dirty="0"/>
              <a:t>[1] Direct Digital Frequency Synthesizer Using Nonuniform Piecewise-Linear Approximation</a:t>
            </a:r>
          </a:p>
        </p:txBody>
      </p:sp>
      <p:sp>
        <p:nvSpPr>
          <p:cNvPr id="6" name="内容占位符 2"/>
          <p:cNvSpPr>
            <a:spLocks noGrp="1"/>
          </p:cNvSpPr>
          <p:nvPr>
            <p:ph idx="1"/>
          </p:nvPr>
        </p:nvSpPr>
        <p:spPr>
          <a:xfrm>
            <a:off x="175492" y="1692275"/>
            <a:ext cx="8876144" cy="5165725"/>
          </a:xfrm>
        </p:spPr>
        <p:txBody>
          <a:bodyPr/>
          <a:lstStyle/>
          <a:p>
            <a:pPr>
              <a:spcBef>
                <a:spcPts val="0"/>
              </a:spcBef>
              <a:spcAft>
                <a:spcPts val="1200"/>
              </a:spcAft>
            </a:pPr>
            <a:r>
              <a:rPr lang="zh-CN" altLang="en-US" sz="2000" dirty="0"/>
              <a:t>面临问题：传统构架无法进一步提高频率</a:t>
            </a:r>
            <a:endParaRPr lang="en-US" altLang="zh-CN" sz="2000" dirty="0"/>
          </a:p>
          <a:p>
            <a:pPr>
              <a:spcBef>
                <a:spcPts val="0"/>
              </a:spcBef>
              <a:spcAft>
                <a:spcPts val="1200"/>
              </a:spcAft>
            </a:pPr>
            <a:r>
              <a:rPr lang="zh-CN" altLang="en-US" sz="2000" dirty="0"/>
              <a:t>使用方法：在原有构架上实现非均匀分段的线性拟合法</a:t>
            </a:r>
            <a:endParaRPr lang="en-US" altLang="zh-CN" sz="2000" dirty="0"/>
          </a:p>
        </p:txBody>
      </p:sp>
      <p:sp>
        <p:nvSpPr>
          <p:cNvPr id="2" name="标题 1"/>
          <p:cNvSpPr>
            <a:spLocks noGrp="1"/>
          </p:cNvSpPr>
          <p:nvPr>
            <p:ph type="title"/>
          </p:nvPr>
        </p:nvSpPr>
        <p:spPr/>
        <p:txBody>
          <a:bodyPr/>
          <a:lstStyle/>
          <a:p>
            <a:r>
              <a:rPr lang="zh-CN" altLang="en-US" sz="3600" dirty="0"/>
              <a:t>前期调研结果</a:t>
            </a:r>
            <a:r>
              <a:rPr lang="en-US" altLang="zh-CN" sz="3600" dirty="0"/>
              <a:t>—</a:t>
            </a:r>
            <a:r>
              <a:rPr lang="zh-CN" altLang="en-US" sz="3600" dirty="0"/>
              <a:t>文献调研</a:t>
            </a:r>
          </a:p>
        </p:txBody>
      </p:sp>
      <p:sp>
        <p:nvSpPr>
          <p:cNvPr id="4" name="页脚占位符 3"/>
          <p:cNvSpPr>
            <a:spLocks noGrp="1"/>
          </p:cNvSpPr>
          <p:nvPr>
            <p:ph type="ftr" sz="quarter" idx="11"/>
          </p:nvPr>
        </p:nvSpPr>
        <p:spPr/>
        <p:txBody>
          <a:bodyPr/>
          <a:lstStyle/>
          <a:p>
            <a:r>
              <a:rPr lang="en-US" altLang="zh-CN" dirty="0">
                <a:solidFill>
                  <a:srgbClr val="000000"/>
                </a:solidFill>
              </a:rPr>
              <a:t>9/13</a:t>
            </a:r>
          </a:p>
        </p:txBody>
      </p:sp>
      <p:grpSp>
        <p:nvGrpSpPr>
          <p:cNvPr id="18" name="组合 17"/>
          <p:cNvGrpSpPr/>
          <p:nvPr/>
        </p:nvGrpSpPr>
        <p:grpSpPr>
          <a:xfrm>
            <a:off x="621445" y="2617504"/>
            <a:ext cx="7578944" cy="2390823"/>
            <a:chOff x="534768" y="2851467"/>
            <a:chExt cx="7578944" cy="2390823"/>
          </a:xfrm>
        </p:grpSpPr>
        <p:pic>
          <p:nvPicPr>
            <p:cNvPr id="12" name="图片 11"/>
            <p:cNvPicPr>
              <a:picLocks noChangeAspect="1"/>
            </p:cNvPicPr>
            <p:nvPr/>
          </p:nvPicPr>
          <p:blipFill>
            <a:blip r:embed="rId3"/>
            <a:stretch>
              <a:fillRect/>
            </a:stretch>
          </p:blipFill>
          <p:spPr>
            <a:xfrm>
              <a:off x="4589462" y="2851467"/>
              <a:ext cx="3524250" cy="2028825"/>
            </a:xfrm>
            <a:prstGeom prst="rect">
              <a:avLst/>
            </a:prstGeom>
          </p:spPr>
        </p:pic>
        <p:pic>
          <p:nvPicPr>
            <p:cNvPr id="14" name="图片 13"/>
            <p:cNvPicPr>
              <a:picLocks noChangeAspect="1"/>
            </p:cNvPicPr>
            <p:nvPr/>
          </p:nvPicPr>
          <p:blipFill>
            <a:blip r:embed="rId4"/>
            <a:stretch>
              <a:fillRect/>
            </a:stretch>
          </p:blipFill>
          <p:spPr>
            <a:xfrm>
              <a:off x="534768" y="3049853"/>
              <a:ext cx="3203448" cy="1781493"/>
            </a:xfrm>
            <a:prstGeom prst="rect">
              <a:avLst/>
            </a:prstGeom>
          </p:spPr>
        </p:pic>
        <p:sp>
          <p:nvSpPr>
            <p:cNvPr id="15" name="箭头: 右 14"/>
            <p:cNvSpPr/>
            <p:nvPr/>
          </p:nvSpPr>
          <p:spPr>
            <a:xfrm>
              <a:off x="3996050" y="4617203"/>
              <a:ext cx="728826" cy="148195"/>
            </a:xfrm>
            <a:prstGeom prst="rightArrow">
              <a:avLst>
                <a:gd name="adj1" fmla="val 50000"/>
                <a:gd name="adj2" fmla="val 9712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文本框 15"/>
            <p:cNvSpPr txBox="1"/>
            <p:nvPr/>
          </p:nvSpPr>
          <p:spPr>
            <a:xfrm>
              <a:off x="691916" y="4872958"/>
              <a:ext cx="2889152" cy="369332"/>
            </a:xfrm>
            <a:prstGeom prst="rect">
              <a:avLst/>
            </a:prstGeom>
            <a:noFill/>
          </p:spPr>
          <p:txBody>
            <a:bodyPr wrap="square" rtlCol="0">
              <a:spAutoFit/>
            </a:bodyPr>
            <a:lstStyle/>
            <a:p>
              <a:pPr algn="ctr"/>
              <a:r>
                <a:rPr lang="zh-CN" altLang="en-US" dirty="0"/>
                <a:t>均匀分段的线性拟合</a:t>
              </a:r>
            </a:p>
          </p:txBody>
        </p:sp>
        <p:sp>
          <p:nvSpPr>
            <p:cNvPr id="17" name="文本框 16"/>
            <p:cNvSpPr txBox="1"/>
            <p:nvPr/>
          </p:nvSpPr>
          <p:spPr>
            <a:xfrm>
              <a:off x="5161695" y="4872958"/>
              <a:ext cx="2685952" cy="369332"/>
            </a:xfrm>
            <a:prstGeom prst="rect">
              <a:avLst/>
            </a:prstGeom>
            <a:noFill/>
          </p:spPr>
          <p:txBody>
            <a:bodyPr wrap="square" rtlCol="0">
              <a:spAutoFit/>
            </a:bodyPr>
            <a:lstStyle/>
            <a:p>
              <a:pPr algn="ctr"/>
              <a:r>
                <a:rPr lang="zh-CN" altLang="en-US" dirty="0"/>
                <a:t>非均匀分段的线性拟合</a:t>
              </a:r>
            </a:p>
          </p:txBody>
        </p:sp>
      </p:grpSp>
      <p:sp>
        <p:nvSpPr>
          <p:cNvPr id="19" name="矩形 18"/>
          <p:cNvSpPr/>
          <p:nvPr/>
        </p:nvSpPr>
        <p:spPr>
          <a:xfrm>
            <a:off x="41562" y="5309310"/>
            <a:ext cx="8482359" cy="784830"/>
          </a:xfrm>
          <a:prstGeom prst="rect">
            <a:avLst/>
          </a:prstGeom>
        </p:spPr>
        <p:txBody>
          <a:bodyPr wrap="square">
            <a:spAutoFit/>
          </a:bodyPr>
          <a:lstStyle/>
          <a:p>
            <a:pPr lvl="1">
              <a:spcBef>
                <a:spcPts val="600"/>
              </a:spcBef>
              <a:spcAft>
                <a:spcPts val="0"/>
              </a:spcAft>
            </a:pPr>
            <a:r>
              <a:rPr lang="zh-CN" altLang="en-US" sz="2000" dirty="0"/>
              <a:t>贡献：使用传统结构，在分段线性插值基础上将压缩比提升一倍。</a:t>
            </a:r>
            <a:endParaRPr lang="en-US" altLang="zh-CN" sz="2000" dirty="0"/>
          </a:p>
          <a:p>
            <a:pPr lvl="1">
              <a:spcBef>
                <a:spcPts val="600"/>
              </a:spcBef>
              <a:spcAft>
                <a:spcPts val="0"/>
              </a:spcAft>
            </a:pPr>
            <a:r>
              <a:rPr lang="zh-CN" altLang="en-US" sz="2000" dirty="0"/>
              <a:t>不足：查找表的速度问题没有本质提升，在原理上很难突破。</a:t>
            </a:r>
            <a:endParaRPr lang="en-US" altLang="zh-CN" sz="2000" dirty="0"/>
          </a:p>
        </p:txBody>
      </p:sp>
    </p:spTree>
    <p:extLst>
      <p:ext uri="{BB962C8B-B14F-4D97-AF65-F5344CB8AC3E}">
        <p14:creationId xmlns:p14="http://schemas.microsoft.com/office/powerpoint/2010/main" val="587883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75491" y="990855"/>
            <a:ext cx="8876145" cy="5956738"/>
            <a:chOff x="175491" y="2738582"/>
            <a:chExt cx="8876145" cy="5956738"/>
          </a:xfrm>
        </p:grpSpPr>
        <p:sp>
          <p:nvSpPr>
            <p:cNvPr id="7" name="文本框 6"/>
            <p:cNvSpPr txBox="1"/>
            <p:nvPr/>
          </p:nvSpPr>
          <p:spPr>
            <a:xfrm>
              <a:off x="175491" y="2738582"/>
              <a:ext cx="8876145" cy="707886"/>
            </a:xfrm>
            <a:prstGeom prst="rect">
              <a:avLst/>
            </a:prstGeom>
            <a:noFill/>
          </p:spPr>
          <p:txBody>
            <a:bodyPr wrap="square" rtlCol="0">
              <a:spAutoFit/>
            </a:bodyPr>
            <a:lstStyle/>
            <a:p>
              <a:r>
                <a:rPr lang="en-US" altLang="zh-CN" sz="2000" dirty="0"/>
                <a:t>[2] A direct digital frequency synthesizer with minimized tuning latency of 12ns</a:t>
              </a:r>
            </a:p>
          </p:txBody>
        </p:sp>
        <p:sp>
          <p:nvSpPr>
            <p:cNvPr id="8" name="内容占位符 2"/>
            <p:cNvSpPr txBox="1">
              <a:spLocks/>
            </p:cNvSpPr>
            <p:nvPr/>
          </p:nvSpPr>
          <p:spPr bwMode="auto">
            <a:xfrm>
              <a:off x="217055" y="3529595"/>
              <a:ext cx="8686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har char="•"/>
                <a:defRPr sz="2400">
                  <a:solidFill>
                    <a:schemeClr val="tx1"/>
                  </a:solidFill>
                  <a:latin typeface="Arial Unicode MS" pitchFamily="34" charset="-122"/>
                  <a:ea typeface="Arial Unicode MS" pitchFamily="34" charset="-122"/>
                  <a:cs typeface="Arial Unicode MS" pitchFamily="34" charset="-122"/>
                </a:defRPr>
              </a:lvl1pPr>
              <a:lvl2pPr marL="557213" indent="-214313" algn="l" rtl="0" fontAlgn="base">
                <a:spcBef>
                  <a:spcPct val="20000"/>
                </a:spcBef>
                <a:spcAft>
                  <a:spcPct val="0"/>
                </a:spcAft>
                <a:buChar char="–"/>
                <a:defRPr sz="2100">
                  <a:solidFill>
                    <a:schemeClr val="tx1"/>
                  </a:solidFill>
                  <a:latin typeface="Arial Unicode MS" pitchFamily="34" charset="-122"/>
                  <a:ea typeface="Arial Unicode MS" pitchFamily="34" charset="-122"/>
                  <a:cs typeface="Arial Unicode MS" pitchFamily="34" charset="-122"/>
                </a:defRPr>
              </a:lvl2pPr>
              <a:lvl3pPr marL="857250" indent="-171450" algn="l" rtl="0" fontAlgn="base">
                <a:spcBef>
                  <a:spcPct val="20000"/>
                </a:spcBef>
                <a:spcAft>
                  <a:spcPct val="0"/>
                </a:spcAft>
                <a:buChar char="•"/>
                <a:defRPr sz="1800">
                  <a:solidFill>
                    <a:schemeClr val="tx1"/>
                  </a:solidFill>
                  <a:latin typeface="Arial Unicode MS" pitchFamily="34" charset="-122"/>
                  <a:ea typeface="Arial Unicode MS" pitchFamily="34" charset="-122"/>
                  <a:cs typeface="Arial Unicode MS" pitchFamily="34" charset="-122"/>
                </a:defRPr>
              </a:lvl3pPr>
              <a:lvl4pPr marL="12001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4pPr>
              <a:lvl5pPr marL="15430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pPr>
                <a:spcBef>
                  <a:spcPts val="0"/>
                </a:spcBef>
                <a:spcAft>
                  <a:spcPts val="1200"/>
                </a:spcAft>
              </a:pPr>
              <a:r>
                <a:rPr lang="zh-CN" altLang="en-US" sz="2000" dirty="0"/>
                <a:t>面临问题：传统</a:t>
              </a:r>
              <a:r>
                <a:rPr lang="en-US" altLang="zh-CN" sz="2000" dirty="0"/>
                <a:t>CORDIC</a:t>
              </a:r>
              <a:r>
                <a:rPr lang="zh-CN" altLang="en-US" sz="2000" dirty="0"/>
                <a:t>方法流水级数长，导致切换延时很大</a:t>
              </a:r>
              <a:endParaRPr lang="en-US" altLang="zh-CN" sz="2000" dirty="0"/>
            </a:p>
            <a:p>
              <a:pPr>
                <a:spcBef>
                  <a:spcPts val="0"/>
                </a:spcBef>
                <a:spcAft>
                  <a:spcPts val="1200"/>
                </a:spcAft>
              </a:pPr>
              <a:r>
                <a:rPr lang="zh-CN" altLang="en-US" sz="2000" dirty="0"/>
                <a:t>优化方法：使用混合策略，提出</a:t>
              </a:r>
              <a:r>
                <a:rPr lang="en-US" altLang="zh-CN" sz="2000" dirty="0"/>
                <a:t>excess-four</a:t>
              </a:r>
              <a:r>
                <a:rPr lang="zh-CN" altLang="en-US" sz="2000" dirty="0"/>
                <a:t>电路结构</a:t>
              </a:r>
              <a:endParaRPr lang="en-US" altLang="zh-CN" sz="2000" dirty="0"/>
            </a:p>
            <a:p>
              <a:pPr marL="0" indent="0">
                <a:spcBef>
                  <a:spcPts val="0"/>
                </a:spcBef>
                <a:spcAft>
                  <a:spcPts val="1200"/>
                </a:spcAft>
                <a:buNone/>
              </a:pPr>
              <a:endParaRPr lang="en-US" altLang="zh-CN" sz="2000" dirty="0"/>
            </a:p>
          </p:txBody>
        </p:sp>
      </p:grpSp>
      <p:sp>
        <p:nvSpPr>
          <p:cNvPr id="2" name="标题 1"/>
          <p:cNvSpPr>
            <a:spLocks noGrp="1"/>
          </p:cNvSpPr>
          <p:nvPr>
            <p:ph type="title"/>
          </p:nvPr>
        </p:nvSpPr>
        <p:spPr/>
        <p:txBody>
          <a:bodyPr/>
          <a:lstStyle/>
          <a:p>
            <a:r>
              <a:rPr lang="zh-CN" altLang="en-US" sz="3600" dirty="0"/>
              <a:t>前期调研结果</a:t>
            </a:r>
            <a:r>
              <a:rPr lang="en-US" altLang="zh-CN" sz="3600" dirty="0"/>
              <a:t>—</a:t>
            </a:r>
            <a:r>
              <a:rPr lang="zh-CN" altLang="en-US" sz="3600" dirty="0"/>
              <a:t>文献调研</a:t>
            </a:r>
          </a:p>
        </p:txBody>
      </p:sp>
      <p:sp>
        <p:nvSpPr>
          <p:cNvPr id="4" name="页脚占位符 3"/>
          <p:cNvSpPr>
            <a:spLocks noGrp="1"/>
          </p:cNvSpPr>
          <p:nvPr>
            <p:ph type="ftr" sz="quarter" idx="11"/>
          </p:nvPr>
        </p:nvSpPr>
        <p:spPr/>
        <p:txBody>
          <a:bodyPr/>
          <a:lstStyle/>
          <a:p>
            <a:r>
              <a:rPr lang="en-US" altLang="zh-CN" dirty="0">
                <a:solidFill>
                  <a:srgbClr val="000000"/>
                </a:solidFill>
              </a:rPr>
              <a:t>9/13</a:t>
            </a:r>
          </a:p>
        </p:txBody>
      </p:sp>
      <p:pic>
        <p:nvPicPr>
          <p:cNvPr id="12" name="图片 11"/>
          <p:cNvPicPr>
            <a:picLocks noChangeAspect="1"/>
          </p:cNvPicPr>
          <p:nvPr/>
        </p:nvPicPr>
        <p:blipFill>
          <a:blip r:embed="rId3"/>
          <a:stretch>
            <a:fillRect/>
          </a:stretch>
        </p:blipFill>
        <p:spPr>
          <a:xfrm>
            <a:off x="1748284" y="2753902"/>
            <a:ext cx="5730558" cy="2577500"/>
          </a:xfrm>
          <a:prstGeom prst="rect">
            <a:avLst/>
          </a:prstGeom>
        </p:spPr>
      </p:pic>
      <p:sp>
        <p:nvSpPr>
          <p:cNvPr id="14" name="矩形 13"/>
          <p:cNvSpPr/>
          <p:nvPr/>
        </p:nvSpPr>
        <p:spPr>
          <a:xfrm>
            <a:off x="0" y="5442411"/>
            <a:ext cx="8610600" cy="723275"/>
          </a:xfrm>
          <a:prstGeom prst="rect">
            <a:avLst/>
          </a:prstGeom>
        </p:spPr>
        <p:txBody>
          <a:bodyPr wrap="square">
            <a:spAutoFit/>
          </a:bodyPr>
          <a:lstStyle/>
          <a:p>
            <a:pPr lvl="1">
              <a:spcBef>
                <a:spcPts val="600"/>
              </a:spcBef>
              <a:spcAft>
                <a:spcPts val="0"/>
              </a:spcAft>
            </a:pPr>
            <a:r>
              <a:rPr lang="zh-CN" altLang="en-US" dirty="0"/>
              <a:t>贡献：使用</a:t>
            </a:r>
            <a:r>
              <a:rPr lang="en-US" altLang="zh-CN" dirty="0"/>
              <a:t>LUT</a:t>
            </a:r>
            <a:r>
              <a:rPr lang="zh-CN" altLang="en-US" dirty="0"/>
              <a:t>和旋转法混合方法，减少旋转次数，实现切换延时大幅度提升</a:t>
            </a:r>
            <a:endParaRPr lang="en-US" altLang="zh-CN" dirty="0"/>
          </a:p>
          <a:p>
            <a:pPr lvl="1">
              <a:spcBef>
                <a:spcPts val="600"/>
              </a:spcBef>
              <a:spcAft>
                <a:spcPts val="0"/>
              </a:spcAft>
            </a:pPr>
            <a:r>
              <a:rPr lang="zh-CN" altLang="en-US" dirty="0"/>
              <a:t>不足：新的</a:t>
            </a:r>
            <a:r>
              <a:rPr lang="en-US" altLang="zh-CN" dirty="0"/>
              <a:t>excess-four</a:t>
            </a:r>
            <a:r>
              <a:rPr lang="zh-CN" altLang="en-US" dirty="0"/>
              <a:t>电路降低了时钟频率，同时增加了电路复杂度</a:t>
            </a:r>
            <a:endParaRPr lang="en-US" altLang="zh-CN" dirty="0"/>
          </a:p>
        </p:txBody>
      </p:sp>
    </p:spTree>
    <p:extLst>
      <p:ext uri="{BB962C8B-B14F-4D97-AF65-F5344CB8AC3E}">
        <p14:creationId xmlns:p14="http://schemas.microsoft.com/office/powerpoint/2010/main" val="39925430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LESTONE1" val="255,75,33,-46303,False;10/31/2013 00:00:00;Milestone 3;False;False;True;False;False;tbName;1;;11;;10;1;-16777216;-16777216;False;110;False;False;False;False;False;84.50071;481.6328"/>
</p:tagLst>
</file>

<file path=ppt/tags/tag10.xml><?xml version="1.0" encoding="utf-8"?>
<p:tagLst xmlns:a="http://schemas.openxmlformats.org/drawingml/2006/main" xmlns:r="http://schemas.openxmlformats.org/officeDocument/2006/relationships" xmlns:p="http://schemas.openxmlformats.org/presentationml/2006/main">
  <p:tag name="TIMESCALVALUEFONT" val="Yes"/>
</p:tagLst>
</file>

<file path=ppt/tags/tag11.xml><?xml version="1.0" encoding="utf-8"?>
<p:tagLst xmlns:a="http://schemas.openxmlformats.org/drawingml/2006/main" xmlns:r="http://schemas.openxmlformats.org/officeDocument/2006/relationships" xmlns:p="http://schemas.openxmlformats.org/presentationml/2006/main">
  <p:tag name="TIMESCALVALUEFONT" val="Yes"/>
</p:tagLst>
</file>

<file path=ppt/tags/tag12.xml><?xml version="1.0" encoding="utf-8"?>
<p:tagLst xmlns:a="http://schemas.openxmlformats.org/drawingml/2006/main" xmlns:r="http://schemas.openxmlformats.org/officeDocument/2006/relationships" xmlns:p="http://schemas.openxmlformats.org/presentationml/2006/main">
  <p:tag name="TIMESCALVALUEFONT" val="Yes"/>
</p:tagLst>
</file>

<file path=ppt/tags/tag13.xml><?xml version="1.0" encoding="utf-8"?>
<p:tagLst xmlns:a="http://schemas.openxmlformats.org/drawingml/2006/main" xmlns:r="http://schemas.openxmlformats.org/officeDocument/2006/relationships" xmlns:p="http://schemas.openxmlformats.org/presentationml/2006/main">
  <p:tag name="TIMESCALVALUEFONT" val="Yes"/>
</p:tagLst>
</file>

<file path=ppt/tags/tag14.xml><?xml version="1.0" encoding="utf-8"?>
<p:tagLst xmlns:a="http://schemas.openxmlformats.org/drawingml/2006/main" xmlns:r="http://schemas.openxmlformats.org/officeDocument/2006/relationships" xmlns:p="http://schemas.openxmlformats.org/presentationml/2006/main">
  <p:tag name="TIMESCALVALUEFONT" val="Yes"/>
</p:tagLst>
</file>

<file path=ppt/tags/tag15.xml><?xml version="1.0" encoding="utf-8"?>
<p:tagLst xmlns:a="http://schemas.openxmlformats.org/drawingml/2006/main" xmlns:r="http://schemas.openxmlformats.org/officeDocument/2006/relationships" xmlns:p="http://schemas.openxmlformats.org/presentationml/2006/main">
  <p:tag name="RIGHTTIMEBANDDATE" val="Yes"/>
</p:tagLst>
</file>

<file path=ppt/tags/tag16.xml><?xml version="1.0" encoding="utf-8"?>
<p:tagLst xmlns:a="http://schemas.openxmlformats.org/drawingml/2006/main" xmlns:r="http://schemas.openxmlformats.org/officeDocument/2006/relationships" xmlns:p="http://schemas.openxmlformats.org/presentationml/2006/main">
  <p:tag name="MILESTONE0" val="0,0,0,-16777216,True;11/30/2013 00:00:00;Project End;False;False;True;False;True;tbDate;0;;11;;10;0;-16777216;-16777216;False;110;False;False;False;False;False;180.0007;525.3589"/>
</p:tagLst>
</file>

<file path=ppt/tags/tag17.xml><?xml version="1.0" encoding="utf-8"?>
<p:tagLst xmlns:a="http://schemas.openxmlformats.org/drawingml/2006/main" xmlns:r="http://schemas.openxmlformats.org/officeDocument/2006/relationships" xmlns:p="http://schemas.openxmlformats.org/presentationml/2006/main">
  <p:tag name="MILESTONE4" val="26,170,66,-15029694,False;01/15/2013 00:00:00;Project Start;False;False;True;False;True;tbDate;4;;11;;10;4;-16777216;-16777216;False;110;False;False;False;False;False;180.0007;60.40551"/>
</p:tagLst>
</file>

<file path=ppt/tags/tag18.xml><?xml version="1.0" encoding="utf-8"?>
<p:tagLst xmlns:a="http://schemas.openxmlformats.org/drawingml/2006/main" xmlns:r="http://schemas.openxmlformats.org/officeDocument/2006/relationships" xmlns:p="http://schemas.openxmlformats.org/presentationml/2006/main">
  <p:tag name="INTERVAL5" val="254,186,10,-83446,False;;01/15/2013 00:00:00;04/30/2013 00:00:00;Partner Recruit;1;Shape;5;;11;;10;;10;0;-16777215;-16777216;-16777216;False;0;False;False;False;False;False;False;False;False"/>
</p:tagLst>
</file>

<file path=ppt/tags/tag19.xml><?xml version="1.0" encoding="utf-8"?>
<p:tagLst xmlns:a="http://schemas.openxmlformats.org/drawingml/2006/main" xmlns:r="http://schemas.openxmlformats.org/officeDocument/2006/relationships" xmlns:p="http://schemas.openxmlformats.org/presentationml/2006/main">
  <p:tag name="TIMESCALVALUEFONT" val="Yes"/>
</p:tagLst>
</file>

<file path=ppt/tags/tag2.xml><?xml version="1.0" encoding="utf-8"?>
<p:tagLst xmlns:a="http://schemas.openxmlformats.org/drawingml/2006/main" xmlns:r="http://schemas.openxmlformats.org/officeDocument/2006/relationships" xmlns:p="http://schemas.openxmlformats.org/presentationml/2006/main">
  <p:tag name="INTERVAL0" val="234,22,30,-1436130,False;;10/15/2013 00:00:00;12/01/2013 00:00:00;Partner Marketing;3;Shape;0;;11;;10;;10;5;-16777215;-16777216;-16777216;False;171.6877;False;False;False;False;False;False;False;False"/>
</p:tagLst>
</file>

<file path=ppt/tags/tag20.xml><?xml version="1.0" encoding="utf-8"?>
<p:tagLst xmlns:a="http://schemas.openxmlformats.org/drawingml/2006/main" xmlns:r="http://schemas.openxmlformats.org/officeDocument/2006/relationships" xmlns:p="http://schemas.openxmlformats.org/presentationml/2006/main">
  <p:tag name="INTERVAL5" val="254,186,10,-83446,False;;01/15/2013 00:00:00;04/30/2013 00:00:00;Partner Recruit;1;Shape;5;;11;;10;;10;0;-16777215;-16777216;-16777216;False;0;False;False;False;False;False;False;False;False"/>
</p:tagLst>
</file>

<file path=ppt/tags/tag21.xml><?xml version="1.0" encoding="utf-8"?>
<p:tagLst xmlns:a="http://schemas.openxmlformats.org/drawingml/2006/main" xmlns:r="http://schemas.openxmlformats.org/officeDocument/2006/relationships" xmlns:p="http://schemas.openxmlformats.org/presentationml/2006/main">
  <p:tag name="INTERVAL3" val="0,114,188,-16747844,False;;04/15/2013 00:00:00;06/30/2013 00:00:00;Architecture Review;1;Shape;3;;11;;10;;10;2;-16777215;-16777216;-16777216;False;0;False;False;False;False;False;False;False;False"/>
</p:tagLst>
</file>

<file path=ppt/tags/tag22.xml><?xml version="1.0" encoding="utf-8"?>
<p:tagLst xmlns:a="http://schemas.openxmlformats.org/drawingml/2006/main" xmlns:r="http://schemas.openxmlformats.org/officeDocument/2006/relationships" xmlns:p="http://schemas.openxmlformats.org/presentationml/2006/main">
  <p:tag name="INTERVAL5" val="254,186,10,-83446,False;;01/15/2013 00:00:00;04/30/2013 00:00:00;Partner Recruit;1;Shape;5;;11;;10;;10;0;-16777215;-16777216;-16777216;False;0;False;False;False;False;False;False;False;False"/>
</p:tagLst>
</file>

<file path=ppt/tags/tag23.xml><?xml version="1.0" encoding="utf-8"?>
<p:tagLst xmlns:a="http://schemas.openxmlformats.org/drawingml/2006/main" xmlns:r="http://schemas.openxmlformats.org/officeDocument/2006/relationships" xmlns:p="http://schemas.openxmlformats.org/presentationml/2006/main">
  <p:tag name="INTERVAL5" val="254,186,10,-83446,False;;01/15/2013 00:00:00;04/30/2013 00:00:00;Partner Recruit;1;Shape;5;;11;;10;;10;0;-16777215;-16777216;-16777216;False;0;False;False;False;False;False;False;False;False"/>
</p:tagLst>
</file>

<file path=ppt/tags/tag24.xml><?xml version="1.0" encoding="utf-8"?>
<p:tagLst xmlns:a="http://schemas.openxmlformats.org/drawingml/2006/main" xmlns:r="http://schemas.openxmlformats.org/officeDocument/2006/relationships" xmlns:p="http://schemas.openxmlformats.org/presentationml/2006/main">
  <p:tag name="MILESTONE1" val="255,75,33,-46303,False;10/31/2013 00:00:00;Milestone 3;False;False;True;False;False;tbName;1;;11;;10;1;-16777216;-16777216;False;110;False;False;False;False;False;84.50071;481.6328"/>
</p:tagLst>
</file>

<file path=ppt/tags/tag3.xml><?xml version="1.0" encoding="utf-8"?>
<p:tagLst xmlns:a="http://schemas.openxmlformats.org/drawingml/2006/main" xmlns:r="http://schemas.openxmlformats.org/officeDocument/2006/relationships" xmlns:p="http://schemas.openxmlformats.org/presentationml/2006/main">
  <p:tag name="INTERVAL2" val="26,170,66,-15029694,False;;04/15/2013 00:00:00;06/30/2013 00:00:00;Kickoff Calls;1;Shape;2;;11;;10;;10;3;-16777215;-16777216;-16777216;False;0;False;False;False;False;False;False;False;False"/>
</p:tagLst>
</file>

<file path=ppt/tags/tag4.xml><?xml version="1.0" encoding="utf-8"?>
<p:tagLst xmlns:a="http://schemas.openxmlformats.org/drawingml/2006/main" xmlns:r="http://schemas.openxmlformats.org/officeDocument/2006/relationships" xmlns:p="http://schemas.openxmlformats.org/presentationml/2006/main">
  <p:tag name="INTERVAL3" val="0,114,188,-16747844,False;;04/15/2013 00:00:00;06/30/2013 00:00:00;Architecture Review;1;Shape;3;;11;;10;;10;2;-16777215;-16777216;-16777216;False;0;False;False;False;False;False;False;False;False"/>
</p:tagLst>
</file>

<file path=ppt/tags/tag5.xml><?xml version="1.0" encoding="utf-8"?>
<p:tagLst xmlns:a="http://schemas.openxmlformats.org/drawingml/2006/main" xmlns:r="http://schemas.openxmlformats.org/officeDocument/2006/relationships" xmlns:p="http://schemas.openxmlformats.org/presentationml/2006/main">
  <p:tag name="TIMEBAND" val="Timeband"/>
</p:tagLst>
</file>

<file path=ppt/tags/tag6.xml><?xml version="1.0" encoding="utf-8"?>
<p:tagLst xmlns:a="http://schemas.openxmlformats.org/drawingml/2006/main" xmlns:r="http://schemas.openxmlformats.org/officeDocument/2006/relationships" xmlns:p="http://schemas.openxmlformats.org/presentationml/2006/main">
  <p:tag name="LEFTYTIMEBANDDATE" val="Yes"/>
</p:tagLst>
</file>

<file path=ppt/tags/tag7.xml><?xml version="1.0" encoding="utf-8"?>
<p:tagLst xmlns:a="http://schemas.openxmlformats.org/drawingml/2006/main" xmlns:r="http://schemas.openxmlformats.org/officeDocument/2006/relationships" xmlns:p="http://schemas.openxmlformats.org/presentationml/2006/main">
  <p:tag name="TIMESCALVALUEFONT" val="Yes"/>
</p:tagLst>
</file>

<file path=ppt/tags/tag8.xml><?xml version="1.0" encoding="utf-8"?>
<p:tagLst xmlns:a="http://schemas.openxmlformats.org/drawingml/2006/main" xmlns:r="http://schemas.openxmlformats.org/officeDocument/2006/relationships" xmlns:p="http://schemas.openxmlformats.org/presentationml/2006/main">
  <p:tag name="TIMESCALVALUEFONT" val="Yes"/>
</p:tagLst>
</file>

<file path=ppt/tags/tag9.xml><?xml version="1.0" encoding="utf-8"?>
<p:tagLst xmlns:a="http://schemas.openxmlformats.org/drawingml/2006/main" xmlns:r="http://schemas.openxmlformats.org/officeDocument/2006/relationships" xmlns:p="http://schemas.openxmlformats.org/presentationml/2006/main">
  <p:tag name="TIMESCALVALUEFONT" val="Yes"/>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3870</TotalTime>
  <Words>2672</Words>
  <Application>Microsoft Office PowerPoint</Application>
  <PresentationFormat>全屏显示(4:3)</PresentationFormat>
  <Paragraphs>322</Paragraphs>
  <Slides>18</Slides>
  <Notes>15</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18</vt:i4>
      </vt:variant>
    </vt:vector>
  </HeadingPairs>
  <TitlesOfParts>
    <vt:vector size="32" baseType="lpstr">
      <vt:lpstr>Arial Unicode MS</vt:lpstr>
      <vt:lpstr>黑体</vt:lpstr>
      <vt:lpstr>华文新魏</vt:lpstr>
      <vt:lpstr>宋体</vt:lpstr>
      <vt:lpstr>Arial</vt:lpstr>
      <vt:lpstr>Berlin Sans FB Demi</vt:lpstr>
      <vt:lpstr>Calibri</vt:lpstr>
      <vt:lpstr>Calibri Light</vt:lpstr>
      <vt:lpstr>Cambria Math</vt:lpstr>
      <vt:lpstr>Franklin Gothic Medium</vt:lpstr>
      <vt:lpstr>Wingdings</vt:lpstr>
      <vt:lpstr>Office 主题</vt:lpstr>
      <vt:lpstr>默认设计模板</vt:lpstr>
      <vt:lpstr>1_默认设计模板</vt:lpstr>
      <vt:lpstr>超高速高精度数控振荡器(NCO)设计 </vt:lpstr>
      <vt:lpstr>报告提纲</vt:lpstr>
      <vt:lpstr>研究背景——数控振荡器</vt:lpstr>
      <vt:lpstr>研究背景——数控振荡器</vt:lpstr>
      <vt:lpstr>研究背景——直接数字综合</vt:lpstr>
      <vt:lpstr>前期调研结果</vt:lpstr>
      <vt:lpstr>前期调研结果—文献调研</vt:lpstr>
      <vt:lpstr>前期调研结果—文献调研</vt:lpstr>
      <vt:lpstr>前期调研结果—文献调研</vt:lpstr>
      <vt:lpstr>前期调研结果—文献调研</vt:lpstr>
      <vt:lpstr>前期调研结果——现状总结</vt:lpstr>
      <vt:lpstr>实施方案</vt:lpstr>
      <vt:lpstr>资源配置系统 &amp; dither 技术</vt:lpstr>
      <vt:lpstr>现有进展</vt:lpstr>
      <vt:lpstr>实施方案</vt:lpstr>
      <vt:lpstr>计划安排</vt:lpstr>
      <vt:lpstr>课程目标</vt:lpstr>
      <vt:lpstr>谢谢！欢迎提问！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报告提纲</dc:title>
  <dc:creator>孙文钰</dc:creator>
  <cp:lastModifiedBy>杨一雄</cp:lastModifiedBy>
  <cp:revision>487</cp:revision>
  <dcterms:created xsi:type="dcterms:W3CDTF">2016-01-04T08:50:27Z</dcterms:created>
  <dcterms:modified xsi:type="dcterms:W3CDTF">2017-01-13T05:22:52Z</dcterms:modified>
</cp:coreProperties>
</file>