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9" r:id="rId4"/>
    <p:sldId id="259" r:id="rId5"/>
    <p:sldId id="290" r:id="rId6"/>
    <p:sldId id="282" r:id="rId7"/>
    <p:sldId id="264" r:id="rId8"/>
    <p:sldId id="286" r:id="rId9"/>
    <p:sldId id="267" r:id="rId10"/>
    <p:sldId id="285" r:id="rId11"/>
    <p:sldId id="291" r:id="rId12"/>
    <p:sldId id="292" r:id="rId13"/>
    <p:sldId id="268" r:id="rId14"/>
    <p:sldId id="293" r:id="rId15"/>
    <p:sldId id="294" r:id="rId16"/>
    <p:sldId id="295" r:id="rId17"/>
    <p:sldId id="289" r:id="rId18"/>
    <p:sldId id="271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E01"/>
    <a:srgbClr val="FF9C85"/>
    <a:srgbClr val="CCFF33"/>
    <a:srgbClr val="FF6D4B"/>
    <a:srgbClr val="000066"/>
    <a:srgbClr val="33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71" autoAdjust="0"/>
  </p:normalViewPr>
  <p:slideViewPr>
    <p:cSldViewPr snapToGrid="0">
      <p:cViewPr varScale="1">
        <p:scale>
          <a:sx n="94" d="100"/>
          <a:sy n="94" d="100"/>
        </p:scale>
        <p:origin x="20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文献三使用的是非线性</a:t>
            </a:r>
            <a:r>
              <a:rPr lang="en-US" altLang="zh-CN" dirty="0"/>
              <a:t>DAC</a:t>
            </a:r>
            <a:r>
              <a:rPr lang="zh-CN" altLang="en-US" dirty="0"/>
              <a:t>，直接由数字相位输出模拟正弦波，并且优化了</a:t>
            </a:r>
            <a:r>
              <a:rPr lang="en-US" altLang="zh-CN" dirty="0"/>
              <a:t>DAC</a:t>
            </a:r>
            <a:r>
              <a:rPr lang="zh-CN" altLang="en-US" dirty="0"/>
              <a:t>的编码器，使得时钟频率和杂散性能都达到近年来最高水平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2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查找表压缩的特点是结构简单，提升空间小</a:t>
            </a: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矩阵旋转法杂散性能强，速度慢、时延大</a:t>
            </a: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速度比较快，波形失真</a:t>
            </a:r>
          </a:p>
          <a:p>
            <a:pPr marL="3429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000" dirty="0"/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从以上三篇文献中，我们都看出了方法之间的融合。包括存储器和矩阵旋转电路结合，非线性</a:t>
            </a:r>
            <a:r>
              <a:rPr lang="en-US" altLang="zh-CN" sz="2000" dirty="0"/>
              <a:t>DAC</a:t>
            </a:r>
            <a:r>
              <a:rPr lang="zh-CN" altLang="en-US" sz="2000" dirty="0"/>
              <a:t>设计中也有压缩的办法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实施方案上，我的电路结构原理图如</a:t>
            </a:r>
            <a:r>
              <a:rPr lang="en-US" altLang="zh-CN" dirty="0"/>
              <a:t>PPT</a:t>
            </a:r>
            <a:r>
              <a:rPr lang="zh-CN" altLang="en-US" dirty="0"/>
              <a:t>所示，使用查找表和</a:t>
            </a:r>
            <a:r>
              <a:rPr lang="en-US" altLang="zh-CN" dirty="0"/>
              <a:t>CORDIC</a:t>
            </a:r>
            <a:r>
              <a:rPr lang="zh-CN" altLang="en-US" dirty="0"/>
              <a:t>旋转电路结合的方法</a:t>
            </a:r>
            <a:endParaRPr lang="en-US" altLang="zh-CN" dirty="0"/>
          </a:p>
          <a:p>
            <a:r>
              <a:rPr lang="zh-CN" altLang="en-US" dirty="0"/>
              <a:t>创新空间：主要分为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Rom</a:t>
            </a:r>
            <a:r>
              <a:rPr lang="zh-CN" altLang="en-US" dirty="0"/>
              <a:t>和矩阵旋转法，兼具高精度和第切换延时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针对</a:t>
            </a:r>
            <a:r>
              <a:rPr lang="en-US" altLang="zh-CN" dirty="0"/>
              <a:t>CORDIC</a:t>
            </a:r>
            <a:r>
              <a:rPr lang="zh-CN" altLang="en-US" dirty="0"/>
              <a:t>旋转电路，探索简化的可能，进一步提升速度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建立资源配置系统，尽可能最优化资源配置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引入</a:t>
            </a:r>
            <a:r>
              <a:rPr lang="en-US" altLang="zh-CN" dirty="0"/>
              <a:t>dither</a:t>
            </a:r>
            <a:r>
              <a:rPr lang="zh-CN" altLang="en-US" dirty="0"/>
              <a:t>技术，可能对性能产生收益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5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实施方案我分成</a:t>
            </a:r>
            <a:r>
              <a:rPr lang="en-US" altLang="zh-CN" dirty="0"/>
              <a:t>5</a:t>
            </a:r>
            <a:r>
              <a:rPr lang="zh-CN" altLang="en-US" dirty="0"/>
              <a:t>步：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是在</a:t>
            </a:r>
            <a:r>
              <a:rPr lang="en-US" altLang="zh-CN" dirty="0" err="1"/>
              <a:t>Maltlab</a:t>
            </a:r>
            <a:r>
              <a:rPr lang="zh-CN" altLang="en-US" dirty="0"/>
              <a:t>和</a:t>
            </a:r>
            <a:r>
              <a:rPr lang="en-US" altLang="zh-CN" dirty="0" err="1"/>
              <a:t>Modelsim</a:t>
            </a:r>
            <a:r>
              <a:rPr lang="zh-CN" altLang="en-US" dirty="0"/>
              <a:t>上搭建可扩展的数控振荡器测试平台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分析振荡器输出波形的噪声来源，理论上指导振荡器设计。到此为止我的代码和理论框架基本搭建完成。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/>
              <a:t>前端、后端仿真，保证系统实用性，同时找到性能瓶颈</a:t>
            </a:r>
            <a:endParaRPr lang="en-US" altLang="zh-CN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/>
              <a:t>根据使用场景，参考多种改进结构，迭代式优化设计方案</a:t>
            </a:r>
            <a:endParaRPr lang="en-US" altLang="zh-CN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/>
              <a:t>总结项目结果，综合测试</a:t>
            </a:r>
            <a:r>
              <a:rPr lang="en-US" altLang="zh-CN" sz="1200" dirty="0"/>
              <a:t>NCO</a:t>
            </a:r>
            <a:r>
              <a:rPr lang="zh-CN" altLang="en-US" sz="1200" dirty="0"/>
              <a:t>性能，完成毕业论文</a:t>
            </a:r>
            <a:endParaRPr lang="en-US" altLang="zh-CN" sz="1200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这是我更具体的计划安排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我的开题报告结束了，谢谢老师聆听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我的报告思路主要分为以下五个部分：研究背景、课题目标、前期调研、实施方案、计划安排</a:t>
            </a:r>
            <a:endParaRPr lang="en-US" altLang="zh-CN" dirty="0"/>
          </a:p>
          <a:p>
            <a:r>
              <a:rPr lang="zh-CN" altLang="en-US" dirty="0"/>
              <a:t>研究背景部分我将会描述研究目标以及介绍相关应用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无线电应用中，生成指定频率的正弦波是一个必不可少的部分，它的前景也非常广阔的。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传统的振荡器使用锁相环跟踪生成。但随着现代通信系统对带宽、精度等需求增长迅速，尤其是雷达这样的军用系统，使用模拟器件已经无法满足现有的要求。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FPGA</a:t>
            </a:r>
            <a:r>
              <a:rPr lang="zh-CN" altLang="en-US" dirty="0"/>
              <a:t>等类似的计算平台，调制解调器这样量产型产品，使用数字电路设计的振荡器，更容易集成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3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（第</a:t>
            </a:r>
            <a:r>
              <a:rPr lang="en-US" altLang="zh-CN" dirty="0"/>
              <a:t>3-4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是合在一起的）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目前来看，使用数控振荡器成为主流，伴随数字电路的优势，较传统模拟振荡器在频率分辨率、杂散性能、鲁棒性上均实现超越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实现数控振荡器的方法是直接数字综合法，完全去除了模拟器件。</a:t>
            </a:r>
            <a:endParaRPr lang="en-US" altLang="zh-CN" dirty="0"/>
          </a:p>
          <a:p>
            <a:r>
              <a:rPr lang="zh-CN" altLang="en-US" dirty="0"/>
              <a:t>包括相位的累加器，相位到正弦值得转换器和数模转换器。</a:t>
            </a:r>
            <a:endParaRPr lang="en-US" altLang="zh-CN" dirty="0"/>
          </a:p>
          <a:p>
            <a:r>
              <a:rPr lang="zh-CN" altLang="en-US" dirty="0"/>
              <a:t>分别对比锁相环、数字锁相环，直接数字综合在频率分辨率等性能上有不可比拟的优势。</a:t>
            </a:r>
            <a:endParaRPr lang="en-US" altLang="zh-CN" dirty="0"/>
          </a:p>
          <a:p>
            <a:r>
              <a:rPr lang="zh-CN" altLang="en-US" dirty="0"/>
              <a:t>目前在最高频率和杂散性能上率逊于数字锁相环技术，但是未来有希望超越锁相环。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影响</a:t>
            </a:r>
            <a:r>
              <a:rPr lang="en-US" altLang="zh-CN" dirty="0"/>
              <a:t>NCO</a:t>
            </a:r>
            <a:r>
              <a:rPr lang="zh-CN" altLang="en-US" dirty="0"/>
              <a:t>频率和杂散性能的主要是时钟、存储器和数模转换器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时钟频率和</a:t>
            </a:r>
            <a:r>
              <a:rPr lang="en-US" altLang="zh-CN" dirty="0"/>
              <a:t>DAC</a:t>
            </a:r>
            <a:r>
              <a:rPr lang="zh-CN" altLang="en-US" dirty="0"/>
              <a:t>采样率限制</a:t>
            </a:r>
            <a:r>
              <a:rPr lang="en-US" altLang="zh-CN" dirty="0"/>
              <a:t>NCO</a:t>
            </a:r>
            <a:r>
              <a:rPr lang="zh-CN" altLang="en-US" dirty="0"/>
              <a:t>速度突破</a:t>
            </a:r>
            <a:r>
              <a:rPr lang="en-US" altLang="zh-CN" dirty="0"/>
              <a:t>10 GHz</a:t>
            </a:r>
            <a:r>
              <a:rPr lang="zh-CN" altLang="en-US" dirty="0"/>
              <a:t>大关；存储器的限制最主要，测试来看</a:t>
            </a:r>
            <a:r>
              <a:rPr lang="en-US" altLang="zh-CN" dirty="0"/>
              <a:t>65 nm</a:t>
            </a:r>
            <a:r>
              <a:rPr lang="zh-CN" altLang="en-US" dirty="0"/>
              <a:t>工艺的存储器访存速度上限约为</a:t>
            </a:r>
            <a:r>
              <a:rPr lang="en-US" altLang="zh-CN" dirty="0"/>
              <a:t>1 GHz</a:t>
            </a:r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解决该局限，学术界主要有三个方向：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查找表压缩（利用更少的存储量，达到接近的杂散性能，从而提高频率）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矩阵旋转法（通过矩阵旋转电路实现正弦函数，没有存储器</a:t>
            </a:r>
            <a:r>
              <a:rPr lang="en-US" altLang="zh-CN" dirty="0"/>
              <a:t>,</a:t>
            </a:r>
            <a:r>
              <a:rPr lang="zh-CN" altLang="en-US" dirty="0"/>
              <a:t>但引入了新的问题）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（</a:t>
            </a:r>
            <a:r>
              <a:rPr lang="en-US" altLang="zh-CN" dirty="0"/>
              <a:t>DAC</a:t>
            </a:r>
            <a:r>
              <a:rPr lang="zh-CN" altLang="en-US" dirty="0"/>
              <a:t>内部直接实现相位到正弦值的映射，是一个数字地址输入模拟信号输出的查找表）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7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我选了</a:t>
            </a:r>
            <a:r>
              <a:rPr lang="en-US" altLang="zh-CN" dirty="0"/>
              <a:t>3</a:t>
            </a:r>
            <a:r>
              <a:rPr lang="zh-CN" altLang="en-US" dirty="0"/>
              <a:t>篇近年的文献，分别使用查找表压缩、矩阵旋转法和非线性数模转换器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传统的优化方法，是在相位空间均匀分段，段内线性插值，减小了索引地址位数，进而提升了速度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这篇文献的贡献是在相位空间上非均匀分段，将压缩比提升了一倍。不足是该改进对速度提升有限。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Basic</a:t>
            </a:r>
            <a:r>
              <a:rPr lang="zh-CN" altLang="en-US" dirty="0"/>
              <a:t>的</a:t>
            </a:r>
            <a:r>
              <a:rPr lang="en-US" altLang="zh-CN" dirty="0" err="1"/>
              <a:t>cordic</a:t>
            </a:r>
            <a:r>
              <a:rPr lang="zh-CN" altLang="en-US" dirty="0"/>
              <a:t>算法，利用矩阵旋转电路替代查找表，但存在流水级数过长的问题，文献二的主要工作是通过</a:t>
            </a:r>
            <a:r>
              <a:rPr lang="en-US" altLang="zh-CN" dirty="0"/>
              <a:t>excess-four</a:t>
            </a:r>
            <a:r>
              <a:rPr lang="zh-CN" altLang="en-US" dirty="0"/>
              <a:t>电路减小了了矩阵旋转法的旋转次数，切换延时大大减小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1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13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姓名：杨一雄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班级：无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学号：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2013011248</a:t>
            </a:r>
          </a:p>
          <a:p>
            <a:pPr algn="l"/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指导老师：杨华中</a:t>
            </a:r>
            <a:endParaRPr lang="en-US" altLang="zh-CN" b="1" dirty="0">
              <a:latin typeface="Franklin Gothic Medium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毕业设计开题报告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z="1050" dirty="0">
                <a:solidFill>
                  <a:srgbClr val="000000"/>
                </a:solidFill>
              </a:rPr>
              <a:t>1/13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5491" y="840243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[3] A 2 GHz 130 </a:t>
            </a:r>
            <a:r>
              <a:rPr lang="en-US" altLang="zh-CN" sz="2000" dirty="0" err="1"/>
              <a:t>mW</a:t>
            </a:r>
            <a:r>
              <a:rPr lang="en-US" altLang="zh-CN" sz="2000" dirty="0"/>
              <a:t> Direct-Digital Frequency Synthesizer With a Nonlinear DAC in 55 nm CMOS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9/13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75491" y="1692276"/>
            <a:ext cx="8686800" cy="142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面临问题：查找表和角度旋转方法，最长路径延时仍然很大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使用方法：使用非线性的</a:t>
            </a:r>
            <a:r>
              <a:rPr lang="en-US" altLang="zh-CN" sz="2000" dirty="0"/>
              <a:t>DAC</a:t>
            </a:r>
            <a:r>
              <a:rPr lang="zh-CN" altLang="en-US" sz="2000" dirty="0"/>
              <a:t>，压缩</a:t>
            </a:r>
            <a:r>
              <a:rPr lang="en-US" altLang="zh-CN" sz="2000" dirty="0"/>
              <a:t>DAC</a:t>
            </a:r>
            <a:r>
              <a:rPr lang="zh-CN" altLang="en-US" sz="2000" dirty="0"/>
              <a:t>中编解码器复杂度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66136" y="2826702"/>
            <a:ext cx="7294853" cy="1685925"/>
            <a:chOff x="685800" y="2826702"/>
            <a:chExt cx="7294853" cy="16859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1692"/>
            <a:stretch/>
          </p:blipFill>
          <p:spPr>
            <a:xfrm>
              <a:off x="685800" y="2826702"/>
              <a:ext cx="3043237" cy="1685925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4785014" y="2826702"/>
              <a:ext cx="3195639" cy="1685925"/>
              <a:chOff x="4785014" y="2826702"/>
              <a:chExt cx="3195639" cy="168592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785014" y="2826702"/>
                <a:ext cx="3195639" cy="1685925"/>
                <a:chOff x="4613564" y="2826702"/>
                <a:chExt cx="3195639" cy="168592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4676" y="3669664"/>
                  <a:ext cx="685800" cy="628650"/>
                </a:xfrm>
                <a:prstGeom prst="rect">
                  <a:avLst/>
                </a:prstGeom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93" r="23650"/>
                <a:stretch/>
              </p:blipFill>
              <p:spPr>
                <a:xfrm>
                  <a:off x="4613564" y="2826702"/>
                  <a:ext cx="2311112" cy="1685925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771"/>
                <a:stretch/>
              </p:blipFill>
              <p:spPr>
                <a:xfrm>
                  <a:off x="7010400" y="2937512"/>
                  <a:ext cx="798803" cy="657225"/>
                </a:xfrm>
                <a:prstGeom prst="rect">
                  <a:avLst/>
                </a:prstGeom>
              </p:spPr>
            </p:pic>
          </p:grp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0251" y="3659822"/>
                <a:ext cx="1085850" cy="514350"/>
              </a:xfrm>
              <a:prstGeom prst="rect">
                <a:avLst/>
              </a:prstGeom>
            </p:spPr>
          </p:pic>
        </p:grpSp>
      </p:grpSp>
      <p:sp>
        <p:nvSpPr>
          <p:cNvPr id="24" name="矩形 23"/>
          <p:cNvSpPr/>
          <p:nvPr/>
        </p:nvSpPr>
        <p:spPr>
          <a:xfrm>
            <a:off x="128241" y="5103812"/>
            <a:ext cx="84823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贡献：解决了存储器的限制，优化了</a:t>
            </a:r>
            <a:r>
              <a:rPr lang="en-US" altLang="zh-CN" sz="2000" dirty="0"/>
              <a:t>DAC</a:t>
            </a:r>
            <a:r>
              <a:rPr lang="zh-CN" altLang="en-US" sz="2000" dirty="0"/>
              <a:t>编码器，时钟频率可以更快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不足：增大了</a:t>
            </a:r>
            <a:r>
              <a:rPr lang="en-US" altLang="zh-CN" sz="2000" dirty="0"/>
              <a:t>DAC</a:t>
            </a:r>
            <a:r>
              <a:rPr lang="zh-CN" altLang="en-US" sz="2000" dirty="0"/>
              <a:t>的复杂度，失真加重，引入了新的噪声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644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——</a:t>
            </a:r>
            <a:r>
              <a:rPr lang="zh-CN" altLang="en-US" sz="3600" dirty="0"/>
              <a:t>现状总结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基于查找表压缩、矩阵旋转和非线性</a:t>
            </a:r>
            <a:r>
              <a:rPr lang="en-US" altLang="zh-CN" dirty="0"/>
              <a:t>DAC</a:t>
            </a:r>
            <a:r>
              <a:rPr lang="zh-CN" altLang="en-US" dirty="0"/>
              <a:t>的改进型</a:t>
            </a:r>
            <a:r>
              <a:rPr lang="en-US" altLang="zh-CN" dirty="0"/>
              <a:t>NCO</a:t>
            </a:r>
            <a:r>
              <a:rPr lang="zh-CN" altLang="en-US" dirty="0"/>
              <a:t>，存在不同的特点：</a:t>
            </a: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/>
              <a:t>三种优化方法的融合的趋势</a:t>
            </a:r>
            <a:endParaRPr lang="en-US" altLang="zh-CN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10/13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30199"/>
              </p:ext>
            </p:extLst>
          </p:nvPr>
        </p:nvGraphicFramePr>
        <p:xfrm>
          <a:off x="749300" y="2229484"/>
          <a:ext cx="7581900" cy="2380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203">
                  <a:extLst>
                    <a:ext uri="{9D8B030D-6E8A-4147-A177-3AD203B41FA5}">
                      <a16:colId xmlns:a16="http://schemas.microsoft.com/office/drawing/2014/main" val="163680560"/>
                    </a:ext>
                  </a:extLst>
                </a:gridCol>
                <a:gridCol w="1206211">
                  <a:extLst>
                    <a:ext uri="{9D8B030D-6E8A-4147-A177-3AD203B41FA5}">
                      <a16:colId xmlns:a16="http://schemas.microsoft.com/office/drawing/2014/main" val="94231575"/>
                    </a:ext>
                  </a:extLst>
                </a:gridCol>
                <a:gridCol w="1251635">
                  <a:extLst>
                    <a:ext uri="{9D8B030D-6E8A-4147-A177-3AD203B41FA5}">
                      <a16:colId xmlns:a16="http://schemas.microsoft.com/office/drawing/2014/main" val="1558350487"/>
                    </a:ext>
                  </a:extLst>
                </a:gridCol>
                <a:gridCol w="3558851">
                  <a:extLst>
                    <a:ext uri="{9D8B030D-6E8A-4147-A177-3AD203B41FA5}">
                      <a16:colId xmlns:a16="http://schemas.microsoft.com/office/drawing/2014/main" val="737192955"/>
                    </a:ext>
                  </a:extLst>
                </a:gridCol>
              </a:tblGrid>
              <a:tr h="5951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杂散性能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37019"/>
                  </a:ext>
                </a:extLst>
              </a:tr>
              <a:tr h="5951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查找表压缩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≈ 1 GHz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≈ 50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dBc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结构简单，提升空间小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21607"/>
                  </a:ext>
                </a:extLst>
              </a:tr>
              <a:tr h="5951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矩阵旋转法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 1 GHz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 70 </a:t>
                      </a:r>
                      <a:r>
                        <a:rPr lang="en-US" altLang="zh-CN" sz="1800" dirty="0" err="1"/>
                        <a:t>dBc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杂散性能强，速度慢、时延大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9402"/>
                  </a:ext>
                </a:extLst>
              </a:tr>
              <a:tr h="5951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非线性</a:t>
                      </a:r>
                      <a:r>
                        <a:rPr lang="en-US" altLang="zh-CN" sz="1800" dirty="0"/>
                        <a:t>DAC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 1 GHz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≈ 40 </a:t>
                      </a:r>
                      <a:r>
                        <a:rPr lang="en-US" altLang="zh-CN" sz="1800" dirty="0" err="1"/>
                        <a:t>dBc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速度比较快，波形失真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1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4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Proposal Architecture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创新空间：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Rom</a:t>
            </a:r>
            <a:r>
              <a:rPr lang="zh-CN" altLang="en-US" dirty="0"/>
              <a:t>和矩阵旋转法，兼具高精度和第切换延时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针对</a:t>
            </a:r>
            <a:r>
              <a:rPr lang="en-US" altLang="zh-CN" dirty="0"/>
              <a:t>CORDIC</a:t>
            </a:r>
            <a:r>
              <a:rPr lang="zh-CN" altLang="en-US" dirty="0"/>
              <a:t>旋转电路，探索简化的可能，进一步提升速度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建立资源配置系统，尽可能最优化资源配置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引入</a:t>
            </a:r>
            <a:r>
              <a:rPr lang="en-US" altLang="zh-CN" dirty="0"/>
              <a:t>dither</a:t>
            </a:r>
            <a:r>
              <a:rPr lang="zh-CN" altLang="en-US" dirty="0"/>
              <a:t>技术，可能对性能产生收益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1001" y="1864248"/>
            <a:ext cx="3989235" cy="1510972"/>
            <a:chOff x="4185871" y="2197317"/>
            <a:chExt cx="7160901" cy="2712281"/>
          </a:xfrm>
        </p:grpSpPr>
        <p:grpSp>
          <p:nvGrpSpPr>
            <p:cNvPr id="42" name="组合 41"/>
            <p:cNvGrpSpPr/>
            <p:nvPr/>
          </p:nvGrpSpPr>
          <p:grpSpPr>
            <a:xfrm>
              <a:off x="4185871" y="2197317"/>
              <a:ext cx="7160901" cy="2712281"/>
              <a:chOff x="4629149" y="2074224"/>
              <a:chExt cx="7160901" cy="271228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629149" y="2074224"/>
                <a:ext cx="7160901" cy="1780269"/>
                <a:chOff x="1534257" y="2013439"/>
                <a:chExt cx="7160901" cy="1780269"/>
              </a:xfrm>
            </p:grpSpPr>
            <p:cxnSp>
              <p:nvCxnSpPr>
                <p:cNvPr id="50" name="直接箭头连接符 49"/>
                <p:cNvCxnSpPr/>
                <p:nvPr/>
              </p:nvCxnSpPr>
              <p:spPr>
                <a:xfrm>
                  <a:off x="3763108" y="2998178"/>
                  <a:ext cx="457199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组合 50"/>
                <p:cNvGrpSpPr/>
                <p:nvPr/>
              </p:nvGrpSpPr>
              <p:grpSpPr>
                <a:xfrm>
                  <a:off x="1534257" y="2013439"/>
                  <a:ext cx="7160901" cy="1780269"/>
                  <a:chOff x="1534257" y="2013439"/>
                  <a:chExt cx="7160901" cy="1780269"/>
                </a:xfrm>
              </p:grpSpPr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534257" y="2013439"/>
                    <a:ext cx="3538905" cy="1780269"/>
                    <a:chOff x="707781" y="1565031"/>
                    <a:chExt cx="3538905" cy="1780269"/>
                  </a:xfrm>
                </p:grpSpPr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931985" y="1565031"/>
                      <a:ext cx="3314701" cy="967154"/>
                      <a:chOff x="931985" y="1565031"/>
                      <a:chExt cx="3314701" cy="967154"/>
                    </a:xfrm>
                  </p:grpSpPr>
                  <p:cxnSp>
                    <p:nvCxnSpPr>
                      <p:cNvPr id="73" name="直接箭头连接符 72"/>
                      <p:cNvCxnSpPr/>
                      <p:nvPr/>
                    </p:nvCxnSpPr>
                    <p:spPr>
                      <a:xfrm>
                        <a:off x="931985" y="2112351"/>
                        <a:ext cx="76493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直接连接符 73"/>
                      <p:cNvCxnSpPr/>
                      <p:nvPr/>
                    </p:nvCxnSpPr>
                    <p:spPr>
                      <a:xfrm flipV="1">
                        <a:off x="931985" y="1573823"/>
                        <a:ext cx="0" cy="536331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直接连接符 74"/>
                      <p:cNvCxnSpPr/>
                      <p:nvPr/>
                    </p:nvCxnSpPr>
                    <p:spPr>
                      <a:xfrm>
                        <a:off x="931985" y="1565031"/>
                        <a:ext cx="331470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直接连接符 75"/>
                      <p:cNvCxnSpPr/>
                      <p:nvPr/>
                    </p:nvCxnSpPr>
                    <p:spPr>
                      <a:xfrm>
                        <a:off x="4246686" y="1565031"/>
                        <a:ext cx="0" cy="967154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3393831" y="1960685"/>
                      <a:ext cx="580292" cy="121333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500" dirty="0"/>
                        <a:t>PA</a:t>
                      </a:r>
                    </a:p>
                  </p:txBody>
                </p:sp>
                <p:grpSp>
                  <p:nvGrpSpPr>
                    <p:cNvPr id="57" name="组合 56"/>
                    <p:cNvGrpSpPr/>
                    <p:nvPr/>
                  </p:nvGrpSpPr>
                  <p:grpSpPr>
                    <a:xfrm>
                      <a:off x="707781" y="2813511"/>
                      <a:ext cx="989134" cy="531789"/>
                      <a:chOff x="707781" y="2813511"/>
                      <a:chExt cx="989134" cy="531789"/>
                    </a:xfrm>
                  </p:grpSpPr>
                  <p:cxnSp>
                    <p:nvCxnSpPr>
                      <p:cNvPr id="69" name="直接箭头连接符 68"/>
                      <p:cNvCxnSpPr/>
                      <p:nvPr/>
                    </p:nvCxnSpPr>
                    <p:spPr>
                      <a:xfrm>
                        <a:off x="1314450" y="3006236"/>
                        <a:ext cx="3824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0" name="文本框 69"/>
                          <p:cNvSpPr txBox="1"/>
                          <p:nvPr/>
                        </p:nvSpPr>
                        <p:spPr>
                          <a:xfrm>
                            <a:off x="707781" y="2813511"/>
                            <a:ext cx="791308" cy="53178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5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5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acc</m:t>
                                  </m:r>
                                </m:oMath>
                              </m:oMathPara>
                            </a14:m>
                            <a:endParaRPr lang="zh-CN" altLang="en-US" sz="15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0" name="文本框 6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07781" y="2813511"/>
                            <a:ext cx="791308" cy="53178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138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58" name="组合 57"/>
                    <p:cNvGrpSpPr/>
                    <p:nvPr/>
                  </p:nvGrpSpPr>
                  <p:grpSpPr>
                    <a:xfrm>
                      <a:off x="1696915" y="1960685"/>
                      <a:ext cx="1239717" cy="1213338"/>
                      <a:chOff x="1696915" y="1960685"/>
                      <a:chExt cx="1239717" cy="1213338"/>
                    </a:xfrm>
                  </p:grpSpPr>
                  <p:grpSp>
                    <p:nvGrpSpPr>
                      <p:cNvPr id="59" name="组合 58"/>
                      <p:cNvGrpSpPr/>
                      <p:nvPr/>
                    </p:nvGrpSpPr>
                    <p:grpSpPr>
                      <a:xfrm>
                        <a:off x="1696915" y="1960685"/>
                        <a:ext cx="1239717" cy="1213338"/>
                        <a:chOff x="1090245" y="1397977"/>
                        <a:chExt cx="1239717" cy="1213338"/>
                      </a:xfrm>
                    </p:grpSpPr>
                    <p:cxnSp>
                      <p:nvCxnSpPr>
                        <p:cNvPr id="61" name="直接连接符 60"/>
                        <p:cNvCxnSpPr/>
                        <p:nvPr/>
                      </p:nvCxnSpPr>
                      <p:spPr>
                        <a:xfrm>
                          <a:off x="1090246" y="1397977"/>
                          <a:ext cx="633046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直接连接符 61"/>
                        <p:cNvCxnSpPr/>
                        <p:nvPr/>
                      </p:nvCxnSpPr>
                      <p:spPr>
                        <a:xfrm>
                          <a:off x="1723292" y="1397977"/>
                          <a:ext cx="597879" cy="59787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直接连接符 62"/>
                        <p:cNvCxnSpPr/>
                        <p:nvPr/>
                      </p:nvCxnSpPr>
                      <p:spPr>
                        <a:xfrm>
                          <a:off x="1090246" y="1397977"/>
                          <a:ext cx="0" cy="298938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直接连接符 63"/>
                        <p:cNvCxnSpPr/>
                        <p:nvPr/>
                      </p:nvCxnSpPr>
                      <p:spPr>
                        <a:xfrm>
                          <a:off x="1090246" y="1705708"/>
                          <a:ext cx="272561" cy="27256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直接连接符 64"/>
                        <p:cNvCxnSpPr/>
                        <p:nvPr/>
                      </p:nvCxnSpPr>
                      <p:spPr>
                        <a:xfrm flipH="1">
                          <a:off x="1090246" y="1987062"/>
                          <a:ext cx="272562" cy="27256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接连接符 65"/>
                        <p:cNvCxnSpPr/>
                        <p:nvPr/>
                      </p:nvCxnSpPr>
                      <p:spPr>
                        <a:xfrm>
                          <a:off x="1090246" y="2259624"/>
                          <a:ext cx="0" cy="351691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接连接符 66"/>
                        <p:cNvCxnSpPr/>
                        <p:nvPr/>
                      </p:nvCxnSpPr>
                      <p:spPr>
                        <a:xfrm flipH="1">
                          <a:off x="1723292" y="1987062"/>
                          <a:ext cx="606670" cy="60667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接连接符 67"/>
                        <p:cNvCxnSpPr/>
                        <p:nvPr/>
                      </p:nvCxnSpPr>
                      <p:spPr>
                        <a:xfrm flipH="1">
                          <a:off x="1090245" y="2611315"/>
                          <a:ext cx="633047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1969476" y="2365105"/>
                        <a:ext cx="835270" cy="5166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500" dirty="0"/>
                          <a:t>+</a:t>
                        </a:r>
                        <a:endParaRPr lang="zh-CN" altLang="en-US" sz="1500" dirty="0"/>
                      </a:p>
                    </p:txBody>
                  </p:sp>
                </p:grpSp>
              </p:grpSp>
              <p:cxnSp>
                <p:nvCxnSpPr>
                  <p:cNvPr id="53" name="直接箭头连接符 52"/>
                  <p:cNvCxnSpPr>
                    <a:cxnSpLocks/>
                  </p:cNvCxnSpPr>
                  <p:nvPr/>
                </p:nvCxnSpPr>
                <p:spPr>
                  <a:xfrm>
                    <a:off x="4800599" y="2980592"/>
                    <a:ext cx="3894559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" name="组合 44"/>
              <p:cNvGrpSpPr/>
              <p:nvPr/>
            </p:nvGrpSpPr>
            <p:grpSpPr>
              <a:xfrm>
                <a:off x="6616211" y="3429000"/>
                <a:ext cx="791307" cy="1357505"/>
                <a:chOff x="6616211" y="3429000"/>
                <a:chExt cx="791307" cy="1357505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6981092" y="3429000"/>
                  <a:ext cx="334107" cy="825716"/>
                  <a:chOff x="6981092" y="3429000"/>
                  <a:chExt cx="334107" cy="825716"/>
                </a:xfrm>
              </p:grpSpPr>
              <p:cxnSp>
                <p:nvCxnSpPr>
                  <p:cNvPr id="48" name="直接箭头连接符 47"/>
                  <p:cNvCxnSpPr/>
                  <p:nvPr/>
                </p:nvCxnSpPr>
                <p:spPr>
                  <a:xfrm>
                    <a:off x="6981092" y="3429000"/>
                    <a:ext cx="334107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6981092" y="3437792"/>
                    <a:ext cx="0" cy="816924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文本框 46"/>
                <p:cNvSpPr txBox="1"/>
                <p:nvPr/>
              </p:nvSpPr>
              <p:spPr>
                <a:xfrm>
                  <a:off x="6616211" y="4254716"/>
                  <a:ext cx="791307" cy="531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500" dirty="0" err="1"/>
                    <a:t>init</a:t>
                  </a:r>
                  <a:endParaRPr lang="zh-CN" altLang="en-US" sz="1500" dirty="0"/>
                </a:p>
              </p:txBody>
            </p:sp>
          </p:grpSp>
        </p:grpSp>
        <p:sp>
          <p:nvSpPr>
            <p:cNvPr id="43" name="文本框 42"/>
            <p:cNvSpPr txBox="1"/>
            <p:nvPr/>
          </p:nvSpPr>
          <p:spPr>
            <a:xfrm>
              <a:off x="8117999" y="3226210"/>
              <a:ext cx="1302480" cy="58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phase</a:t>
              </a:r>
              <a:endParaRPr lang="zh-CN" altLang="en-US" sz="1500" dirty="0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910840" y="3487129"/>
            <a:ext cx="11571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k+1~n bits</a:t>
            </a:r>
            <a:endParaRPr lang="zh-CN" altLang="en-US" sz="1500" dirty="0"/>
          </a:p>
        </p:txBody>
      </p:sp>
      <p:grpSp>
        <p:nvGrpSpPr>
          <p:cNvPr id="98" name="组合 97"/>
          <p:cNvGrpSpPr/>
          <p:nvPr/>
        </p:nvGrpSpPr>
        <p:grpSpPr>
          <a:xfrm>
            <a:off x="3572467" y="2074865"/>
            <a:ext cx="4116917" cy="1748991"/>
            <a:chOff x="3157801" y="2074865"/>
            <a:chExt cx="4116917" cy="1748991"/>
          </a:xfrm>
        </p:grpSpPr>
        <p:sp>
          <p:nvSpPr>
            <p:cNvPr id="78" name="矩形 77"/>
            <p:cNvSpPr/>
            <p:nvPr/>
          </p:nvSpPr>
          <p:spPr>
            <a:xfrm>
              <a:off x="3999219" y="2074865"/>
              <a:ext cx="964928" cy="6759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/>
                <a:t>Coarse Rom 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293072" y="2410366"/>
              <a:ext cx="662498" cy="1069433"/>
              <a:chOff x="2893502" y="2410367"/>
              <a:chExt cx="426131" cy="723358"/>
            </a:xfrm>
          </p:grpSpPr>
          <p:cxnSp>
            <p:nvCxnSpPr>
              <p:cNvPr id="81" name="直接箭头连接符 80"/>
              <p:cNvCxnSpPr>
                <a:cxnSpLocks/>
              </p:cNvCxnSpPr>
              <p:nvPr/>
            </p:nvCxnSpPr>
            <p:spPr>
              <a:xfrm>
                <a:off x="2893502" y="3133725"/>
                <a:ext cx="42613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cxnSpLocks/>
              </p:cNvCxnSpPr>
              <p:nvPr/>
            </p:nvCxnSpPr>
            <p:spPr>
              <a:xfrm flipV="1">
                <a:off x="2893502" y="2410367"/>
                <a:ext cx="0" cy="72335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/>
            <p:cNvSpPr txBox="1"/>
            <p:nvPr/>
          </p:nvSpPr>
          <p:spPr>
            <a:xfrm>
              <a:off x="3157801" y="2079768"/>
              <a:ext cx="9766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0~k bits</a:t>
              </a:r>
              <a:endParaRPr lang="zh-CN" altLang="en-US" sz="15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3999218" y="3147923"/>
              <a:ext cx="964929" cy="6759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/>
                <a:t>CORDIC</a:t>
              </a:r>
            </a:p>
          </p:txBody>
        </p:sp>
        <p:sp>
          <p:nvSpPr>
            <p:cNvPr id="91" name="箭头: 直角上 90"/>
            <p:cNvSpPr/>
            <p:nvPr/>
          </p:nvSpPr>
          <p:spPr>
            <a:xfrm flipV="1">
              <a:off x="4975909" y="2358938"/>
              <a:ext cx="894043" cy="260036"/>
            </a:xfrm>
            <a:prstGeom prst="bentUpArrow">
              <a:avLst>
                <a:gd name="adj1" fmla="val 8394"/>
                <a:gd name="adj2" fmla="val 17233"/>
                <a:gd name="adj3" fmla="val 285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箭头: 直角上 91"/>
            <p:cNvSpPr/>
            <p:nvPr/>
          </p:nvSpPr>
          <p:spPr>
            <a:xfrm>
              <a:off x="4964147" y="3231583"/>
              <a:ext cx="894043" cy="255546"/>
            </a:xfrm>
            <a:prstGeom prst="bentUpArrow">
              <a:avLst>
                <a:gd name="adj1" fmla="val 8394"/>
                <a:gd name="adj2" fmla="val 17233"/>
                <a:gd name="adj3" fmla="val 285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555636" y="2662064"/>
              <a:ext cx="526430" cy="526430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</a:rPr>
                <a:t>结合</a:t>
              </a:r>
            </a:p>
          </p:txBody>
        </p:sp>
        <p:cxnSp>
          <p:nvCxnSpPr>
            <p:cNvPr id="94" name="直接箭头连接符 93"/>
            <p:cNvCxnSpPr>
              <a:cxnSpLocks/>
            </p:cNvCxnSpPr>
            <p:nvPr/>
          </p:nvCxnSpPr>
          <p:spPr>
            <a:xfrm>
              <a:off x="6082066" y="2929645"/>
              <a:ext cx="1192652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图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59" y="2148096"/>
            <a:ext cx="962025" cy="714375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54" y="1633363"/>
            <a:ext cx="990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资源配置系统 </a:t>
            </a:r>
            <a:r>
              <a:rPr lang="en-US" altLang="zh-CN" sz="3600" dirty="0"/>
              <a:t>&amp; dither </a:t>
            </a:r>
            <a:r>
              <a:rPr lang="zh-CN" altLang="en-US" sz="3600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资源配置系统</a:t>
            </a:r>
            <a:endParaRPr lang="en-US" altLang="zh-CN" dirty="0"/>
          </a:p>
          <a:p>
            <a:pPr lvl="1"/>
            <a:r>
              <a:rPr lang="zh-CN" altLang="en-US" dirty="0"/>
              <a:t>动机：杂散性能和时钟频率等指标上存在冲突</a:t>
            </a:r>
            <a:endParaRPr lang="en-US" altLang="zh-CN" dirty="0"/>
          </a:p>
          <a:p>
            <a:pPr lvl="1"/>
            <a:r>
              <a:rPr lang="zh-CN" altLang="en-US" dirty="0"/>
              <a:t>目标：设计一套系统，根据限制条件自动寻找资源配置方案</a:t>
            </a:r>
            <a:endParaRPr lang="en-US" altLang="zh-CN" dirty="0"/>
          </a:p>
          <a:p>
            <a:pPr lvl="1"/>
            <a:r>
              <a:rPr lang="zh-CN" altLang="en-US" dirty="0"/>
              <a:t>收益：在约束条件下，能够综合考虑各项指标之间的平衡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引入</a:t>
            </a:r>
            <a:r>
              <a:rPr lang="en-US" altLang="zh-CN" dirty="0"/>
              <a:t>dither</a:t>
            </a:r>
            <a:r>
              <a:rPr lang="zh-CN" altLang="en-US" dirty="0"/>
              <a:t>技术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2" y="5547829"/>
            <a:ext cx="84823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原理：将周期性噪声转化为白噪声，提升一定底噪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效果：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仿真显示，</a:t>
            </a:r>
            <a:r>
              <a:rPr lang="en-US" altLang="zh-CN" sz="2000" dirty="0"/>
              <a:t>SFDR = 96dBc</a:t>
            </a:r>
            <a:r>
              <a:rPr lang="zh-CN" altLang="en-US" sz="2000" dirty="0"/>
              <a:t>的波形，</a:t>
            </a:r>
            <a:r>
              <a:rPr lang="en-US" altLang="zh-CN" sz="2000" dirty="0"/>
              <a:t>dither</a:t>
            </a:r>
            <a:r>
              <a:rPr lang="zh-CN" altLang="en-US" sz="2000" dirty="0"/>
              <a:t>收益为</a:t>
            </a:r>
            <a:r>
              <a:rPr lang="en-US" altLang="zh-CN" sz="2000" dirty="0"/>
              <a:t>10dBc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28672" y="3197635"/>
            <a:ext cx="6010455" cy="2350194"/>
            <a:chOff x="171554" y="4123592"/>
            <a:chExt cx="5531483" cy="216290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54" y="4123592"/>
              <a:ext cx="2876446" cy="216290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591" y="4123592"/>
              <a:ext cx="2876446" cy="2162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43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-</a:t>
            </a:r>
            <a:r>
              <a:rPr lang="zh-CN" altLang="en-US" sz="3600" dirty="0"/>
              <a:t>现有进展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阅读</a:t>
            </a:r>
            <a:r>
              <a:rPr lang="en-US" altLang="zh-CN" dirty="0"/>
              <a:t>JSSC</a:t>
            </a:r>
            <a:r>
              <a:rPr lang="zh-CN" altLang="en-US" dirty="0"/>
              <a:t>等期刊、会议文献</a:t>
            </a:r>
            <a:r>
              <a:rPr lang="en-US" altLang="zh-CN" dirty="0"/>
              <a:t>20</a:t>
            </a:r>
            <a:r>
              <a:rPr lang="zh-CN" altLang="en-US" dirty="0"/>
              <a:t>余篇，熟悉</a:t>
            </a:r>
            <a:r>
              <a:rPr lang="en-US" altLang="zh-CN" dirty="0"/>
              <a:t>NCO</a:t>
            </a:r>
            <a:r>
              <a:rPr lang="zh-CN" altLang="en-US" dirty="0"/>
              <a:t>理论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搭建</a:t>
            </a:r>
            <a:r>
              <a:rPr lang="en-US" altLang="zh-CN" dirty="0" err="1"/>
              <a:t>Matlab</a:t>
            </a:r>
            <a:r>
              <a:rPr lang="zh-CN" altLang="en-US" dirty="0"/>
              <a:t>仿真平台，用于数值计算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搭建</a:t>
            </a:r>
            <a:r>
              <a:rPr lang="en-US" altLang="zh-CN" dirty="0" err="1"/>
              <a:t>Modelsim</a:t>
            </a:r>
            <a:r>
              <a:rPr lang="zh-CN" altLang="en-US" dirty="0"/>
              <a:t>测试平台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正在学习</a:t>
            </a:r>
            <a:r>
              <a:rPr lang="en-US" altLang="zh-CN" dirty="0"/>
              <a:t>Design Compiler</a:t>
            </a:r>
            <a:r>
              <a:rPr lang="zh-CN" altLang="en-US" dirty="0"/>
              <a:t>等综合工具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0" y="1968562"/>
            <a:ext cx="2639060" cy="19844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" y="2077124"/>
            <a:ext cx="4988878" cy="1767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2997" t="20781" r="12462" b="64375"/>
          <a:stretch/>
        </p:blipFill>
        <p:spPr>
          <a:xfrm>
            <a:off x="690880" y="4643177"/>
            <a:ext cx="4357370" cy="12065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4032" y="4643177"/>
            <a:ext cx="30198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ROM Size</a:t>
            </a:r>
            <a:r>
              <a:rPr lang="zh-CN" altLang="en-US" dirty="0"/>
              <a:t>：</a:t>
            </a:r>
            <a:r>
              <a:rPr lang="en-US" altLang="zh-CN" dirty="0"/>
              <a:t>256 Kb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Test point </a:t>
            </a:r>
            <a:r>
              <a:rPr lang="zh-CN" altLang="en-US" dirty="0"/>
              <a:t>：</a:t>
            </a:r>
            <a:r>
              <a:rPr lang="en-US" altLang="zh-CN" dirty="0"/>
              <a:t>4096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test SFDR</a:t>
            </a:r>
            <a:r>
              <a:rPr lang="zh-CN" altLang="en-US" dirty="0"/>
              <a:t>：</a:t>
            </a:r>
            <a:r>
              <a:rPr lang="en-US" altLang="zh-CN" dirty="0"/>
              <a:t>96 </a:t>
            </a:r>
            <a:r>
              <a:rPr lang="en-US" altLang="zh-CN" dirty="0" err="1"/>
              <a:t>dBc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时间规划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11/13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3308" y="948943"/>
            <a:ext cx="8986890" cy="5147059"/>
            <a:chOff x="381883" y="2868544"/>
            <a:chExt cx="8330317" cy="3751331"/>
          </a:xfrm>
        </p:grpSpPr>
        <p:grpSp>
          <p:nvGrpSpPr>
            <p:cNvPr id="50" name="组合 49"/>
            <p:cNvGrpSpPr/>
            <p:nvPr/>
          </p:nvGrpSpPr>
          <p:grpSpPr>
            <a:xfrm>
              <a:off x="381883" y="2868544"/>
              <a:ext cx="8330317" cy="3751331"/>
              <a:chOff x="381883" y="1326198"/>
              <a:chExt cx="8330317" cy="3751331"/>
            </a:xfrm>
          </p:grpSpPr>
          <p:cxnSp>
            <p:nvCxnSpPr>
              <p:cNvPr id="51" name="intervalshape"/>
              <p:cNvCxnSpPr>
                <a:endCxn id="52" idx="3"/>
              </p:cNvCxnSpPr>
              <p:nvPr/>
            </p:nvCxnSpPr>
            <p:spPr>
              <a:xfrm>
                <a:off x="7710974" y="1962674"/>
                <a:ext cx="0" cy="2877727"/>
              </a:xfrm>
              <a:prstGeom prst="line">
                <a:avLst/>
              </a:prstGeom>
              <a:ln w="1270"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intervalshape"/>
              <p:cNvSpPr/>
              <p:nvPr>
                <p:custDataLst>
                  <p:tags r:id="rId2"/>
                </p:custDataLst>
              </p:nvPr>
            </p:nvSpPr>
            <p:spPr>
              <a:xfrm>
                <a:off x="6507514" y="4603272"/>
                <a:ext cx="1203460" cy="474257"/>
              </a:xfrm>
              <a:prstGeom prst="homePlate">
                <a:avLst/>
              </a:prstGeom>
              <a:solidFill>
                <a:srgbClr val="EA161E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00" dirty="0">
                    <a:solidFill>
                      <a:prstClr val="white"/>
                    </a:solidFill>
                  </a:rPr>
                  <a:t>综合测试</a:t>
                </a:r>
                <a:endParaRPr lang="en-US" altLang="zh-CN" sz="1700" dirty="0">
                  <a:solidFill>
                    <a:prstClr val="white"/>
                  </a:solidFill>
                </a:endParaRPr>
              </a:p>
              <a:p>
                <a:pPr algn="ctr"/>
                <a:r>
                  <a:rPr lang="zh-CN" altLang="en-US" sz="1700" dirty="0">
                    <a:solidFill>
                      <a:prstClr val="white"/>
                    </a:solidFill>
                  </a:rPr>
                  <a:t>完成论文</a:t>
                </a:r>
                <a:endParaRPr lang="en-US" sz="1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intervalshape"/>
              <p:cNvSpPr/>
              <p:nvPr>
                <p:custDataLst>
                  <p:tags r:id="rId3"/>
                </p:custDataLst>
              </p:nvPr>
            </p:nvSpPr>
            <p:spPr>
              <a:xfrm>
                <a:off x="4158614" y="4332339"/>
                <a:ext cx="1650401" cy="270933"/>
              </a:xfrm>
              <a:prstGeom prst="roundRect">
                <a:avLst/>
              </a:prstGeom>
              <a:solidFill>
                <a:srgbClr val="1AAA42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迭代优化设计方案</a:t>
                </a:r>
                <a:endParaRPr lang="en-US" sz="1700" dirty="0">
                  <a:solidFill>
                    <a:srgbClr val="FFFFFF"/>
                  </a:solidFill>
                  <a:latin typeface=""/>
                </a:endParaRPr>
              </a:p>
            </p:txBody>
          </p:sp>
          <p:sp>
            <p:nvSpPr>
              <p:cNvPr id="54" name="intervalshape"/>
              <p:cNvSpPr/>
              <p:nvPr>
                <p:custDataLst>
                  <p:tags r:id="rId4"/>
                </p:custDataLst>
              </p:nvPr>
            </p:nvSpPr>
            <p:spPr>
              <a:xfrm>
                <a:off x="3411574" y="3801419"/>
                <a:ext cx="1566825" cy="451970"/>
              </a:xfrm>
              <a:prstGeom prst="roundRect">
                <a:avLst/>
              </a:prstGeom>
              <a:solidFill>
                <a:srgbClr val="0072BC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前端综合</a:t>
                </a:r>
                <a:endParaRPr lang="en-US" altLang="zh-CN" sz="1700" dirty="0">
                  <a:solidFill>
                    <a:srgbClr val="FFFFFF"/>
                  </a:solidFill>
                  <a:latin typeface="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静态时序分析</a:t>
                </a:r>
                <a:endParaRPr lang="en-US" sz="1700" dirty="0">
                  <a:solidFill>
                    <a:srgbClr val="FFFFFF"/>
                  </a:solidFill>
                  <a:latin typeface=""/>
                </a:endParaRPr>
              </a:p>
            </p:txBody>
          </p:sp>
          <p:sp>
            <p:nvSpPr>
              <p:cNvPr id="55" name="pgshape"/>
              <p:cNvSpPr/>
              <p:nvPr>
                <p:custDataLst>
                  <p:tags r:id="rId5"/>
                </p:custDataLst>
              </p:nvPr>
            </p:nvSpPr>
            <p:spPr>
              <a:xfrm>
                <a:off x="1193800" y="1824067"/>
                <a:ext cx="6756400" cy="3386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2F3699"/>
                  </a:gs>
                  <a:gs pos="100000">
                    <a:srgbClr val="272D7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reflection blurRad="6350" stA="50000" endA="300" endPos="55500" dist="50800" dir="5400000" sy="-100000" algn="bl" rotWithShape="0"/>
              </a:effectLst>
              <a:scene3d>
                <a:camera prst="orthographicFront"/>
                <a:lightRig rig="threePt" dir="t">
                  <a:rot lat="0" lon="0" rev="8700000"/>
                </a:lightRig>
              </a:scene3d>
              <a:sp3d>
                <a:bevelT w="165100" h="1905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pgshape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31800" y="1824067"/>
                <a:ext cx="635000" cy="338667"/>
              </a:xfrm>
              <a:prstGeom prst="rect">
                <a:avLst/>
              </a:prstGeom>
              <a:noFill/>
            </p:spPr>
            <p:txBody>
              <a:bodyPr vert="horz" wrap="none" rtlCol="0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504D"/>
                    </a:solidFill>
                  </a:rPr>
                  <a:t>2016</a:t>
                </a:r>
              </a:p>
            </p:txBody>
          </p:sp>
          <p:cxnSp>
            <p:nvCxnSpPr>
              <p:cNvPr id="57" name="pgshape"/>
              <p:cNvCxnSpPr/>
              <p:nvPr/>
            </p:nvCxnSpPr>
            <p:spPr>
              <a:xfrm flipV="1">
                <a:off x="1338649" y="1654734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pgshape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934367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Nov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pgshape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689373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Dec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0" name="pgshape"/>
              <p:cNvCxnSpPr/>
              <p:nvPr/>
            </p:nvCxnSpPr>
            <p:spPr>
              <a:xfrm flipV="1">
                <a:off x="2051720" y="1654734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pgshape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13168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Jan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2" name="pgshape"/>
              <p:cNvCxnSpPr/>
              <p:nvPr/>
            </p:nvCxnSpPr>
            <p:spPr>
              <a:xfrm flipV="1">
                <a:off x="2796427" y="1654734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pgshape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158615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Feb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pgshape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916670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Mar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pgshape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683465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Apr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6" name="pgshape"/>
              <p:cNvCxnSpPr/>
              <p:nvPr/>
            </p:nvCxnSpPr>
            <p:spPr>
              <a:xfrm flipV="1">
                <a:off x="4283968" y="1651059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pgshape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389152" y="1824066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May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8" name="pgshape"/>
              <p:cNvCxnSpPr/>
              <p:nvPr/>
            </p:nvCxnSpPr>
            <p:spPr>
              <a:xfrm flipV="1">
                <a:off x="5076056" y="1651059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pgshape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156845" y="1824066"/>
                <a:ext cx="505088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1600" dirty="0">
                    <a:solidFill>
                      <a:srgbClr val="FFFFFF"/>
                    </a:solidFill>
                  </a:rPr>
                  <a:t>Jun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0" name="pgshape"/>
              <p:cNvCxnSpPr/>
              <p:nvPr/>
            </p:nvCxnSpPr>
            <p:spPr>
              <a:xfrm flipV="1">
                <a:off x="5796136" y="1651059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pgshape"/>
              <p:cNvCxnSpPr/>
              <p:nvPr/>
            </p:nvCxnSpPr>
            <p:spPr>
              <a:xfrm flipV="1">
                <a:off x="6507514" y="1651059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pgshape"/>
              <p:cNvCxnSpPr/>
              <p:nvPr/>
            </p:nvCxnSpPr>
            <p:spPr>
              <a:xfrm flipV="1">
                <a:off x="7300377" y="1648820"/>
                <a:ext cx="0" cy="169333"/>
              </a:xfrm>
              <a:prstGeom prst="line">
                <a:avLst/>
              </a:prstGeom>
              <a:ln w="25400">
                <a:solidFill>
                  <a:schemeClr val="l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pgshape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8077200" y="1824067"/>
                <a:ext cx="635000" cy="338667"/>
              </a:xfrm>
              <a:prstGeom prst="rect">
                <a:avLst/>
              </a:prstGeom>
              <a:noFill/>
            </p:spPr>
            <p:txBody>
              <a:bodyPr vert="horz" wrap="none" rtlCol="0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504D"/>
                    </a:solidFill>
                  </a:rPr>
                  <a:t>2017</a:t>
                </a:r>
              </a:p>
            </p:txBody>
          </p:sp>
          <p:sp>
            <p:nvSpPr>
              <p:cNvPr id="74" name="milestoneshape"/>
              <p:cNvSpPr/>
              <p:nvPr/>
            </p:nvSpPr>
            <p:spPr>
              <a:xfrm rot="10800000">
                <a:off x="7583974" y="2044201"/>
                <a:ext cx="254000" cy="372533"/>
              </a:xfrm>
              <a:prstGeom prst="flowChartMerge">
                <a:avLst/>
              </a:pr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milestoneshape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012474" y="2442134"/>
                <a:ext cx="1397000" cy="304800"/>
              </a:xfrm>
              <a:prstGeom prst="rect">
                <a:avLst/>
              </a:prstGeom>
              <a:noFill/>
            </p:spPr>
            <p:txBody>
              <a:bodyPr vert="horz" wrap="none" lIns="88900" tIns="44450" rIns="88900" bIns="44450" rtlCol="0" anchor="ctr" anchorCtr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500" dirty="0">
                    <a:solidFill>
                      <a:prstClr val="black"/>
                    </a:solidFill>
                    <a:latin typeface=""/>
                  </a:rPr>
                  <a:t>2017</a:t>
                </a:r>
                <a:r>
                  <a:rPr lang="zh-CN" altLang="en-US" sz="1500" dirty="0">
                    <a:solidFill>
                      <a:prstClr val="black"/>
                    </a:solidFill>
                    <a:latin typeface=""/>
                  </a:rPr>
                  <a:t>年</a:t>
                </a:r>
                <a:r>
                  <a:rPr lang="en-US" altLang="zh-CN" sz="1500" dirty="0">
                    <a:solidFill>
                      <a:prstClr val="black"/>
                    </a:solidFill>
                    <a:latin typeface=""/>
                  </a:rPr>
                  <a:t>6</a:t>
                </a:r>
                <a:r>
                  <a:rPr lang="zh-CN" altLang="en-US" sz="1500" dirty="0">
                    <a:solidFill>
                      <a:prstClr val="black"/>
                    </a:solidFill>
                    <a:latin typeface=""/>
                  </a:rPr>
                  <a:t>月</a:t>
                </a:r>
                <a:endParaRPr lang="en-US" altLang="zh-CN" sz="1500" dirty="0">
                  <a:solidFill>
                    <a:prstClr val="black"/>
                  </a:solidFill>
                  <a:latin typeface="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500" dirty="0">
                    <a:solidFill>
                      <a:prstClr val="black"/>
                    </a:solidFill>
                    <a:latin typeface=""/>
                  </a:rPr>
                  <a:t>提交论文 </a:t>
                </a:r>
                <a:r>
                  <a:rPr lang="en-US" altLang="zh-CN" sz="1500" dirty="0">
                    <a:solidFill>
                      <a:prstClr val="black"/>
                    </a:solidFill>
                    <a:latin typeface=""/>
                  </a:rPr>
                  <a:t>&amp; </a:t>
                </a:r>
                <a:r>
                  <a:rPr lang="zh-CN" altLang="en-US" sz="1500" dirty="0">
                    <a:solidFill>
                      <a:prstClr val="black"/>
                    </a:solidFill>
                    <a:latin typeface=""/>
                  </a:rPr>
                  <a:t>毕设答辩</a:t>
                </a:r>
                <a:endParaRPr lang="en-US" sz="1500" dirty="0">
                  <a:solidFill>
                    <a:prstClr val="black"/>
                  </a:solidFill>
                  <a:latin typeface=""/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3170202" y="1326198"/>
                <a:ext cx="1397000" cy="565667"/>
                <a:chOff x="6116737" y="1376933"/>
                <a:chExt cx="1397000" cy="565667"/>
              </a:xfrm>
            </p:grpSpPr>
            <p:sp>
              <p:nvSpPr>
                <p:cNvPr id="88" name="milestoneshape"/>
                <p:cNvSpPr/>
                <p:nvPr/>
              </p:nvSpPr>
              <p:spPr>
                <a:xfrm>
                  <a:off x="6688237" y="1570067"/>
                  <a:ext cx="254000" cy="372533"/>
                </a:xfrm>
                <a:prstGeom prst="flowChartMerge">
                  <a:avLst/>
                </a:prstGeom>
                <a:solidFill>
                  <a:srgbClr val="CCFF33"/>
                </a:solidFill>
                <a:ln w="25400" cap="flat" cmpd="sng" algn="ctr">
                  <a:noFill/>
                  <a:prstDash val="solid"/>
                </a:ln>
                <a:effectLst>
                  <a:outerShdw blurRad="63500">
                    <a:scrgbClr r="0" g="0" b="0">
                      <a:alpha val="50000"/>
                    </a:scrgb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h="12700"/>
                </a:sp3d>
                <a:extLst>
                  <a:ext uri="{91240B29-F687-4F45-9708-019B960494DF}">
                    <a14:hiddenLine xmlns:a14="http://schemas.microsoft.com/office/drawing/2010/main" w="254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milestoneshape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6116737" y="1376933"/>
                  <a:ext cx="1397000" cy="200016"/>
                </a:xfrm>
                <a:prstGeom prst="rect">
                  <a:avLst/>
                </a:prstGeom>
                <a:noFill/>
              </p:spPr>
              <p:txBody>
                <a:bodyPr vert="horz" wrap="square" lIns="88900" tIns="44450" rIns="88900" bIns="44450" rtlCol="0" anchor="b" anchorCtr="1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zh-CN" altLang="en-US" sz="1500" dirty="0">
                      <a:solidFill>
                        <a:prstClr val="black"/>
                      </a:solidFill>
                      <a:latin typeface=""/>
                    </a:rPr>
                    <a:t>毕设开题报告</a:t>
                  </a:r>
                  <a:endParaRPr lang="en-US" sz="1500" dirty="0">
                    <a:solidFill>
                      <a:prstClr val="black"/>
                    </a:solidFill>
                    <a:latin typeface=""/>
                  </a:endParaRPr>
                </a:p>
              </p:txBody>
            </p:sp>
          </p:grpSp>
          <p:sp>
            <p:nvSpPr>
              <p:cNvPr id="77" name="milestoneshape"/>
              <p:cNvSpPr/>
              <p:nvPr/>
            </p:nvSpPr>
            <p:spPr>
              <a:xfrm rot="10800000">
                <a:off x="1483205" y="2059390"/>
                <a:ext cx="254000" cy="372533"/>
              </a:xfrm>
              <a:prstGeom prst="flowChartMerge">
                <a:avLst/>
              </a:prstGeom>
              <a:solidFill>
                <a:srgbClr val="1AAA42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threePt" dir="t"/>
              </a:scene3d>
              <a:sp3d>
                <a:bevelT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milestoneshape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81883" y="2282373"/>
                <a:ext cx="1397000" cy="445323"/>
              </a:xfrm>
              <a:prstGeom prst="rect">
                <a:avLst/>
              </a:prstGeom>
              <a:noFill/>
            </p:spPr>
            <p:txBody>
              <a:bodyPr vert="horz" wrap="none" lIns="88900" tIns="44450" rIns="88900" bIns="44450" rtlCol="0" anchor="ctr" anchorCtr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500" dirty="0">
                    <a:solidFill>
                      <a:prstClr val="black"/>
                    </a:solidFill>
                    <a:latin typeface=""/>
                  </a:rPr>
                  <a:t>10/14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500" dirty="0">
                    <a:solidFill>
                      <a:prstClr val="black"/>
                    </a:solidFill>
                    <a:latin typeface=""/>
                  </a:rPr>
                  <a:t>第一次项目讨论</a:t>
                </a:r>
                <a:endParaRPr lang="en-US" sz="1500" dirty="0">
                  <a:solidFill>
                    <a:prstClr val="black"/>
                  </a:solidFill>
                  <a:latin typeface=""/>
                </a:endParaRPr>
              </a:p>
            </p:txBody>
          </p:sp>
          <p:cxnSp>
            <p:nvCxnSpPr>
              <p:cNvPr id="79" name="pgshape"/>
              <p:cNvCxnSpPr/>
              <p:nvPr/>
            </p:nvCxnSpPr>
            <p:spPr>
              <a:xfrm flipV="1">
                <a:off x="3563888" y="1651059"/>
                <a:ext cx="0" cy="169333"/>
              </a:xfrm>
              <a:prstGeom prst="line">
                <a:avLst/>
              </a:prstGeom>
              <a:ln w="25400">
                <a:solidFill>
                  <a:srgbClr val="7D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intervalshape"/>
              <p:cNvSpPr/>
              <p:nvPr>
                <p:custDataLst>
                  <p:tags r:id="rId18"/>
                </p:custDataLst>
              </p:nvPr>
            </p:nvSpPr>
            <p:spPr>
              <a:xfrm>
                <a:off x="1749121" y="2461149"/>
                <a:ext cx="1298880" cy="325028"/>
              </a:xfrm>
              <a:prstGeom prst="roundRect">
                <a:avLst/>
              </a:prstGeom>
              <a:solidFill>
                <a:srgbClr val="FEBA0A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文献调研</a:t>
                </a:r>
                <a:endParaRPr lang="en-US" sz="1700" dirty="0">
                  <a:solidFill>
                    <a:srgbClr val="FFFFFF"/>
                  </a:solidFill>
                  <a:latin typeface=""/>
                </a:endParaRPr>
              </a:p>
            </p:txBody>
          </p:sp>
          <p:sp>
            <p:nvSpPr>
              <p:cNvPr id="81" name="pgshape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09888" y="1818153"/>
                <a:ext cx="563033" cy="33866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Oct</a:t>
                </a:r>
              </a:p>
            </p:txBody>
          </p:sp>
          <p:sp>
            <p:nvSpPr>
              <p:cNvPr id="82" name="intervalshape"/>
              <p:cNvSpPr/>
              <p:nvPr>
                <p:custDataLst>
                  <p:tags r:id="rId20"/>
                </p:custDataLst>
              </p:nvPr>
            </p:nvSpPr>
            <p:spPr>
              <a:xfrm>
                <a:off x="2537888" y="3397441"/>
                <a:ext cx="1005842" cy="325028"/>
              </a:xfrm>
              <a:prstGeom prst="roundRect">
                <a:avLst/>
              </a:prstGeom>
              <a:solidFill>
                <a:srgbClr val="C78E01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误差分析</a:t>
                </a:r>
                <a:endParaRPr lang="en-US" sz="1700" dirty="0">
                  <a:solidFill>
                    <a:srgbClr val="FFFFFF"/>
                  </a:solidFill>
                  <a:latin typeface=""/>
                </a:endParaRPr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737205" y="2867218"/>
                <a:ext cx="1674369" cy="458748"/>
                <a:chOff x="1737205" y="2825896"/>
                <a:chExt cx="1674369" cy="531096"/>
              </a:xfrm>
            </p:grpSpPr>
            <p:sp>
              <p:nvSpPr>
                <p:cNvPr id="86" name="intervalshape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737205" y="2836971"/>
                  <a:ext cx="760195" cy="52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outerShdw blurRad="63500">
                    <a:scrgbClr r="0" g="0" b="0">
                      <a:alpha val="50000"/>
                    </a:scrgbClr>
                  </a:outerShdw>
                </a:effectLst>
                <a:scene3d>
                  <a:camera prst="orthographicFront"/>
                  <a:lightRig rig="balanced" dir="t">
                    <a:rot lat="0" lon="0" rev="8700000"/>
                  </a:lightRig>
                </a:scene3d>
                <a:sp3d>
                  <a:bevelT w="165100" h="12700"/>
                </a:sp3d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4450" tIns="19050" rIns="44450" bIns="635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700" dirty="0" err="1">
                      <a:solidFill>
                        <a:srgbClr val="FFFFFF"/>
                      </a:solidFill>
                      <a:latin typeface=""/>
                    </a:rPr>
                    <a:t>Matlab</a:t>
                  </a:r>
                  <a:endParaRPr lang="en-US" altLang="zh-CN" sz="1700" dirty="0">
                    <a:solidFill>
                      <a:srgbClr val="FFFFFF"/>
                    </a:solidFill>
                    <a:latin typeface="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zh-CN" altLang="en-US" sz="1700" dirty="0">
                      <a:solidFill>
                        <a:srgbClr val="FFFFFF"/>
                      </a:solidFill>
                      <a:latin typeface=""/>
                    </a:rPr>
                    <a:t>测试平台</a:t>
                  </a:r>
                  <a:endParaRPr lang="en-US" sz="1700" dirty="0">
                    <a:solidFill>
                      <a:srgbClr val="FFFFFF"/>
                    </a:solidFill>
                    <a:latin typeface=""/>
                  </a:endParaRPr>
                </a:p>
              </p:txBody>
            </p:sp>
            <p:sp>
              <p:nvSpPr>
                <p:cNvPr id="87" name="intervalshape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537887" y="2825896"/>
                  <a:ext cx="873687" cy="520021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outerShdw blurRad="63500">
                    <a:scrgbClr r="0" g="0" b="0">
                      <a:alpha val="50000"/>
                    </a:scrgbClr>
                  </a:outerShdw>
                </a:effectLst>
                <a:scene3d>
                  <a:camera prst="orthographicFront"/>
                  <a:lightRig rig="balanced" dir="t">
                    <a:rot lat="0" lon="0" rev="8700000"/>
                  </a:lightRig>
                </a:scene3d>
                <a:sp3d>
                  <a:bevelT w="165100" h="12700"/>
                </a:sp3d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4450" tIns="19050" rIns="44450" bIns="635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700" dirty="0" err="1">
                      <a:solidFill>
                        <a:srgbClr val="FFFFFF"/>
                      </a:solidFill>
                      <a:latin typeface=""/>
                    </a:rPr>
                    <a:t>Modelsim</a:t>
                  </a:r>
                  <a:endParaRPr lang="en-US" altLang="zh-CN" sz="1700" dirty="0">
                    <a:solidFill>
                      <a:srgbClr val="FFFFFF"/>
                    </a:solidFill>
                    <a:latin typeface="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zh-CN" altLang="en-US" sz="1700" dirty="0">
                      <a:solidFill>
                        <a:srgbClr val="FFFFFF"/>
                      </a:solidFill>
                      <a:latin typeface=""/>
                    </a:rPr>
                    <a:t>测试平台</a:t>
                  </a:r>
                  <a:endParaRPr lang="en-US" sz="1700" dirty="0">
                    <a:solidFill>
                      <a:srgbClr val="FFFFFF"/>
                    </a:solidFill>
                    <a:latin typeface=""/>
                  </a:endParaRPr>
                </a:p>
              </p:txBody>
            </p:sp>
          </p:grpSp>
          <p:cxnSp>
            <p:nvCxnSpPr>
              <p:cNvPr id="84" name="intervalshape"/>
              <p:cNvCxnSpPr/>
              <p:nvPr/>
            </p:nvCxnSpPr>
            <p:spPr>
              <a:xfrm>
                <a:off x="3868702" y="1886203"/>
                <a:ext cx="0" cy="1915216"/>
              </a:xfrm>
              <a:prstGeom prst="line">
                <a:avLst/>
              </a:prstGeom>
              <a:ln w="1270">
                <a:solidFill>
                  <a:srgbClr val="CC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ntervalshape"/>
              <p:cNvSpPr/>
              <p:nvPr>
                <p:custDataLst>
                  <p:tags r:id="rId21"/>
                </p:custDataLst>
              </p:nvPr>
            </p:nvSpPr>
            <p:spPr>
              <a:xfrm>
                <a:off x="5043670" y="3801419"/>
                <a:ext cx="1463843" cy="451970"/>
              </a:xfrm>
              <a:prstGeom prst="roundRect">
                <a:avLst/>
              </a:prstGeom>
              <a:solidFill>
                <a:srgbClr val="0072BC"/>
              </a:solidFill>
              <a:ln w="25400" cap="flat" cmpd="sng" algn="ctr">
                <a:noFill/>
                <a:prstDash val="solid"/>
              </a:ln>
              <a:effectLst>
                <a:outerShdw blurRad="63500">
                  <a:scrgbClr r="0" g="0" b="0">
                    <a:alpha val="50000"/>
                  </a:sc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65100" h="12700"/>
              </a:sp3d>
              <a:extLs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4450" tIns="19050" rIns="44450" bIns="635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后端设计</a:t>
                </a:r>
                <a:endParaRPr lang="en-US" altLang="zh-CN" sz="1700" dirty="0">
                  <a:solidFill>
                    <a:srgbClr val="FFFFFF"/>
                  </a:solidFill>
                  <a:latin typeface="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700" dirty="0">
                    <a:solidFill>
                      <a:srgbClr val="FFFFFF"/>
                    </a:solidFill>
                    <a:latin typeface=""/>
                  </a:rPr>
                  <a:t>电路实现优化</a:t>
                </a:r>
                <a:endParaRPr lang="en-US" sz="1700" dirty="0">
                  <a:solidFill>
                    <a:srgbClr val="FFFFFF"/>
                  </a:solidFill>
                  <a:latin typeface=""/>
                </a:endParaRPr>
              </a:p>
            </p:txBody>
          </p:sp>
        </p:grpSp>
        <p:sp>
          <p:nvSpPr>
            <p:cNvPr id="92" name="milestoneshape"/>
            <p:cNvSpPr/>
            <p:nvPr/>
          </p:nvSpPr>
          <p:spPr>
            <a:xfrm>
              <a:off x="5918030" y="3067592"/>
              <a:ext cx="254000" cy="372533"/>
            </a:xfrm>
            <a:prstGeom prst="flowChartMerge">
              <a:avLst/>
            </a:prstGeom>
            <a:solidFill>
              <a:srgbClr val="FF4B21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3" name="milestoneshape"/>
            <p:cNvSpPr txBox="1"/>
            <p:nvPr>
              <p:custDataLst>
                <p:tags r:id="rId1"/>
              </p:custDataLst>
            </p:nvPr>
          </p:nvSpPr>
          <p:spPr>
            <a:xfrm>
              <a:off x="5336035" y="2874458"/>
              <a:ext cx="1397000" cy="200016"/>
            </a:xfrm>
            <a:prstGeom prst="rect">
              <a:avLst/>
            </a:prstGeom>
            <a:noFill/>
          </p:spPr>
          <p:txBody>
            <a:bodyPr vert="horz" wrap="square" lIns="88900" tIns="44450" rIns="88900" bIns="44450" rtlCol="0" anchor="b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500" dirty="0">
                  <a:solidFill>
                    <a:prstClr val="black"/>
                  </a:solidFill>
                  <a:latin typeface=""/>
                </a:rPr>
                <a:t>毕设中期报告</a:t>
              </a:r>
              <a:endParaRPr lang="en-US" sz="1500" dirty="0">
                <a:solidFill>
                  <a:prstClr val="black"/>
                </a:solidFill>
                <a:latin typeface=""/>
              </a:endParaRPr>
            </a:p>
          </p:txBody>
        </p:sp>
        <p:cxnSp>
          <p:nvCxnSpPr>
            <p:cNvPr id="134" name="intervalshape"/>
            <p:cNvCxnSpPr/>
            <p:nvPr/>
          </p:nvCxnSpPr>
          <p:spPr>
            <a:xfrm>
              <a:off x="6034535" y="3419882"/>
              <a:ext cx="0" cy="1923883"/>
            </a:xfrm>
            <a:prstGeom prst="line">
              <a:avLst/>
            </a:prstGeom>
            <a:ln w="127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时间规划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5 ~10</a:t>
            </a:r>
            <a:r>
              <a:rPr lang="zh-CN" altLang="en-US" sz="2000" dirty="0"/>
              <a:t>周：前期文献调研、课题背景了解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8 ~13</a:t>
            </a:r>
            <a:r>
              <a:rPr lang="zh-CN" altLang="en-US" sz="2000" dirty="0"/>
              <a:t>周：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Modelsim</a:t>
            </a:r>
            <a:r>
              <a:rPr lang="zh-CN" altLang="en-US" sz="2000" dirty="0"/>
              <a:t>上搭建</a:t>
            </a:r>
            <a:r>
              <a:rPr lang="en-US" altLang="zh-CN" sz="2000" dirty="0"/>
              <a:t>NCO</a:t>
            </a:r>
            <a:r>
              <a:rPr lang="zh-CN" altLang="en-US" sz="2000" dirty="0"/>
              <a:t>基本模型，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14~15</a:t>
            </a:r>
            <a:r>
              <a:rPr lang="zh-CN" altLang="en-US" sz="2000" dirty="0"/>
              <a:t>周：进行理论分析和功能性仿真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15~18</a:t>
            </a:r>
            <a:r>
              <a:rPr lang="zh-CN" altLang="en-US" sz="2000" dirty="0"/>
              <a:t>周：学习使用综合工具；总结调研结果，准备开题报告</a:t>
            </a:r>
            <a:endParaRPr lang="en-US" altLang="zh-CN" sz="2000" dirty="0"/>
          </a:p>
          <a:p>
            <a:r>
              <a:rPr lang="en-US" altLang="zh-CN" dirty="0"/>
              <a:t>2016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1 ~ 3 </a:t>
            </a:r>
            <a:r>
              <a:rPr lang="zh-CN" altLang="en-US" sz="2000" dirty="0"/>
              <a:t>周：在电路层面对各模块进行仿真，寻找合理配置方案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4 ~ 6 </a:t>
            </a:r>
            <a:r>
              <a:rPr lang="zh-CN" altLang="en-US" sz="2000" dirty="0"/>
              <a:t>周：规划查找表、矩阵旋转混合方案，学习后端仿真流程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7 ~ 8 </a:t>
            </a:r>
            <a:r>
              <a:rPr lang="zh-CN" altLang="en-US" sz="2000" dirty="0"/>
              <a:t>周：讨论改进方案，准备中期答辩</a:t>
            </a:r>
            <a:endParaRPr lang="en-US" altLang="zh-CN" sz="2000" dirty="0"/>
          </a:p>
          <a:p>
            <a:pPr lvl="1"/>
            <a:r>
              <a:rPr lang="zh-CN" altLang="en-US" sz="2000" dirty="0"/>
              <a:t>第 </a:t>
            </a:r>
            <a:r>
              <a:rPr lang="en-US" altLang="zh-CN" sz="2000" dirty="0"/>
              <a:t>9 ~ 13</a:t>
            </a:r>
            <a:r>
              <a:rPr lang="zh-CN" altLang="en-US" sz="2000" dirty="0"/>
              <a:t>周：电路实现上寻找突破点，进一步优化</a:t>
            </a:r>
            <a:r>
              <a:rPr lang="en-US" altLang="zh-CN" sz="2000" dirty="0"/>
              <a:t>NCO</a:t>
            </a:r>
            <a:r>
              <a:rPr lang="zh-CN" altLang="en-US" sz="2000" dirty="0"/>
              <a:t>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第</a:t>
            </a:r>
            <a:r>
              <a:rPr lang="en-US" altLang="zh-CN" sz="2000" dirty="0"/>
              <a:t>14 ~ 16</a:t>
            </a:r>
            <a:r>
              <a:rPr lang="zh-CN" altLang="en-US" sz="2000" dirty="0"/>
              <a:t>周：进行综合的仿真验证，完成毕业论文，准备论文答辩</a:t>
            </a:r>
            <a:endParaRPr lang="en-US" altLang="zh-CN" sz="20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r>
              <a:rPr lang="zh-CN" altLang="en-US" sz="3200" dirty="0"/>
              <a:t>研究背景</a:t>
            </a:r>
            <a:endParaRPr lang="en-US" altLang="zh-CN" sz="3200" dirty="0"/>
          </a:p>
          <a:p>
            <a:r>
              <a:rPr lang="zh-CN" altLang="en-US" sz="3200" dirty="0"/>
              <a:t>前期调研结果</a:t>
            </a:r>
            <a:endParaRPr lang="en-US" altLang="zh-CN" sz="3200" dirty="0"/>
          </a:p>
          <a:p>
            <a:r>
              <a:rPr lang="zh-CN" altLang="en-US" sz="3200" dirty="0"/>
              <a:t>实施方案</a:t>
            </a:r>
            <a:endParaRPr lang="en-US" altLang="zh-CN" sz="3200" dirty="0"/>
          </a:p>
          <a:p>
            <a:r>
              <a:rPr lang="zh-CN" altLang="en-US" sz="3200" dirty="0"/>
              <a:t>计划安排</a:t>
            </a:r>
            <a:endParaRPr lang="en-US" altLang="zh-CN" sz="3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65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无线电应用中，正弦波生成是一个基础而重要的部分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现代通信系统对带宽、精度的需求不断增长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雷达等军用系统对切换延时有特殊要求，模拟器件实现困难</a:t>
            </a:r>
            <a:endParaRPr lang="en-US" altLang="zh-CN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4/13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593904" y="2792049"/>
            <a:ext cx="5553594" cy="3827826"/>
            <a:chOff x="1638300" y="2736873"/>
            <a:chExt cx="5630718" cy="3880982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300" y="2736873"/>
              <a:ext cx="5630718" cy="3880982"/>
              <a:chOff x="1638300" y="2736873"/>
              <a:chExt cx="5630718" cy="3880982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638300" y="2736873"/>
                <a:ext cx="5630718" cy="3880982"/>
                <a:chOff x="1638300" y="2736873"/>
                <a:chExt cx="5630718" cy="3880982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638300" y="2736873"/>
                  <a:ext cx="5630718" cy="3570264"/>
                  <a:chOff x="1638300" y="2736873"/>
                  <a:chExt cx="5630718" cy="357026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1643645" y="2736873"/>
                    <a:ext cx="5625373" cy="1906976"/>
                    <a:chOff x="1657092" y="2172660"/>
                    <a:chExt cx="5924807" cy="2289038"/>
                  </a:xfrm>
                </p:grpSpPr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908244" y="2172660"/>
                      <a:ext cx="5673655" cy="2289038"/>
                      <a:chOff x="-787511" y="2027981"/>
                      <a:chExt cx="5673655" cy="2289038"/>
                    </a:xfrm>
                  </p:grpSpPr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-787511" y="3882053"/>
                        <a:ext cx="5007403" cy="434966"/>
                        <a:chOff x="1258965" y="3226933"/>
                        <a:chExt cx="6286582" cy="546081"/>
                      </a:xfrm>
                    </p:grpSpPr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1258965" y="3262817"/>
                          <a:ext cx="1884771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无线通信系统</a:t>
                          </a:r>
                        </a:p>
                      </p:txBody>
                    </p:sp>
                    <p:sp>
                      <p:nvSpPr>
                        <p:cNvPr id="10" name="文本框 9"/>
                        <p:cNvSpPr txBox="1"/>
                        <p:nvPr/>
                      </p:nvSpPr>
                      <p:spPr>
                        <a:xfrm>
                          <a:off x="6207640" y="3226933"/>
                          <a:ext cx="1337907" cy="5101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sz="1600" b="1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雷达系统</a:t>
                          </a:r>
                        </a:p>
                      </p:txBody>
                    </p:sp>
                  </p:grpSp>
                  <p:pic>
                    <p:nvPicPr>
                      <p:cNvPr id="17" name="图片 1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79" r="4950"/>
                      <a:stretch/>
                    </p:blipFill>
                    <p:spPr>
                      <a:xfrm>
                        <a:off x="2493598" y="2027981"/>
                        <a:ext cx="2392546" cy="170388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50" name="Picture 2" descr="“手机通信”的图片搜索结果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57092" y="2172660"/>
                      <a:ext cx="2202407" cy="1854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2052" name="Picture 4" descr="http://www.elecfans.com/uploads/allimg/121030/1027237-1210300Z3001U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17" t="4690" r="4106" b="4268"/>
                  <a:stretch/>
                </p:blipFill>
                <p:spPr bwMode="auto">
                  <a:xfrm>
                    <a:off x="1638300" y="4756250"/>
                    <a:ext cx="2096444" cy="1550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1" name="文本框 20"/>
                <p:cNvSpPr txBox="1"/>
                <p:nvPr/>
              </p:nvSpPr>
              <p:spPr>
                <a:xfrm>
                  <a:off x="1882104" y="6279301"/>
                  <a:ext cx="14253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实验计算平台</a:t>
                  </a:r>
                </a:p>
              </p:txBody>
            </p:sp>
          </p:grpSp>
          <p:pic>
            <p:nvPicPr>
              <p:cNvPr id="2054" name="Picture 6" descr="http://www.97wyw.com/images/upload/Image/d/10718/1/2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84" b="13339"/>
              <a:stretch/>
            </p:blipFill>
            <p:spPr bwMode="auto">
              <a:xfrm>
                <a:off x="4992044" y="4663714"/>
                <a:ext cx="2276974" cy="1552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5417836" y="6279301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调制解调器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数控振荡器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4/13</a:t>
            </a:r>
          </a:p>
        </p:txBody>
      </p:sp>
      <p:sp>
        <p:nvSpPr>
          <p:cNvPr id="13" name="AutoShape 2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714500" y="16716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0.imgtn.bdimg.com/it/u=3628156229,2531544788&amp;fm=214&amp;gp=0.jpg"/>
          <p:cNvSpPr>
            <a:spLocks noChangeAspect="1" noChangeArrowheads="1"/>
          </p:cNvSpPr>
          <p:nvPr/>
        </p:nvSpPr>
        <p:spPr bwMode="auto">
          <a:xfrm>
            <a:off x="1866900" y="1824038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1000" y="1066800"/>
            <a:ext cx="8585200" cy="223629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无线电应用中，正弦波生成是一个基础而重要的部分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现代通信系统对带宽、精度的需求不断增长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雷达等军用系统对切换延时有特殊要求，模拟器件实现困难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模拟锁相环技术逐渐被淘汰，数控振荡器成为发展的必然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3" y="3607897"/>
            <a:ext cx="7946473" cy="1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研究背景</a:t>
            </a:r>
            <a:r>
              <a:rPr lang="en-US" altLang="zh-CN" sz="3600" dirty="0"/>
              <a:t>——</a:t>
            </a:r>
            <a:r>
              <a:rPr lang="zh-CN" altLang="en-US" sz="3600" dirty="0"/>
              <a:t>直接数字综合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5/13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81000" y="1066801"/>
            <a:ext cx="8763000" cy="110947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使用方法是直接数字综合</a:t>
            </a:r>
            <a:r>
              <a:rPr lang="en-US" altLang="zh-CN" dirty="0"/>
              <a:t>(DDS)</a:t>
            </a:r>
            <a:r>
              <a:rPr lang="zh-CN" altLang="en-US" dirty="0"/>
              <a:t>，完全去除了模拟器件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由三部分构成：相位累加器、相位幅度转换器 </a:t>
            </a:r>
            <a:r>
              <a:rPr lang="en-US" altLang="zh-CN" dirty="0"/>
              <a:t>(</a:t>
            </a:r>
            <a:r>
              <a:rPr lang="zh-CN" altLang="en-US" dirty="0"/>
              <a:t>接</a:t>
            </a:r>
            <a:r>
              <a:rPr lang="en-US" altLang="zh-CN" dirty="0"/>
              <a:t>DAC</a:t>
            </a:r>
            <a:r>
              <a:rPr lang="zh-CN" altLang="en-US" dirty="0"/>
              <a:t>输出</a:t>
            </a:r>
            <a:r>
              <a:rPr lang="en-US" altLang="zh-CN" dirty="0"/>
              <a:t>)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898032"/>
              </p:ext>
            </p:extLst>
          </p:nvPr>
        </p:nvGraphicFramePr>
        <p:xfrm>
          <a:off x="173736" y="2850221"/>
          <a:ext cx="8883178" cy="176306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实现技术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频率分辨率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杂散性能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切换延时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最高频率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功耗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面积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数字集成度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不易于集成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ADPLL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kHz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us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66"/>
                          </a:solidFill>
                        </a:rPr>
                        <a:t>10 GHz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66"/>
                          </a:solidFill>
                        </a:rPr>
                        <a:t>较容易集成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DDS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SubHz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8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ns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GHz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一般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易于集成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3734" y="4777389"/>
            <a:ext cx="7232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DDS </a:t>
            </a: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b="1" dirty="0"/>
              <a:t>明显：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相对锁相环技术，频率分辨率</a:t>
            </a:r>
            <a:r>
              <a:rPr lang="zh-CN" altLang="en-US" dirty="0">
                <a:solidFill>
                  <a:srgbClr val="FF0000"/>
                </a:solidFill>
              </a:rPr>
              <a:t>极高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直接切换频率，无需等待负反馈，切换延时</a:t>
            </a:r>
            <a:r>
              <a:rPr lang="zh-CN" altLang="en-US" dirty="0">
                <a:solidFill>
                  <a:srgbClr val="FF0000"/>
                </a:solidFill>
              </a:rPr>
              <a:t>极快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使用</a:t>
            </a:r>
            <a:r>
              <a:rPr lang="en-US" altLang="zh-CN" dirty="0"/>
              <a:t>CMOS</a:t>
            </a:r>
            <a:r>
              <a:rPr lang="zh-CN" altLang="en-US" dirty="0"/>
              <a:t>数字电路设计，</a:t>
            </a:r>
            <a:r>
              <a:rPr lang="zh-CN" altLang="en-US" dirty="0">
                <a:solidFill>
                  <a:srgbClr val="FF0000"/>
                </a:solidFill>
              </a:rPr>
              <a:t>易于集成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随着未来工艺的进步，</a:t>
            </a:r>
            <a:r>
              <a:rPr lang="zh-CN" altLang="en-US" dirty="0">
                <a:solidFill>
                  <a:srgbClr val="FF0000"/>
                </a:solidFill>
              </a:rPr>
              <a:t>各项</a:t>
            </a:r>
            <a:r>
              <a:rPr lang="zh-CN" altLang="en-US" dirty="0"/>
              <a:t>性能提升更明显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30936" y="2328674"/>
            <a:ext cx="538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同锁相环技术比较：</a:t>
            </a:r>
          </a:p>
        </p:txBody>
      </p:sp>
    </p:spTree>
    <p:extLst>
      <p:ext uri="{BB962C8B-B14F-4D97-AF65-F5344CB8AC3E}">
        <p14:creationId xmlns:p14="http://schemas.microsoft.com/office/powerpoint/2010/main" val="4940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7/13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1000" y="1065212"/>
            <a:ext cx="8393545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调研发现，</a:t>
            </a:r>
            <a:r>
              <a:rPr lang="en-US" altLang="zh-CN" dirty="0"/>
              <a:t>NCO</a:t>
            </a:r>
            <a:r>
              <a:rPr lang="zh-CN" altLang="en-US" dirty="0"/>
              <a:t>性能主要受到时钟、存储器和</a:t>
            </a:r>
            <a:r>
              <a:rPr lang="en-US" altLang="zh-CN" dirty="0"/>
              <a:t>DAC</a:t>
            </a:r>
            <a:r>
              <a:rPr lang="zh-CN" altLang="en-US" dirty="0"/>
              <a:t>的制约</a:t>
            </a:r>
            <a:endParaRPr lang="en-US" altLang="zh-CN" dirty="0"/>
          </a:p>
          <a:p>
            <a:pPr marL="3429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dirty="0"/>
              <a:t>实际的系统瓶颈是存储器访问速度比较慢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重点解决存储器的访问速度问题，主要有三种优化方法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查找表缩法：引入小噪声的情况下，减小存储器寻址位长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矩阵旋转法：根据</a:t>
            </a:r>
            <a:r>
              <a:rPr lang="en-US" altLang="zh-CN" dirty="0"/>
              <a:t>CORDIC</a:t>
            </a:r>
            <a:r>
              <a:rPr lang="zh-CN" altLang="en-US" dirty="0"/>
              <a:t>算法实现矩阵旋转电路，生产正弦波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非线性</a:t>
            </a:r>
            <a:r>
              <a:rPr lang="en-US" altLang="zh-CN" dirty="0"/>
              <a:t>DAC</a:t>
            </a:r>
            <a:r>
              <a:rPr lang="zh-CN" altLang="en-US" dirty="0"/>
              <a:t>：在数模转换器内实现正弦函数映射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1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93545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优化</a:t>
            </a:r>
            <a:r>
              <a:rPr lang="en-US" altLang="zh-CN" dirty="0"/>
              <a:t>DDS</a:t>
            </a:r>
            <a:r>
              <a:rPr lang="zh-CN" altLang="en-US" dirty="0"/>
              <a:t>的主流方法有</a:t>
            </a:r>
            <a:r>
              <a:rPr lang="en-US" altLang="zh-CN" dirty="0"/>
              <a:t>3</a:t>
            </a:r>
            <a:r>
              <a:rPr lang="zh-CN" altLang="en-US" dirty="0"/>
              <a:t>种，分别挑选近</a:t>
            </a:r>
            <a:r>
              <a:rPr lang="en-US" altLang="zh-CN" dirty="0"/>
              <a:t>3</a:t>
            </a:r>
            <a:r>
              <a:rPr lang="zh-CN" altLang="en-US" dirty="0"/>
              <a:t>篇典型文献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[1] D. De Caro, N. Petra, and A. G. M. </a:t>
            </a:r>
            <a:r>
              <a:rPr lang="en-US" altLang="zh-CN" sz="1600" dirty="0" err="1"/>
              <a:t>Strollo</a:t>
            </a:r>
            <a:r>
              <a:rPr lang="en-US" altLang="zh-CN" sz="1600" dirty="0"/>
              <a:t>, "Direct Digital Frequency Synthesizer Using Nonuniform Piecewise-Linear Approximation,"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Transactions on Circuits and Systems I-Regular Papers, Article vol. 58, no. 10, pp. 2409-2419, Oct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[2] A. </a:t>
            </a:r>
            <a:r>
              <a:rPr lang="en-US" altLang="zh-CN" sz="1600" dirty="0" err="1"/>
              <a:t>Willson</a:t>
            </a:r>
            <a:r>
              <a:rPr lang="en-US" altLang="zh-CN" sz="1600" dirty="0"/>
              <a:t>, M. Ojha, S. Agarwal, T. Lai, and K. Tzu-</a:t>
            </a:r>
            <a:r>
              <a:rPr lang="en-US" altLang="zh-CN" sz="1600" dirty="0" err="1"/>
              <a:t>chieh</a:t>
            </a:r>
            <a:r>
              <a:rPr lang="en-US" altLang="zh-CN" sz="1600" dirty="0"/>
              <a:t>, "A direct digital frequency synthesizer with minimized tuning latency of 12ns," (in English), 2011 IEEE International Solid-State Circuits Conference (ISSCC 2011), Conference Paper pp. 138-140, 2011 2011.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dirty="0"/>
              <a:t>[3] T. </a:t>
            </a:r>
            <a:r>
              <a:rPr lang="en-US" altLang="zh-CN" sz="1600" dirty="0" err="1"/>
              <a:t>Yoo</a:t>
            </a:r>
            <a:r>
              <a:rPr lang="en-US" altLang="zh-CN" sz="1600" dirty="0"/>
              <a:t> et al., "A 2 GHz 130 </a:t>
            </a:r>
            <a:r>
              <a:rPr lang="en-US" altLang="zh-CN" sz="1600" dirty="0" err="1"/>
              <a:t>mW</a:t>
            </a:r>
            <a:r>
              <a:rPr lang="en-US" altLang="zh-CN" sz="1600" dirty="0"/>
              <a:t> Direct-Digital Frequency Synthesizer With a Nonlinear DAC in 55 nm CMOS," (in English),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 Journal of Solid-State Circuits, Article vol. 49, no. 12, pp. 2976-2989, Dec 2014.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8/13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89137"/>
              </p:ext>
            </p:extLst>
          </p:nvPr>
        </p:nvGraphicFramePr>
        <p:xfrm>
          <a:off x="424873" y="4302124"/>
          <a:ext cx="8185727" cy="1830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470">
                  <a:extLst>
                    <a:ext uri="{9D8B030D-6E8A-4147-A177-3AD203B41FA5}">
                      <a16:colId xmlns:a16="http://schemas.microsoft.com/office/drawing/2014/main" val="3426233218"/>
                    </a:ext>
                  </a:extLst>
                </a:gridCol>
                <a:gridCol w="2244874">
                  <a:extLst>
                    <a:ext uri="{9D8B030D-6E8A-4147-A177-3AD203B41FA5}">
                      <a16:colId xmlns:a16="http://schemas.microsoft.com/office/drawing/2014/main" val="1451438251"/>
                    </a:ext>
                  </a:extLst>
                </a:gridCol>
                <a:gridCol w="2393705">
                  <a:extLst>
                    <a:ext uri="{9D8B030D-6E8A-4147-A177-3AD203B41FA5}">
                      <a16:colId xmlns:a16="http://schemas.microsoft.com/office/drawing/2014/main" val="462456926"/>
                    </a:ext>
                  </a:extLst>
                </a:gridCol>
                <a:gridCol w="2269678">
                  <a:extLst>
                    <a:ext uri="{9D8B030D-6E8A-4147-A177-3AD203B41FA5}">
                      <a16:colId xmlns:a16="http://schemas.microsoft.com/office/drawing/2014/main" val="123244729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文献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[1]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[2]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[3]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668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发表年份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74744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使用方法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分段线性估计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混合式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CORDIC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非线性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DAC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2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5491" y="840509"/>
            <a:ext cx="887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[1] Direct Digital Frequency Synthesizer Using Nonuniform Piecewise-Linear Approximation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5492" y="1692275"/>
            <a:ext cx="8876144" cy="51657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面临问题：传统构架无法进一步提高频率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000" dirty="0"/>
              <a:t>使用方法：在原有构架上实现非均匀分段的线性拟合法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9/13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21445" y="2617504"/>
            <a:ext cx="7578944" cy="2390823"/>
            <a:chOff x="534768" y="2851467"/>
            <a:chExt cx="7578944" cy="239082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462" y="2851467"/>
              <a:ext cx="3524250" cy="20288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68" y="3049853"/>
              <a:ext cx="3203448" cy="1781493"/>
            </a:xfrm>
            <a:prstGeom prst="rect">
              <a:avLst/>
            </a:prstGeom>
          </p:spPr>
        </p:pic>
        <p:sp>
          <p:nvSpPr>
            <p:cNvPr id="15" name="箭头: 右 14"/>
            <p:cNvSpPr/>
            <p:nvPr/>
          </p:nvSpPr>
          <p:spPr>
            <a:xfrm>
              <a:off x="3996050" y="4617203"/>
              <a:ext cx="728826" cy="148195"/>
            </a:xfrm>
            <a:prstGeom prst="rightArrow">
              <a:avLst>
                <a:gd name="adj1" fmla="val 50000"/>
                <a:gd name="adj2" fmla="val 9712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1916" y="4872958"/>
              <a:ext cx="2889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均匀分段的线性拟合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61695" y="4872958"/>
              <a:ext cx="268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非均匀分段的线性拟合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1562" y="5309310"/>
            <a:ext cx="84823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贡献：使用传统结构，在分段线性插值基础上将压缩比提升一倍。</a:t>
            </a:r>
            <a:endParaRPr lang="en-US" altLang="zh-CN" sz="2000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不足：查找表的速度问题没有本质提升，在原理上很难突破。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788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5491" y="990855"/>
            <a:ext cx="8876145" cy="5956738"/>
            <a:chOff x="175491" y="2738582"/>
            <a:chExt cx="8876145" cy="5956738"/>
          </a:xfrm>
        </p:grpSpPr>
        <p:sp>
          <p:nvSpPr>
            <p:cNvPr id="7" name="文本框 6"/>
            <p:cNvSpPr txBox="1"/>
            <p:nvPr/>
          </p:nvSpPr>
          <p:spPr>
            <a:xfrm>
              <a:off x="175491" y="2738582"/>
              <a:ext cx="8876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[2] A direct digital frequency synthesizer with minimized tuning latency of 12ns</a:t>
              </a: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217055" y="3529595"/>
              <a:ext cx="8686800" cy="516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defRPr>
              </a:lvl1pPr>
              <a:lvl2pPr marL="557213" indent="-214313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defRPr>
              </a:lvl2pPr>
              <a:lvl3pPr marL="857250" indent="-17145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80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defRPr>
              </a:lvl3pPr>
              <a:lvl4pPr marL="1200150" indent="-1714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150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defRPr>
              </a:lvl4pPr>
              <a:lvl5pPr marL="1543050" indent="-17145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defRPr>
              </a:lvl5pPr>
              <a:lvl6pPr marL="1885950" indent="-17145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2000" dirty="0"/>
                <a:t>面临问题：传统</a:t>
              </a:r>
              <a:r>
                <a:rPr lang="en-US" altLang="zh-CN" sz="2000" dirty="0"/>
                <a:t>CORDIC</a:t>
              </a:r>
              <a:r>
                <a:rPr lang="zh-CN" altLang="en-US" sz="2000" dirty="0"/>
                <a:t>方法流水级数长，导致切换延时很大</a:t>
              </a:r>
              <a:endParaRPr lang="en-US" altLang="zh-CN" sz="2000" dirty="0"/>
            </a:p>
            <a:p>
              <a:pPr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2000" dirty="0"/>
                <a:t>优化方法：使用混合策略，提出</a:t>
              </a:r>
              <a:r>
                <a:rPr lang="en-US" altLang="zh-CN" sz="2000" dirty="0"/>
                <a:t>excess-four</a:t>
              </a:r>
              <a:r>
                <a:rPr lang="zh-CN" altLang="en-US" sz="2000" dirty="0"/>
                <a:t>电路结构</a:t>
              </a:r>
              <a:endParaRPr lang="en-US" altLang="zh-CN" sz="2000" dirty="0"/>
            </a:p>
            <a:p>
              <a:pPr marL="0" indent="0"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zh-CN" sz="20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前期调研结果</a:t>
            </a:r>
            <a:r>
              <a:rPr lang="en-US" altLang="zh-CN" sz="3600" dirty="0"/>
              <a:t>—</a:t>
            </a:r>
            <a:r>
              <a:rPr lang="zh-CN" altLang="en-US" sz="3600" dirty="0"/>
              <a:t>文献调研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9/13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84" y="2753902"/>
            <a:ext cx="5730558" cy="25775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5442411"/>
            <a:ext cx="86106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贡献：使用</a:t>
            </a:r>
            <a:r>
              <a:rPr lang="en-US" altLang="zh-CN" dirty="0"/>
              <a:t>LUT</a:t>
            </a:r>
            <a:r>
              <a:rPr lang="zh-CN" altLang="en-US" dirty="0"/>
              <a:t>和旋转法混合方法，减少旋转次数，实现切换延时大幅度提升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不足：新的</a:t>
            </a:r>
            <a:r>
              <a:rPr lang="en-US" altLang="zh-CN" dirty="0"/>
              <a:t>excess-four</a:t>
            </a:r>
            <a:r>
              <a:rPr lang="zh-CN" altLang="en-US" dirty="0"/>
              <a:t>电路降低了时钟频率，同时增加了电路复杂度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543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Date;0;;11;;10;0;-16777216;-16777216;False;110;False;False;False;False;False;180.0007;525.3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26,170,66,-15029694,False;01/15/2013 00:00:00;Project Start;False;False;True;False;True;tbDate;4;;11;;10;4;-16777216;-16777216;False;110;False;False;False;False;False;180.0007;60.405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Shape;0;;11;;10;;10;5;-16777215;-16777216;-16777216;False;171.6877;False;False;False;False;False;False;False;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Shape;2;;11;;10;;10;3;-16777215;-16777216;-16777216;False;0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2196</Words>
  <Application>Microsoft Office PowerPoint</Application>
  <PresentationFormat>全屏显示(4:3)</PresentationFormat>
  <Paragraphs>298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 Unicode MS</vt:lpstr>
      <vt:lpstr>黑体</vt:lpstr>
      <vt:lpstr>华文新魏</vt:lpstr>
      <vt:lpstr>宋体</vt:lpstr>
      <vt:lpstr>Arial</vt:lpstr>
      <vt:lpstr>Berlin Sans FB Demi</vt:lpstr>
      <vt:lpstr>Calibri</vt:lpstr>
      <vt:lpstr>Calibri Light</vt:lpstr>
      <vt:lpstr>Cambria Math</vt:lpstr>
      <vt:lpstr>Franklin Gothic Medium</vt:lpstr>
      <vt:lpstr>Wingdings</vt:lpstr>
      <vt:lpstr>Office 主题</vt:lpstr>
      <vt:lpstr>默认设计模板</vt:lpstr>
      <vt:lpstr>1_默认设计模板</vt:lpstr>
      <vt:lpstr>超高速高精度数控振荡器(NCO)设计 </vt:lpstr>
      <vt:lpstr>报告提纲</vt:lpstr>
      <vt:lpstr>研究背景——数控振荡器</vt:lpstr>
      <vt:lpstr>研究背景——数控振荡器</vt:lpstr>
      <vt:lpstr>研究背景——直接数字综合</vt:lpstr>
      <vt:lpstr>前期调研结果</vt:lpstr>
      <vt:lpstr>前期调研结果—文献调研</vt:lpstr>
      <vt:lpstr>前期调研结果—文献调研</vt:lpstr>
      <vt:lpstr>前期调研结果—文献调研</vt:lpstr>
      <vt:lpstr>前期调研结果—文献调研</vt:lpstr>
      <vt:lpstr>前期调研结果——现状总结</vt:lpstr>
      <vt:lpstr>实施方案</vt:lpstr>
      <vt:lpstr>资源配置系统 &amp; dither 技术</vt:lpstr>
      <vt:lpstr>实施方案-现有进展</vt:lpstr>
      <vt:lpstr>时间规划</vt:lpstr>
      <vt:lpstr>时间规划</vt:lpstr>
      <vt:lpstr>谢谢！欢迎提问！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杨一雄</cp:lastModifiedBy>
  <cp:revision>511</cp:revision>
  <dcterms:created xsi:type="dcterms:W3CDTF">2016-01-04T08:50:27Z</dcterms:created>
  <dcterms:modified xsi:type="dcterms:W3CDTF">2017-01-13T05:44:15Z</dcterms:modified>
</cp:coreProperties>
</file>