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6"/>
  </p:notesMasterIdLst>
  <p:handoutMasterIdLst>
    <p:handoutMasterId r:id="rId27"/>
  </p:handoutMasterIdLst>
  <p:sldIdLst>
    <p:sldId id="279" r:id="rId4"/>
    <p:sldId id="259" r:id="rId5"/>
    <p:sldId id="258" r:id="rId6"/>
    <p:sldId id="264" r:id="rId7"/>
    <p:sldId id="265" r:id="rId8"/>
    <p:sldId id="278" r:id="rId9"/>
    <p:sldId id="266" r:id="rId10"/>
    <p:sldId id="260" r:id="rId11"/>
    <p:sldId id="267" r:id="rId12"/>
    <p:sldId id="274" r:id="rId13"/>
    <p:sldId id="275" r:id="rId14"/>
    <p:sldId id="276" r:id="rId15"/>
    <p:sldId id="277" r:id="rId16"/>
    <p:sldId id="268" r:id="rId17"/>
    <p:sldId id="270" r:id="rId18"/>
    <p:sldId id="261" r:id="rId19"/>
    <p:sldId id="269" r:id="rId20"/>
    <p:sldId id="280" r:id="rId21"/>
    <p:sldId id="281" r:id="rId22"/>
    <p:sldId id="262" r:id="rId23"/>
    <p:sldId id="271" r:id="rId24"/>
    <p:sldId id="273"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399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1" autoAdjust="0"/>
  </p:normalViewPr>
  <p:slideViewPr>
    <p:cSldViewPr snapToGrid="0">
      <p:cViewPr varScale="1">
        <p:scale>
          <a:sx n="105" d="100"/>
          <a:sy n="105" d="100"/>
        </p:scale>
        <p:origin x="17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A6CF5-58D8-4A62-86B5-E2DFA32B90BB}" type="doc">
      <dgm:prSet loTypeId="urn:microsoft.com/office/officeart/2005/8/layout/radial6" loCatId="cycle" qsTypeId="urn:microsoft.com/office/officeart/2005/8/quickstyle/simple1" qsCatId="simple" csTypeId="urn:microsoft.com/office/officeart/2005/8/colors/accent2_2" csCatId="accent2" phldr="1"/>
      <dgm:spPr/>
      <dgm:t>
        <a:bodyPr/>
        <a:lstStyle/>
        <a:p>
          <a:endParaRPr lang="zh-CN" altLang="en-US"/>
        </a:p>
      </dgm:t>
    </dgm:pt>
    <dgm:pt modelId="{E28DCFF9-04CF-4032-A20F-6C5FEEF3F13C}">
      <dgm:prSet phldrT="[文本]"/>
      <dgm:spPr/>
      <dgm:t>
        <a:bodyPr/>
        <a:lstStyle/>
        <a:p>
          <a:r>
            <a:rPr lang="zh-CN" altLang="en-US" dirty="0" smtClean="0"/>
            <a:t>柔性</a:t>
          </a:r>
          <a:r>
            <a:rPr lang="en-US" altLang="zh-CN" dirty="0" smtClean="0"/>
            <a:t>ADC</a:t>
          </a:r>
          <a:endParaRPr lang="zh-CN" altLang="en-US" dirty="0"/>
        </a:p>
      </dgm:t>
    </dgm:pt>
    <dgm:pt modelId="{BFADCC84-4905-4FE4-806E-292213F41700}" type="parTrans" cxnId="{922BB033-BAD7-4D8C-9475-94CFD3C8D76B}">
      <dgm:prSet/>
      <dgm:spPr/>
      <dgm:t>
        <a:bodyPr/>
        <a:lstStyle/>
        <a:p>
          <a:endParaRPr lang="zh-CN" altLang="en-US"/>
        </a:p>
      </dgm:t>
    </dgm:pt>
    <dgm:pt modelId="{F0ADAE35-4858-4EDF-88AC-9D88B3DC2E74}" type="sibTrans" cxnId="{922BB033-BAD7-4D8C-9475-94CFD3C8D76B}">
      <dgm:prSet/>
      <dgm:spPr/>
      <dgm:t>
        <a:bodyPr/>
        <a:lstStyle/>
        <a:p>
          <a:endParaRPr lang="zh-CN" altLang="en-US"/>
        </a:p>
      </dgm:t>
    </dgm:pt>
    <dgm:pt modelId="{795F1B1A-3712-46AB-873C-8FDBFD2BBF57}">
      <dgm:prSet phldrT="[文本]"/>
      <dgm:spPr/>
      <dgm:t>
        <a:bodyPr/>
        <a:lstStyle/>
        <a:p>
          <a:r>
            <a:rPr lang="zh-CN" altLang="en-US" dirty="0" smtClean="0"/>
            <a:t>基础电路</a:t>
          </a:r>
          <a:endParaRPr lang="zh-CN" altLang="en-US" dirty="0"/>
        </a:p>
      </dgm:t>
    </dgm:pt>
    <dgm:pt modelId="{C4AE05C6-1CBB-4524-BF99-8A1820FE2265}" type="parTrans" cxnId="{BA528893-A984-4605-AC05-F44F11CBA7AC}">
      <dgm:prSet/>
      <dgm:spPr/>
      <dgm:t>
        <a:bodyPr/>
        <a:lstStyle/>
        <a:p>
          <a:endParaRPr lang="zh-CN" altLang="en-US"/>
        </a:p>
      </dgm:t>
    </dgm:pt>
    <dgm:pt modelId="{54A145DC-6AEF-4F50-9B06-CEBB1BCFDF8A}" type="sibTrans" cxnId="{BA528893-A984-4605-AC05-F44F11CBA7AC}">
      <dgm:prSet/>
      <dgm:spPr/>
      <dgm:t>
        <a:bodyPr/>
        <a:lstStyle/>
        <a:p>
          <a:endParaRPr lang="zh-CN" altLang="en-US"/>
        </a:p>
      </dgm:t>
    </dgm:pt>
    <dgm:pt modelId="{8DB66D87-1FC3-4DF4-BB58-FFE044C5C920}">
      <dgm:prSet phldrT="[文本]"/>
      <dgm:spPr/>
      <dgm:t>
        <a:bodyPr/>
        <a:lstStyle/>
        <a:p>
          <a:r>
            <a:rPr lang="zh-CN" altLang="en-US" dirty="0" smtClean="0"/>
            <a:t>传感网络</a:t>
          </a:r>
          <a:endParaRPr lang="zh-CN" altLang="en-US" dirty="0"/>
        </a:p>
      </dgm:t>
    </dgm:pt>
    <dgm:pt modelId="{0584F2D0-5BB0-4338-B01C-321A84EDD3C2}" type="parTrans" cxnId="{718CA79D-451C-4471-B7CA-A11D847A213E}">
      <dgm:prSet/>
      <dgm:spPr/>
      <dgm:t>
        <a:bodyPr/>
        <a:lstStyle/>
        <a:p>
          <a:endParaRPr lang="zh-CN" altLang="en-US"/>
        </a:p>
      </dgm:t>
    </dgm:pt>
    <dgm:pt modelId="{B3574C47-0EE9-4B30-98EA-9BE248163688}" type="sibTrans" cxnId="{718CA79D-451C-4471-B7CA-A11D847A213E}">
      <dgm:prSet/>
      <dgm:spPr/>
      <dgm:t>
        <a:bodyPr/>
        <a:lstStyle/>
        <a:p>
          <a:endParaRPr lang="zh-CN" altLang="en-US"/>
        </a:p>
      </dgm:t>
    </dgm:pt>
    <dgm:pt modelId="{10F0C358-BCBE-4A62-9543-BF24B90EAF5B}">
      <dgm:prSet phldrT="[文本]"/>
      <dgm:spPr/>
      <dgm:t>
        <a:bodyPr/>
        <a:lstStyle/>
        <a:p>
          <a:r>
            <a:rPr lang="zh-CN" altLang="en-US" dirty="0" smtClean="0"/>
            <a:t>设计经验</a:t>
          </a:r>
          <a:endParaRPr lang="zh-CN" altLang="en-US" dirty="0"/>
        </a:p>
      </dgm:t>
    </dgm:pt>
    <dgm:pt modelId="{0786704D-9A1F-4AFF-B7CB-AE03D38648BA}" type="parTrans" cxnId="{40BE571C-5A71-41FA-96E3-8076D7733CAD}">
      <dgm:prSet/>
      <dgm:spPr/>
      <dgm:t>
        <a:bodyPr/>
        <a:lstStyle/>
        <a:p>
          <a:endParaRPr lang="zh-CN" altLang="en-US"/>
        </a:p>
      </dgm:t>
    </dgm:pt>
    <dgm:pt modelId="{74DE5159-5E61-4B2D-A01B-EAA819A6376E}" type="sibTrans" cxnId="{40BE571C-5A71-41FA-96E3-8076D7733CAD}">
      <dgm:prSet/>
      <dgm:spPr/>
      <dgm:t>
        <a:bodyPr/>
        <a:lstStyle/>
        <a:p>
          <a:endParaRPr lang="zh-CN" altLang="en-US"/>
        </a:p>
      </dgm:t>
    </dgm:pt>
    <dgm:pt modelId="{B94F15F6-C531-43DC-9099-7A8D4194412F}" type="pres">
      <dgm:prSet presAssocID="{551A6CF5-58D8-4A62-86B5-E2DFA32B90BB}" presName="Name0" presStyleCnt="0">
        <dgm:presLayoutVars>
          <dgm:chMax val="1"/>
          <dgm:dir/>
          <dgm:animLvl val="ctr"/>
          <dgm:resizeHandles val="exact"/>
        </dgm:presLayoutVars>
      </dgm:prSet>
      <dgm:spPr/>
      <dgm:t>
        <a:bodyPr/>
        <a:lstStyle/>
        <a:p>
          <a:endParaRPr lang="zh-CN" altLang="en-US"/>
        </a:p>
      </dgm:t>
    </dgm:pt>
    <dgm:pt modelId="{66A52C92-65AC-4D76-88D5-A8A9384BE73C}" type="pres">
      <dgm:prSet presAssocID="{E28DCFF9-04CF-4032-A20F-6C5FEEF3F13C}" presName="centerShape" presStyleLbl="node0" presStyleIdx="0" presStyleCnt="1"/>
      <dgm:spPr/>
      <dgm:t>
        <a:bodyPr/>
        <a:lstStyle/>
        <a:p>
          <a:endParaRPr lang="zh-CN" altLang="en-US"/>
        </a:p>
      </dgm:t>
    </dgm:pt>
    <dgm:pt modelId="{F7EA7063-9474-4931-B47F-6CD79B165D39}" type="pres">
      <dgm:prSet presAssocID="{795F1B1A-3712-46AB-873C-8FDBFD2BBF57}" presName="node" presStyleLbl="node1" presStyleIdx="0" presStyleCnt="3">
        <dgm:presLayoutVars>
          <dgm:bulletEnabled val="1"/>
        </dgm:presLayoutVars>
      </dgm:prSet>
      <dgm:spPr/>
      <dgm:t>
        <a:bodyPr/>
        <a:lstStyle/>
        <a:p>
          <a:endParaRPr lang="zh-CN" altLang="en-US"/>
        </a:p>
      </dgm:t>
    </dgm:pt>
    <dgm:pt modelId="{FA5F5D26-E5DD-464C-90FA-BF38EE019295}" type="pres">
      <dgm:prSet presAssocID="{795F1B1A-3712-46AB-873C-8FDBFD2BBF57}" presName="dummy" presStyleCnt="0"/>
      <dgm:spPr/>
    </dgm:pt>
    <dgm:pt modelId="{D1D097F6-44E7-4E07-8C45-F28E7D7DC130}" type="pres">
      <dgm:prSet presAssocID="{54A145DC-6AEF-4F50-9B06-CEBB1BCFDF8A}" presName="sibTrans" presStyleLbl="sibTrans2D1" presStyleIdx="0" presStyleCnt="3"/>
      <dgm:spPr/>
      <dgm:t>
        <a:bodyPr/>
        <a:lstStyle/>
        <a:p>
          <a:endParaRPr lang="zh-CN" altLang="en-US"/>
        </a:p>
      </dgm:t>
    </dgm:pt>
    <dgm:pt modelId="{70708499-26F3-4C87-80A8-356C164F3D2C}" type="pres">
      <dgm:prSet presAssocID="{8DB66D87-1FC3-4DF4-BB58-FFE044C5C920}" presName="node" presStyleLbl="node1" presStyleIdx="1" presStyleCnt="3">
        <dgm:presLayoutVars>
          <dgm:bulletEnabled val="1"/>
        </dgm:presLayoutVars>
      </dgm:prSet>
      <dgm:spPr/>
      <dgm:t>
        <a:bodyPr/>
        <a:lstStyle/>
        <a:p>
          <a:endParaRPr lang="zh-CN" altLang="en-US"/>
        </a:p>
      </dgm:t>
    </dgm:pt>
    <dgm:pt modelId="{B3E9D0A4-C1F9-42B8-98ED-F17114C0198F}" type="pres">
      <dgm:prSet presAssocID="{8DB66D87-1FC3-4DF4-BB58-FFE044C5C920}" presName="dummy" presStyleCnt="0"/>
      <dgm:spPr/>
    </dgm:pt>
    <dgm:pt modelId="{1AF5F199-E297-4D0F-B95A-A9E93155B394}" type="pres">
      <dgm:prSet presAssocID="{B3574C47-0EE9-4B30-98EA-9BE248163688}" presName="sibTrans" presStyleLbl="sibTrans2D1" presStyleIdx="1" presStyleCnt="3"/>
      <dgm:spPr/>
      <dgm:t>
        <a:bodyPr/>
        <a:lstStyle/>
        <a:p>
          <a:endParaRPr lang="zh-CN" altLang="en-US"/>
        </a:p>
      </dgm:t>
    </dgm:pt>
    <dgm:pt modelId="{250B05FE-77C3-447D-9E30-69A43C096A06}" type="pres">
      <dgm:prSet presAssocID="{10F0C358-BCBE-4A62-9543-BF24B90EAF5B}" presName="node" presStyleLbl="node1" presStyleIdx="2" presStyleCnt="3">
        <dgm:presLayoutVars>
          <dgm:bulletEnabled val="1"/>
        </dgm:presLayoutVars>
      </dgm:prSet>
      <dgm:spPr/>
      <dgm:t>
        <a:bodyPr/>
        <a:lstStyle/>
        <a:p>
          <a:endParaRPr lang="zh-CN" altLang="en-US"/>
        </a:p>
      </dgm:t>
    </dgm:pt>
    <dgm:pt modelId="{222B66A6-60D4-4241-9CE5-F5A16BDCE26E}" type="pres">
      <dgm:prSet presAssocID="{10F0C358-BCBE-4A62-9543-BF24B90EAF5B}" presName="dummy" presStyleCnt="0"/>
      <dgm:spPr/>
    </dgm:pt>
    <dgm:pt modelId="{09D6EB43-351F-4DE1-9ED8-06899CBD72F7}" type="pres">
      <dgm:prSet presAssocID="{74DE5159-5E61-4B2D-A01B-EAA819A6376E}" presName="sibTrans" presStyleLbl="sibTrans2D1" presStyleIdx="2" presStyleCnt="3"/>
      <dgm:spPr/>
      <dgm:t>
        <a:bodyPr/>
        <a:lstStyle/>
        <a:p>
          <a:endParaRPr lang="zh-CN" altLang="en-US"/>
        </a:p>
      </dgm:t>
    </dgm:pt>
  </dgm:ptLst>
  <dgm:cxnLst>
    <dgm:cxn modelId="{2FAF591B-9599-48D9-B1C7-4776EF301DBB}" type="presOf" srcId="{8DB66D87-1FC3-4DF4-BB58-FFE044C5C920}" destId="{70708499-26F3-4C87-80A8-356C164F3D2C}" srcOrd="0" destOrd="0" presId="urn:microsoft.com/office/officeart/2005/8/layout/radial6"/>
    <dgm:cxn modelId="{BA528893-A984-4605-AC05-F44F11CBA7AC}" srcId="{E28DCFF9-04CF-4032-A20F-6C5FEEF3F13C}" destId="{795F1B1A-3712-46AB-873C-8FDBFD2BBF57}" srcOrd="0" destOrd="0" parTransId="{C4AE05C6-1CBB-4524-BF99-8A1820FE2265}" sibTransId="{54A145DC-6AEF-4F50-9B06-CEBB1BCFDF8A}"/>
    <dgm:cxn modelId="{09CC325F-9844-474E-A28A-07BF13B0099A}" type="presOf" srcId="{551A6CF5-58D8-4A62-86B5-E2DFA32B90BB}" destId="{B94F15F6-C531-43DC-9099-7A8D4194412F}" srcOrd="0" destOrd="0" presId="urn:microsoft.com/office/officeart/2005/8/layout/radial6"/>
    <dgm:cxn modelId="{23AB54CB-9715-466D-99BA-2AD7475F7D46}" type="presOf" srcId="{B3574C47-0EE9-4B30-98EA-9BE248163688}" destId="{1AF5F199-E297-4D0F-B95A-A9E93155B394}" srcOrd="0" destOrd="0" presId="urn:microsoft.com/office/officeart/2005/8/layout/radial6"/>
    <dgm:cxn modelId="{2C80C4CB-ADAD-4F21-A6E1-83FBE1A5696A}" type="presOf" srcId="{E28DCFF9-04CF-4032-A20F-6C5FEEF3F13C}" destId="{66A52C92-65AC-4D76-88D5-A8A9384BE73C}" srcOrd="0" destOrd="0" presId="urn:microsoft.com/office/officeart/2005/8/layout/radial6"/>
    <dgm:cxn modelId="{40BE571C-5A71-41FA-96E3-8076D7733CAD}" srcId="{E28DCFF9-04CF-4032-A20F-6C5FEEF3F13C}" destId="{10F0C358-BCBE-4A62-9543-BF24B90EAF5B}" srcOrd="2" destOrd="0" parTransId="{0786704D-9A1F-4AFF-B7CB-AE03D38648BA}" sibTransId="{74DE5159-5E61-4B2D-A01B-EAA819A6376E}"/>
    <dgm:cxn modelId="{72E4334D-4059-43CE-A7FE-01596FFEA500}" type="presOf" srcId="{795F1B1A-3712-46AB-873C-8FDBFD2BBF57}" destId="{F7EA7063-9474-4931-B47F-6CD79B165D39}" srcOrd="0" destOrd="0" presId="urn:microsoft.com/office/officeart/2005/8/layout/radial6"/>
    <dgm:cxn modelId="{8B795A97-7F93-410E-817A-CD840CDA6421}" type="presOf" srcId="{10F0C358-BCBE-4A62-9543-BF24B90EAF5B}" destId="{250B05FE-77C3-447D-9E30-69A43C096A06}" srcOrd="0" destOrd="0" presId="urn:microsoft.com/office/officeart/2005/8/layout/radial6"/>
    <dgm:cxn modelId="{922BB033-BAD7-4D8C-9475-94CFD3C8D76B}" srcId="{551A6CF5-58D8-4A62-86B5-E2DFA32B90BB}" destId="{E28DCFF9-04CF-4032-A20F-6C5FEEF3F13C}" srcOrd="0" destOrd="0" parTransId="{BFADCC84-4905-4FE4-806E-292213F41700}" sibTransId="{F0ADAE35-4858-4EDF-88AC-9D88B3DC2E74}"/>
    <dgm:cxn modelId="{718CA79D-451C-4471-B7CA-A11D847A213E}" srcId="{E28DCFF9-04CF-4032-A20F-6C5FEEF3F13C}" destId="{8DB66D87-1FC3-4DF4-BB58-FFE044C5C920}" srcOrd="1" destOrd="0" parTransId="{0584F2D0-5BB0-4338-B01C-321A84EDD3C2}" sibTransId="{B3574C47-0EE9-4B30-98EA-9BE248163688}"/>
    <dgm:cxn modelId="{48063910-00AF-4FFA-B600-3B91D140E740}" type="presOf" srcId="{54A145DC-6AEF-4F50-9B06-CEBB1BCFDF8A}" destId="{D1D097F6-44E7-4E07-8C45-F28E7D7DC130}" srcOrd="0" destOrd="0" presId="urn:microsoft.com/office/officeart/2005/8/layout/radial6"/>
    <dgm:cxn modelId="{486E8712-1048-4EBB-B256-5053458D4844}" type="presOf" srcId="{74DE5159-5E61-4B2D-A01B-EAA819A6376E}" destId="{09D6EB43-351F-4DE1-9ED8-06899CBD72F7}" srcOrd="0" destOrd="0" presId="urn:microsoft.com/office/officeart/2005/8/layout/radial6"/>
    <dgm:cxn modelId="{AE08C214-AB7C-4D65-9DFE-282E594FEF70}" type="presParOf" srcId="{B94F15F6-C531-43DC-9099-7A8D4194412F}" destId="{66A52C92-65AC-4D76-88D5-A8A9384BE73C}" srcOrd="0" destOrd="0" presId="urn:microsoft.com/office/officeart/2005/8/layout/radial6"/>
    <dgm:cxn modelId="{F583DF8C-EC45-4DA4-90BD-FDE776E7F2CC}" type="presParOf" srcId="{B94F15F6-C531-43DC-9099-7A8D4194412F}" destId="{F7EA7063-9474-4931-B47F-6CD79B165D39}" srcOrd="1" destOrd="0" presId="urn:microsoft.com/office/officeart/2005/8/layout/radial6"/>
    <dgm:cxn modelId="{FB3FF00C-04C2-428C-AE0E-1A3ED3D22A48}" type="presParOf" srcId="{B94F15F6-C531-43DC-9099-7A8D4194412F}" destId="{FA5F5D26-E5DD-464C-90FA-BF38EE019295}" srcOrd="2" destOrd="0" presId="urn:microsoft.com/office/officeart/2005/8/layout/radial6"/>
    <dgm:cxn modelId="{15079237-AE41-4699-9657-02D8C2C09C79}" type="presParOf" srcId="{B94F15F6-C531-43DC-9099-7A8D4194412F}" destId="{D1D097F6-44E7-4E07-8C45-F28E7D7DC130}" srcOrd="3" destOrd="0" presId="urn:microsoft.com/office/officeart/2005/8/layout/radial6"/>
    <dgm:cxn modelId="{D77BCDB0-1466-4174-985B-74B146D0983A}" type="presParOf" srcId="{B94F15F6-C531-43DC-9099-7A8D4194412F}" destId="{70708499-26F3-4C87-80A8-356C164F3D2C}" srcOrd="4" destOrd="0" presId="urn:microsoft.com/office/officeart/2005/8/layout/radial6"/>
    <dgm:cxn modelId="{3493AFBC-E5F4-411A-9A36-39DA03617C1F}" type="presParOf" srcId="{B94F15F6-C531-43DC-9099-7A8D4194412F}" destId="{B3E9D0A4-C1F9-42B8-98ED-F17114C0198F}" srcOrd="5" destOrd="0" presId="urn:microsoft.com/office/officeart/2005/8/layout/radial6"/>
    <dgm:cxn modelId="{2804EB4C-3483-4D2C-97FC-C001A27E3EEB}" type="presParOf" srcId="{B94F15F6-C531-43DC-9099-7A8D4194412F}" destId="{1AF5F199-E297-4D0F-B95A-A9E93155B394}" srcOrd="6" destOrd="0" presId="urn:microsoft.com/office/officeart/2005/8/layout/radial6"/>
    <dgm:cxn modelId="{830D8452-28EC-4C11-AF11-DE6A48E10F07}" type="presParOf" srcId="{B94F15F6-C531-43DC-9099-7A8D4194412F}" destId="{250B05FE-77C3-447D-9E30-69A43C096A06}" srcOrd="7" destOrd="0" presId="urn:microsoft.com/office/officeart/2005/8/layout/radial6"/>
    <dgm:cxn modelId="{BC41F70B-5875-489D-AE80-1B091A8FAE5E}" type="presParOf" srcId="{B94F15F6-C531-43DC-9099-7A8D4194412F}" destId="{222B66A6-60D4-4241-9CE5-F5A16BDCE26E}" srcOrd="8" destOrd="0" presId="urn:microsoft.com/office/officeart/2005/8/layout/radial6"/>
    <dgm:cxn modelId="{DE78C456-3B64-4F54-9445-08F98D9E3B14}" type="presParOf" srcId="{B94F15F6-C531-43DC-9099-7A8D4194412F}" destId="{09D6EB43-351F-4DE1-9ED8-06899CBD72F7}"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6EB43-351F-4DE1-9ED8-06899CBD72F7}">
      <dsp:nvSpPr>
        <dsp:cNvPr id="0" name=""/>
        <dsp:cNvSpPr/>
      </dsp:nvSpPr>
      <dsp:spPr>
        <a:xfrm>
          <a:off x="1175406" y="425143"/>
          <a:ext cx="2844150" cy="2844150"/>
        </a:xfrm>
        <a:prstGeom prst="blockArc">
          <a:avLst>
            <a:gd name="adj1" fmla="val 9000000"/>
            <a:gd name="adj2" fmla="val 162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AF5F199-E297-4D0F-B95A-A9E93155B394}">
      <dsp:nvSpPr>
        <dsp:cNvPr id="0" name=""/>
        <dsp:cNvSpPr/>
      </dsp:nvSpPr>
      <dsp:spPr>
        <a:xfrm>
          <a:off x="1175406" y="425143"/>
          <a:ext cx="2844150" cy="2844150"/>
        </a:xfrm>
        <a:prstGeom prst="blockArc">
          <a:avLst>
            <a:gd name="adj1" fmla="val 1800000"/>
            <a:gd name="adj2" fmla="val 90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1D097F6-44E7-4E07-8C45-F28E7D7DC130}">
      <dsp:nvSpPr>
        <dsp:cNvPr id="0" name=""/>
        <dsp:cNvSpPr/>
      </dsp:nvSpPr>
      <dsp:spPr>
        <a:xfrm>
          <a:off x="1175406" y="425143"/>
          <a:ext cx="2844150" cy="2844150"/>
        </a:xfrm>
        <a:prstGeom prst="blockArc">
          <a:avLst>
            <a:gd name="adj1" fmla="val 16200000"/>
            <a:gd name="adj2" fmla="val 1800000"/>
            <a:gd name="adj3" fmla="val 4639"/>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A52C92-65AC-4D76-88D5-A8A9384BE73C}">
      <dsp:nvSpPr>
        <dsp:cNvPr id="0" name=""/>
        <dsp:cNvSpPr/>
      </dsp:nvSpPr>
      <dsp:spPr>
        <a:xfrm>
          <a:off x="1943038" y="1192775"/>
          <a:ext cx="1308887" cy="130888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zh-CN" altLang="en-US" sz="3000" kern="1200" dirty="0" smtClean="0"/>
            <a:t>柔性</a:t>
          </a:r>
          <a:r>
            <a:rPr lang="en-US" altLang="zh-CN" sz="3000" kern="1200" dirty="0" smtClean="0"/>
            <a:t>ADC</a:t>
          </a:r>
          <a:endParaRPr lang="zh-CN" altLang="en-US" sz="3000" kern="1200" dirty="0"/>
        </a:p>
      </dsp:txBody>
      <dsp:txXfrm>
        <a:off x="2134720" y="1384457"/>
        <a:ext cx="925523" cy="925523"/>
      </dsp:txXfrm>
    </dsp:sp>
    <dsp:sp modelId="{F7EA7063-9474-4931-B47F-6CD79B165D39}">
      <dsp:nvSpPr>
        <dsp:cNvPr id="0" name=""/>
        <dsp:cNvSpPr/>
      </dsp:nvSpPr>
      <dsp:spPr>
        <a:xfrm>
          <a:off x="2139371" y="16"/>
          <a:ext cx="916221" cy="91622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基础电路</a:t>
          </a:r>
          <a:endParaRPr lang="zh-CN" altLang="en-US" sz="2000" kern="1200" dirty="0"/>
        </a:p>
      </dsp:txBody>
      <dsp:txXfrm>
        <a:off x="2273548" y="134193"/>
        <a:ext cx="647867" cy="647867"/>
      </dsp:txXfrm>
    </dsp:sp>
    <dsp:sp modelId="{70708499-26F3-4C87-80A8-356C164F3D2C}">
      <dsp:nvSpPr>
        <dsp:cNvPr id="0" name=""/>
        <dsp:cNvSpPr/>
      </dsp:nvSpPr>
      <dsp:spPr>
        <a:xfrm>
          <a:off x="3342359" y="2083653"/>
          <a:ext cx="916221" cy="91622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传感网络</a:t>
          </a:r>
          <a:endParaRPr lang="zh-CN" altLang="en-US" sz="2000" kern="1200" dirty="0"/>
        </a:p>
      </dsp:txBody>
      <dsp:txXfrm>
        <a:off x="3476536" y="2217830"/>
        <a:ext cx="647867" cy="647867"/>
      </dsp:txXfrm>
    </dsp:sp>
    <dsp:sp modelId="{250B05FE-77C3-447D-9E30-69A43C096A06}">
      <dsp:nvSpPr>
        <dsp:cNvPr id="0" name=""/>
        <dsp:cNvSpPr/>
      </dsp:nvSpPr>
      <dsp:spPr>
        <a:xfrm>
          <a:off x="936382" y="2083653"/>
          <a:ext cx="916221" cy="91622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设计经验</a:t>
          </a:r>
          <a:endParaRPr lang="zh-CN" altLang="en-US" sz="2000" kern="1200" dirty="0"/>
        </a:p>
      </dsp:txBody>
      <dsp:txXfrm>
        <a:off x="1070559" y="2217830"/>
        <a:ext cx="647867" cy="64786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171BD-44C2-486C-A04B-5A7F58ADE3A6}" type="datetimeFigureOut">
              <a:rPr lang="zh-CN" altLang="en-US" smtClean="0"/>
              <a:t>2017/1/5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471A4-36A0-4B85-B392-0B6D2BE695A4}" type="slidenum">
              <a:rPr lang="zh-CN" altLang="en-US" smtClean="0"/>
              <a:t>‹#›</a:t>
            </a:fld>
            <a:endParaRPr lang="zh-CN" altLang="en-US"/>
          </a:p>
        </p:txBody>
      </p:sp>
    </p:spTree>
    <p:extLst>
      <p:ext uri="{BB962C8B-B14F-4D97-AF65-F5344CB8AC3E}">
        <p14:creationId xmlns:p14="http://schemas.microsoft.com/office/powerpoint/2010/main" val="593980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0B4D-8E9B-40BE-BFA7-166D04D852CD}" type="datetimeFigureOut">
              <a:rPr lang="zh-CN" altLang="en-US" smtClean="0"/>
              <a:t>2017/1/5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E5E3-45E0-401A-BDC7-016727830831}" type="slidenum">
              <a:rPr lang="zh-CN" altLang="en-US" smtClean="0"/>
              <a:t>‹#›</a:t>
            </a:fld>
            <a:endParaRPr lang="zh-CN" altLang="en-US"/>
          </a:p>
        </p:txBody>
      </p:sp>
    </p:spTree>
    <p:extLst>
      <p:ext uri="{BB962C8B-B14F-4D97-AF65-F5344CB8AC3E}">
        <p14:creationId xmlns:p14="http://schemas.microsoft.com/office/powerpoint/2010/main" val="19396434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61FDA-BC26-44BB-B3F3-79B0124A84FD}" type="slidenum">
              <a:rPr lang="en-US" altLang="zh-CN">
                <a:solidFill>
                  <a:srgbClr val="000000"/>
                </a:solidFill>
              </a:rPr>
              <a:pPr/>
              <a:t>1</a:t>
            </a:fld>
            <a:endParaRPr lang="en-US" altLang="zh-CN">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432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第一篇文献的工作用的是互补型有机</a:t>
            </a:r>
            <a:r>
              <a:rPr lang="en-US" altLang="zh-CN" dirty="0" smtClean="0"/>
              <a:t>TFT</a:t>
            </a:r>
            <a:r>
              <a:rPr lang="zh-CN" altLang="en-US" dirty="0" smtClean="0"/>
              <a:t>。需要说明一下，就目前工艺来说对于单极性</a:t>
            </a:r>
            <a:r>
              <a:rPr lang="en-US" altLang="zh-CN" dirty="0" smtClean="0"/>
              <a:t>p-OTFT</a:t>
            </a:r>
            <a:r>
              <a:rPr lang="zh-CN" altLang="en-US" dirty="0" smtClean="0"/>
              <a:t>的支持较好，当然也有一些研究互补型</a:t>
            </a:r>
            <a:r>
              <a:rPr lang="en-US" altLang="zh-CN" dirty="0" smtClean="0"/>
              <a:t>OTFT</a:t>
            </a:r>
            <a:r>
              <a:rPr lang="zh-CN" altLang="en-US" dirty="0" smtClean="0"/>
              <a:t>的工作，但这种互补型</a:t>
            </a:r>
            <a:r>
              <a:rPr lang="en-US" altLang="zh-CN" dirty="0" smtClean="0"/>
              <a:t>TFT</a:t>
            </a:r>
            <a:r>
              <a:rPr lang="zh-CN" altLang="en-US" dirty="0" smtClean="0"/>
              <a:t>的工艺还不是很成熟。</a:t>
            </a:r>
            <a:endParaRPr lang="en-US" altLang="zh-CN" dirty="0" smtClean="0"/>
          </a:p>
          <a:p>
            <a:r>
              <a:rPr lang="zh-CN" altLang="en-US" dirty="0" smtClean="0"/>
              <a:t>这个工作的电路挑战主要来自于</a:t>
            </a:r>
            <a:r>
              <a:rPr lang="en-US" altLang="zh-CN" dirty="0" smtClean="0"/>
              <a:t>……</a:t>
            </a:r>
            <a:r>
              <a:rPr lang="zh-CN" altLang="en-US" dirty="0" smtClean="0"/>
              <a:t>它采用的是电荷型的</a:t>
            </a:r>
            <a:r>
              <a:rPr lang="en-US" altLang="zh-CN" dirty="0" smtClean="0"/>
              <a:t>SAR</a:t>
            </a:r>
            <a:r>
              <a:rPr lang="en-US" altLang="zh-CN" baseline="0" dirty="0" smtClean="0"/>
              <a:t> ADC</a:t>
            </a:r>
            <a:r>
              <a:rPr lang="zh-CN" altLang="en-US" baseline="0" dirty="0" smtClean="0"/>
              <a:t>，同时增加了额外的校准电路补充失配电容的电荷。这个工作存在许多缺陷，比如</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10</a:t>
            </a:fld>
            <a:endParaRPr lang="zh-CN" altLang="en-US"/>
          </a:p>
        </p:txBody>
      </p:sp>
    </p:spTree>
    <p:extLst>
      <p:ext uri="{BB962C8B-B14F-4D97-AF65-F5344CB8AC3E}">
        <p14:creationId xmlns:p14="http://schemas.microsoft.com/office/powerpoint/2010/main" val="1035193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第二篇文献是</a:t>
            </a:r>
            <a:r>
              <a:rPr lang="en-US" altLang="zh-CN" dirty="0" smtClean="0"/>
              <a:t>delta </a:t>
            </a:r>
            <a:r>
              <a:rPr lang="en-US" altLang="zh-CN" dirty="0" err="1" smtClean="0"/>
              <a:t>sigema</a:t>
            </a:r>
            <a:r>
              <a:rPr lang="zh-CN" altLang="en-US" dirty="0" smtClean="0"/>
              <a:t>型</a:t>
            </a:r>
            <a:r>
              <a:rPr lang="en-US" altLang="zh-CN" dirty="0" smtClean="0"/>
              <a:t>ADC</a:t>
            </a:r>
            <a:r>
              <a:rPr lang="zh-CN" altLang="en-US" dirty="0" smtClean="0"/>
              <a:t>，采用的是单极性</a:t>
            </a:r>
            <a:r>
              <a:rPr lang="en-US" altLang="zh-CN" dirty="0" smtClean="0"/>
              <a:t>OTFT</a:t>
            </a:r>
            <a:r>
              <a:rPr lang="zh-CN" altLang="en-US" dirty="0" smtClean="0"/>
              <a:t>工艺。考虑到单极性的设计要求，这篇工作比较了一些常见的单极性电路结构如</a:t>
            </a:r>
            <a:r>
              <a:rPr lang="en-US" altLang="zh-CN" dirty="0" smtClean="0"/>
              <a:t>zero-</a:t>
            </a:r>
            <a:r>
              <a:rPr lang="en-US" altLang="zh-CN" dirty="0" err="1" smtClean="0"/>
              <a:t>Vgs</a:t>
            </a:r>
            <a:r>
              <a:rPr lang="zh-CN" altLang="en-US" dirty="0" smtClean="0"/>
              <a:t>、</a:t>
            </a:r>
            <a:r>
              <a:rPr lang="en-US" altLang="zh-CN" dirty="0" err="1" smtClean="0"/>
              <a:t>dilode</a:t>
            </a:r>
            <a:r>
              <a:rPr lang="zh-CN" altLang="en-US" dirty="0" smtClean="0"/>
              <a:t>结构等，同时针对</a:t>
            </a:r>
            <a:r>
              <a:rPr lang="en-US" altLang="zh-CN" dirty="0" smtClean="0"/>
              <a:t>TFT</a:t>
            </a:r>
            <a:r>
              <a:rPr lang="zh-CN" altLang="en-US" dirty="0" smtClean="0"/>
              <a:t>的阈值电压失配问题提出了采用共模反馈的结构以降低</a:t>
            </a:r>
            <a:r>
              <a:rPr lang="en-US" altLang="zh-CN" dirty="0" err="1" smtClean="0"/>
              <a:t>Vt</a:t>
            </a:r>
            <a:r>
              <a:rPr lang="zh-CN" altLang="en-US" dirty="0" smtClean="0"/>
              <a:t>的影响。</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11</a:t>
            </a:fld>
            <a:endParaRPr lang="zh-CN" altLang="en-US"/>
          </a:p>
        </p:txBody>
      </p:sp>
    </p:spTree>
    <p:extLst>
      <p:ext uri="{BB962C8B-B14F-4D97-AF65-F5344CB8AC3E}">
        <p14:creationId xmlns:p14="http://schemas.microsoft.com/office/powerpoint/2010/main" val="1341878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第三篇文献的的工作和第一篇类似，也是基于互补型</a:t>
            </a:r>
            <a:r>
              <a:rPr lang="en-US" altLang="zh-CN" dirty="0" smtClean="0"/>
              <a:t>TFT</a:t>
            </a:r>
            <a:r>
              <a:rPr lang="zh-CN" altLang="en-US" dirty="0" smtClean="0"/>
              <a:t>的</a:t>
            </a:r>
            <a:r>
              <a:rPr lang="en-US" altLang="zh-CN" dirty="0" smtClean="0"/>
              <a:t>SAR-ADC</a:t>
            </a:r>
            <a:r>
              <a:rPr lang="zh-CN" altLang="en-US" dirty="0" smtClean="0"/>
              <a:t>，不一样的是其结构采用的是电阻型</a:t>
            </a:r>
            <a:r>
              <a:rPr lang="en-US" altLang="zh-CN" dirty="0" smtClean="0"/>
              <a:t>DAC</a:t>
            </a:r>
            <a:r>
              <a:rPr lang="zh-CN" altLang="en-US" dirty="0" smtClean="0"/>
              <a:t>。同时为了降低面积，计数器中的触发器结构采用的是基于传输门的</a:t>
            </a:r>
            <a:r>
              <a:rPr lang="en-US" altLang="zh-CN" dirty="0" smtClean="0"/>
              <a:t>TFF</a:t>
            </a:r>
            <a:r>
              <a:rPr lang="zh-CN" altLang="en-US" dirty="0" smtClean="0"/>
              <a:t>触发器而不是主从结构的触发器以减少晶体管的数目。这个工作的缺点在于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12</a:t>
            </a:fld>
            <a:endParaRPr lang="zh-CN" altLang="en-US"/>
          </a:p>
        </p:txBody>
      </p:sp>
    </p:spTree>
    <p:extLst>
      <p:ext uri="{BB962C8B-B14F-4D97-AF65-F5344CB8AC3E}">
        <p14:creationId xmlns:p14="http://schemas.microsoft.com/office/powerpoint/2010/main" val="2106524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第四篇采用的是</a:t>
            </a:r>
            <a:r>
              <a:rPr lang="en-US" altLang="zh-CN" dirty="0" smtClean="0"/>
              <a:t>VCO</a:t>
            </a:r>
            <a:r>
              <a:rPr lang="zh-CN" altLang="en-US" dirty="0" smtClean="0"/>
              <a:t>结构的</a:t>
            </a:r>
            <a:r>
              <a:rPr lang="en-US" altLang="zh-CN" dirty="0" smtClean="0"/>
              <a:t>ADC</a:t>
            </a:r>
            <a:r>
              <a:rPr lang="zh-CN" altLang="en-US" dirty="0" smtClean="0"/>
              <a:t>，其</a:t>
            </a:r>
            <a:r>
              <a:rPr lang="en-US" altLang="zh-CN" dirty="0" smtClean="0"/>
              <a:t>VCO</a:t>
            </a:r>
            <a:r>
              <a:rPr lang="zh-CN" altLang="en-US" dirty="0" smtClean="0"/>
              <a:t>的设计采用了</a:t>
            </a:r>
            <a:r>
              <a:rPr lang="en-US" altLang="zh-CN" dirty="0" smtClean="0"/>
              <a:t>TFT</a:t>
            </a:r>
            <a:r>
              <a:rPr lang="zh-CN" altLang="en-US" dirty="0" smtClean="0"/>
              <a:t>双栅结构的特性，也就是晶体管具有两个栅极，一个栅极电压用来控制阈值电压</a:t>
            </a:r>
            <a:r>
              <a:rPr lang="en-US" altLang="zh-CN" dirty="0" err="1" smtClean="0"/>
              <a:t>Vt</a:t>
            </a:r>
            <a:r>
              <a:rPr lang="zh-CN" altLang="en-US" dirty="0" smtClean="0"/>
              <a:t>。如图中结构，</a:t>
            </a:r>
            <a:r>
              <a:rPr lang="en-US" altLang="zh-CN" dirty="0" smtClean="0"/>
              <a:t>M1</a:t>
            </a:r>
            <a:r>
              <a:rPr lang="zh-CN" altLang="en-US" dirty="0" smtClean="0"/>
              <a:t>、</a:t>
            </a:r>
            <a:r>
              <a:rPr lang="en-US" altLang="zh-CN" dirty="0" smtClean="0"/>
              <a:t>M2</a:t>
            </a:r>
            <a:r>
              <a:rPr lang="zh-CN" altLang="en-US" dirty="0" smtClean="0"/>
              <a:t>是线性跨导器，</a:t>
            </a:r>
            <a:r>
              <a:rPr lang="en-US" altLang="zh-CN" dirty="0" smtClean="0"/>
              <a:t>M3</a:t>
            </a:r>
            <a:r>
              <a:rPr lang="zh-CN" altLang="en-US" dirty="0" smtClean="0"/>
              <a:t>是源极跟随器。</a:t>
            </a:r>
            <a:r>
              <a:rPr lang="en-US" altLang="zh-CN" dirty="0" smtClean="0"/>
              <a:t>In</a:t>
            </a:r>
            <a:r>
              <a:rPr lang="zh-CN" altLang="en-US" dirty="0" smtClean="0"/>
              <a:t>的电压和电容充电电流成线性关系，从而决定了充放电的时间，进一步决定了输出频率。缺点在于线性范围有限，同时</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13</a:t>
            </a:fld>
            <a:endParaRPr lang="zh-CN" altLang="en-US"/>
          </a:p>
        </p:txBody>
      </p:sp>
    </p:spTree>
    <p:extLst>
      <p:ext uri="{BB962C8B-B14F-4D97-AF65-F5344CB8AC3E}">
        <p14:creationId xmlns:p14="http://schemas.microsoft.com/office/powerpoint/2010/main" val="3442334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总结一下文献调研的结果，可以发现</a:t>
            </a:r>
            <a:r>
              <a:rPr lang="en-US" altLang="zh-CN" dirty="0" smtClean="0"/>
              <a:t>……</a:t>
            </a:r>
          </a:p>
          <a:p>
            <a:r>
              <a:rPr lang="zh-CN" altLang="en-US" dirty="0" smtClean="0"/>
              <a:t>而</a:t>
            </a:r>
            <a:r>
              <a:rPr lang="en-US" altLang="zh-CN" dirty="0" smtClean="0"/>
              <a:t>oxide TFT</a:t>
            </a:r>
            <a:r>
              <a:rPr lang="zh-CN" altLang="en-US" dirty="0" smtClean="0"/>
              <a:t>相对于</a:t>
            </a:r>
            <a:r>
              <a:rPr lang="en-US" altLang="zh-CN" dirty="0" smtClean="0"/>
              <a:t>organic TFT</a:t>
            </a:r>
            <a:r>
              <a:rPr lang="zh-CN" altLang="en-US" dirty="0" smtClean="0"/>
              <a:t>由于具有更高迁移率、更高精度工艺、更低成本，或许能够成为柔性电路的一个突破点</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14</a:t>
            </a:fld>
            <a:endParaRPr lang="zh-CN" altLang="en-US"/>
          </a:p>
        </p:txBody>
      </p:sp>
    </p:spTree>
    <p:extLst>
      <p:ext uri="{BB962C8B-B14F-4D97-AF65-F5344CB8AC3E}">
        <p14:creationId xmlns:p14="http://schemas.microsoft.com/office/powerpoint/2010/main" val="695932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根据前期调研的结果以及考虑到</a:t>
            </a:r>
            <a:r>
              <a:rPr lang="en-US" altLang="zh-CN" dirty="0" smtClean="0"/>
              <a:t>Oxide TFT</a:t>
            </a:r>
            <a:r>
              <a:rPr lang="zh-CN" altLang="en-US" dirty="0" smtClean="0"/>
              <a:t>现有的工艺技术，我们决定优先采用基于</a:t>
            </a:r>
            <a:r>
              <a:rPr lang="en-US" altLang="zh-CN" dirty="0" smtClean="0"/>
              <a:t>VCO</a:t>
            </a:r>
            <a:r>
              <a:rPr lang="zh-CN" altLang="en-US" dirty="0" smtClean="0"/>
              <a:t>的</a:t>
            </a:r>
            <a:r>
              <a:rPr lang="en-US" altLang="zh-CN" dirty="0" smtClean="0"/>
              <a:t>ADC</a:t>
            </a:r>
            <a:r>
              <a:rPr lang="zh-CN" altLang="en-US" dirty="0" smtClean="0"/>
              <a:t>。原因主要有以下几方面：</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15</a:t>
            </a:fld>
            <a:endParaRPr lang="zh-CN" altLang="en-US"/>
          </a:p>
        </p:txBody>
      </p:sp>
    </p:spTree>
    <p:extLst>
      <p:ext uri="{BB962C8B-B14F-4D97-AF65-F5344CB8AC3E}">
        <p14:creationId xmlns:p14="http://schemas.microsoft.com/office/powerpoint/2010/main" val="2104044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下面来谈一谈我们具体的课题目标，即要做一个什么样指标的</a:t>
            </a:r>
            <a:r>
              <a:rPr lang="en-US" altLang="zh-CN" dirty="0" smtClean="0"/>
              <a:t>ADC</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16</a:t>
            </a:fld>
            <a:endParaRPr lang="zh-CN" altLang="en-US"/>
          </a:p>
        </p:txBody>
      </p:sp>
    </p:spTree>
    <p:extLst>
      <p:ext uri="{BB962C8B-B14F-4D97-AF65-F5344CB8AC3E}">
        <p14:creationId xmlns:p14="http://schemas.microsoft.com/office/powerpoint/2010/main" val="279899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需要考虑的电路优化问题在于单极性和</a:t>
            </a:r>
            <a:r>
              <a:rPr lang="en-US" altLang="zh-CN" dirty="0" smtClean="0"/>
              <a:t>VCO</a:t>
            </a:r>
            <a:r>
              <a:rPr lang="zh-CN" altLang="en-US" dirty="0" smtClean="0"/>
              <a:t>的</a:t>
            </a:r>
            <a:r>
              <a:rPr lang="en-US" altLang="zh-CN" dirty="0" smtClean="0"/>
              <a:t>v-f</a:t>
            </a:r>
            <a:r>
              <a:rPr lang="zh-CN" altLang="en-US" dirty="0" smtClean="0"/>
              <a:t>关系，设计全单极性电路以及设计合理的</a:t>
            </a:r>
            <a:r>
              <a:rPr lang="en-US" altLang="zh-CN" dirty="0" smtClean="0"/>
              <a:t>VCO</a:t>
            </a:r>
            <a:r>
              <a:rPr lang="zh-CN" altLang="en-US" dirty="0" smtClean="0"/>
              <a:t>结构以获得好的线性关系是我们课题的两个重要的目标。</a:t>
            </a:r>
            <a:endParaRPr lang="en-US" altLang="zh-CN" dirty="0" smtClean="0"/>
          </a:p>
          <a:p>
            <a:r>
              <a:rPr lang="zh-CN" altLang="en-US" dirty="0" smtClean="0"/>
              <a:t>总的来说，我们的工作是根据给定的</a:t>
            </a:r>
            <a:r>
              <a:rPr lang="en-US" altLang="zh-CN" dirty="0" err="1" smtClean="0"/>
              <a:t>OxideTFT</a:t>
            </a:r>
            <a:r>
              <a:rPr lang="zh-CN" altLang="en-US" dirty="0" smtClean="0"/>
              <a:t>的器件模型搭建我们</a:t>
            </a:r>
            <a:r>
              <a:rPr lang="en-US" altLang="zh-CN" dirty="0" smtClean="0"/>
              <a:t>ADC</a:t>
            </a:r>
            <a:r>
              <a:rPr lang="zh-CN" altLang="en-US" dirty="0" smtClean="0"/>
              <a:t>的电路模型，并在电路模型的基础之上进行必要的优化设计与验证</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17</a:t>
            </a:fld>
            <a:endParaRPr lang="zh-CN" altLang="en-US"/>
          </a:p>
        </p:txBody>
      </p:sp>
    </p:spTree>
    <p:extLst>
      <p:ext uri="{BB962C8B-B14F-4D97-AF65-F5344CB8AC3E}">
        <p14:creationId xmlns:p14="http://schemas.microsoft.com/office/powerpoint/2010/main" val="389559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a:t>
            </a:r>
            <a:r>
              <a:rPr lang="en-US" altLang="zh-CN" dirty="0" smtClean="0"/>
              <a:t>VCO</a:t>
            </a:r>
            <a:r>
              <a:rPr lang="zh-CN" altLang="en-US" dirty="0" smtClean="0"/>
              <a:t>的设计是我们课题的一个重要目标，那么久不得不考虑</a:t>
            </a:r>
            <a:r>
              <a:rPr lang="en-US" altLang="zh-CN" dirty="0" smtClean="0"/>
              <a:t>VCO</a:t>
            </a:r>
            <a:r>
              <a:rPr lang="zh-CN" altLang="en-US" dirty="0" smtClean="0"/>
              <a:t>的结构优化。这里列出了</a:t>
            </a:r>
            <a:r>
              <a:rPr lang="en-US" altLang="zh-CN" dirty="0" smtClean="0"/>
              <a:t>3</a:t>
            </a:r>
            <a:r>
              <a:rPr lang="zh-CN" altLang="en-US" dirty="0" smtClean="0"/>
              <a:t>种优化的方案。多相结构考虑到边界的相位误差对于计数器的影响，所以采用多相相加的形式以提高分辨率。另外一种寄存器结构则通过比较每一时钟周期内信号变化个数来量化</a:t>
            </a:r>
            <a:r>
              <a:rPr lang="en-US" altLang="zh-CN" dirty="0" smtClean="0"/>
              <a:t>VCO</a:t>
            </a:r>
            <a:r>
              <a:rPr lang="zh-CN" altLang="en-US" dirty="0" smtClean="0"/>
              <a:t>的频率。而</a:t>
            </a:r>
            <a:r>
              <a:rPr lang="en-US" altLang="zh-CN" dirty="0" smtClean="0"/>
              <a:t>Ring delay line</a:t>
            </a:r>
            <a:r>
              <a:rPr lang="zh-CN" altLang="en-US" dirty="0" smtClean="0"/>
              <a:t>的结构则是混合了上述的两种结构。</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18</a:t>
            </a:fld>
            <a:endParaRPr lang="zh-CN" altLang="en-US"/>
          </a:p>
        </p:txBody>
      </p:sp>
    </p:spTree>
    <p:extLst>
      <p:ext uri="{BB962C8B-B14F-4D97-AF65-F5344CB8AC3E}">
        <p14:creationId xmlns:p14="http://schemas.microsoft.com/office/powerpoint/2010/main" val="1495763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具体分析</a:t>
            </a:r>
            <a:r>
              <a:rPr lang="en-US" altLang="zh-CN" dirty="0" smtClean="0"/>
              <a:t>Ring delay line</a:t>
            </a:r>
            <a:r>
              <a:rPr lang="zh-CN" altLang="en-US" dirty="0" smtClean="0"/>
              <a:t>的结构，可以发现其优势在于</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19</a:t>
            </a:fld>
            <a:endParaRPr lang="zh-CN" altLang="en-US"/>
          </a:p>
        </p:txBody>
      </p:sp>
    </p:spTree>
    <p:extLst>
      <p:ext uri="{BB962C8B-B14F-4D97-AF65-F5344CB8AC3E}">
        <p14:creationId xmlns:p14="http://schemas.microsoft.com/office/powerpoint/2010/main" val="248265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我的报告思路主要分为以下四个部分：背景研究</a:t>
            </a:r>
            <a:r>
              <a:rPr lang="en-US" altLang="zh-CN" dirty="0" smtClean="0"/>
              <a:t>——</a:t>
            </a:r>
            <a:r>
              <a:rPr lang="zh-CN" altLang="en-US" dirty="0" smtClean="0"/>
              <a:t>分别针对柔性、</a:t>
            </a:r>
            <a:r>
              <a:rPr lang="en-US" altLang="zh-CN" dirty="0" smtClean="0"/>
              <a:t>TFT</a:t>
            </a:r>
            <a:r>
              <a:rPr lang="zh-CN" altLang="en-US" dirty="0" smtClean="0"/>
              <a:t>以及模数转换电路介绍其背景、前期调研结果</a:t>
            </a:r>
            <a:r>
              <a:rPr lang="en-US" altLang="zh-CN" dirty="0" smtClean="0"/>
              <a:t>——</a:t>
            </a:r>
            <a:r>
              <a:rPr lang="zh-CN" altLang="en-US" dirty="0" smtClean="0"/>
              <a:t>分析前人的工作、课题目标</a:t>
            </a:r>
            <a:r>
              <a:rPr lang="en-US" altLang="zh-CN" dirty="0" smtClean="0"/>
              <a:t>——</a:t>
            </a:r>
            <a:r>
              <a:rPr lang="zh-CN" altLang="en-US" dirty="0" smtClean="0"/>
              <a:t>详细介绍毕设的任务、最后介绍一下计划安排</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a:t>
            </a:fld>
            <a:endParaRPr lang="zh-CN" altLang="en-US"/>
          </a:p>
        </p:txBody>
      </p:sp>
    </p:spTree>
    <p:extLst>
      <p:ext uri="{BB962C8B-B14F-4D97-AF65-F5344CB8AC3E}">
        <p14:creationId xmlns:p14="http://schemas.microsoft.com/office/powerpoint/2010/main" val="253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9FE5E3-45E0-401A-BDC7-016727830831}" type="slidenum">
              <a:rPr lang="zh-CN" altLang="en-US" smtClean="0"/>
              <a:t>20</a:t>
            </a:fld>
            <a:endParaRPr lang="zh-CN" altLang="en-US"/>
          </a:p>
        </p:txBody>
      </p:sp>
    </p:spTree>
    <p:extLst>
      <p:ext uri="{BB962C8B-B14F-4D97-AF65-F5344CB8AC3E}">
        <p14:creationId xmlns:p14="http://schemas.microsoft.com/office/powerpoint/2010/main" val="219363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21</a:t>
            </a:fld>
            <a:endParaRPr lang="zh-CN" altLang="en-US"/>
          </a:p>
        </p:txBody>
      </p:sp>
    </p:spTree>
    <p:extLst>
      <p:ext uri="{BB962C8B-B14F-4D97-AF65-F5344CB8AC3E}">
        <p14:creationId xmlns:p14="http://schemas.microsoft.com/office/powerpoint/2010/main" val="3315618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众所周知，未来十年内可穿戴设备将成为电子行业的一大热门领域。在可穿戴式系统中，为了与皮肤贴合，柔性是必不可少的特征，比如图中的体温传感器以及心电</a:t>
            </a:r>
            <a:r>
              <a:rPr lang="en-US" altLang="zh-CN" dirty="0" smtClean="0"/>
              <a:t>ECG</a:t>
            </a:r>
            <a:r>
              <a:rPr lang="zh-CN" altLang="en-US" dirty="0" smtClean="0"/>
              <a:t>传感系统。不光如此，在显示系统中，可折叠、弯曲的显示屏成为未来研究的热点；在电子标签中，柔性的标签大大便利了商品管理与运输。因此，对于柔性电路的器件研究则显得至关重要。</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3</a:t>
            </a:fld>
            <a:endParaRPr lang="zh-CN" altLang="en-US"/>
          </a:p>
        </p:txBody>
      </p:sp>
    </p:spTree>
    <p:extLst>
      <p:ext uri="{BB962C8B-B14F-4D97-AF65-F5344CB8AC3E}">
        <p14:creationId xmlns:p14="http://schemas.microsoft.com/office/powerpoint/2010/main" val="2806074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TFT</a:t>
            </a:r>
            <a:r>
              <a:rPr lang="zh-CN" altLang="en-US" dirty="0" smtClean="0"/>
              <a:t>，即薄膜晶体管，是柔性电路的核心器件，由于其材料、加工工艺等不同导致了</a:t>
            </a:r>
            <a:r>
              <a:rPr lang="en-US" altLang="zh-CN" dirty="0" smtClean="0"/>
              <a:t>TFT</a:t>
            </a:r>
            <a:r>
              <a:rPr lang="zh-CN" altLang="en-US" dirty="0" smtClean="0"/>
              <a:t>分为许多种类。图中给出了三种实验室中常用的</a:t>
            </a:r>
            <a:r>
              <a:rPr lang="en-US" altLang="zh-CN" dirty="0" smtClean="0"/>
              <a:t>TFT</a:t>
            </a:r>
            <a:r>
              <a:rPr lang="zh-CN" altLang="en-US" dirty="0" smtClean="0"/>
              <a:t>结构，分别是</a:t>
            </a:r>
            <a:r>
              <a:rPr lang="en-US" altLang="zh-CN" dirty="0" smtClean="0"/>
              <a:t>…… </a:t>
            </a:r>
          </a:p>
          <a:p>
            <a:r>
              <a:rPr lang="zh-CN" altLang="en-US" dirty="0" smtClean="0"/>
              <a:t>下面三幅图对应的是</a:t>
            </a:r>
            <a:r>
              <a:rPr lang="en-US" altLang="zh-CN" dirty="0" smtClean="0"/>
              <a:t>IGZO TFT</a:t>
            </a:r>
            <a:r>
              <a:rPr lang="zh-CN" altLang="en-US" dirty="0" smtClean="0"/>
              <a:t>的简化模型和特性曲线</a:t>
            </a:r>
            <a:endParaRPr lang="en-US" altLang="zh-CN" dirty="0" smtClean="0"/>
          </a:p>
          <a:p>
            <a:r>
              <a:rPr lang="en-US" altLang="zh-CN" dirty="0" smtClean="0"/>
              <a:t>TFT</a:t>
            </a:r>
            <a:r>
              <a:rPr lang="zh-CN" altLang="en-US" dirty="0" smtClean="0"/>
              <a:t>器件相对于</a:t>
            </a:r>
            <a:r>
              <a:rPr lang="en-US" altLang="zh-CN" dirty="0" smtClean="0"/>
              <a:t>CMOS</a:t>
            </a:r>
            <a:r>
              <a:rPr lang="zh-CN" altLang="en-US" dirty="0" smtClean="0"/>
              <a:t>电路来说，优点在于柔性、器件体积小，同时适合打印工艺，使得其加工成本很低</a:t>
            </a:r>
            <a:endParaRPr lang="en-US" altLang="zh-CN" dirty="0" smtClean="0"/>
          </a:p>
          <a:p>
            <a:r>
              <a:rPr lang="zh-CN" altLang="en-US" dirty="0" smtClean="0"/>
              <a:t>但是</a:t>
            </a:r>
            <a:r>
              <a:rPr lang="en-US" altLang="zh-CN" dirty="0" smtClean="0"/>
              <a:t>TFT</a:t>
            </a:r>
            <a:r>
              <a:rPr lang="zh-CN" altLang="en-US" dirty="0" smtClean="0"/>
              <a:t>存在一些固有的缺陷，比如迁移率很低，一般</a:t>
            </a:r>
            <a:r>
              <a:rPr lang="en-US" altLang="zh-CN" dirty="0" smtClean="0"/>
              <a:t>CMOS</a:t>
            </a:r>
            <a:r>
              <a:rPr lang="zh-CN" altLang="en-US" dirty="0" smtClean="0"/>
              <a:t>器件的迁移率能达到</a:t>
            </a:r>
            <a:r>
              <a:rPr lang="en-US" altLang="zh-CN" dirty="0" smtClean="0"/>
              <a:t>10^6cm2/V.s</a:t>
            </a:r>
            <a:r>
              <a:rPr lang="zh-CN" altLang="en-US" dirty="0" smtClean="0"/>
              <a:t>以上，但是</a:t>
            </a:r>
            <a:r>
              <a:rPr lang="en-US" altLang="zh-CN" dirty="0" smtClean="0"/>
              <a:t>TFT</a:t>
            </a:r>
            <a:r>
              <a:rPr lang="zh-CN" altLang="en-US" dirty="0" smtClean="0"/>
              <a:t>的迁移率则在</a:t>
            </a:r>
            <a:r>
              <a:rPr lang="en-US" altLang="zh-CN" dirty="0" smtClean="0"/>
              <a:t>0.1~200</a:t>
            </a:r>
            <a:r>
              <a:rPr lang="zh-CN" altLang="en-US" dirty="0" smtClean="0"/>
              <a:t>不等，导致了较慢的开关速度以及较低的电路截止频率。同时其低开关电流比也影响着功耗问题，工艺偏差问题更对电路设计提出了挑战</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4</a:t>
            </a:fld>
            <a:endParaRPr lang="zh-CN" altLang="en-US"/>
          </a:p>
        </p:txBody>
      </p:sp>
    </p:spTree>
    <p:extLst>
      <p:ext uri="{BB962C8B-B14F-4D97-AF65-F5344CB8AC3E}">
        <p14:creationId xmlns:p14="http://schemas.microsoft.com/office/powerpoint/2010/main" val="2998253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实验室中主流的研究方向是</a:t>
            </a:r>
            <a:r>
              <a:rPr lang="en-US" altLang="zh-CN" dirty="0" smtClean="0"/>
              <a:t>Organic</a:t>
            </a:r>
            <a:r>
              <a:rPr lang="zh-CN" altLang="en-US" dirty="0" smtClean="0"/>
              <a:t>有机</a:t>
            </a:r>
            <a:r>
              <a:rPr lang="en-US" altLang="zh-CN" dirty="0" smtClean="0"/>
              <a:t>TFT</a:t>
            </a:r>
            <a:r>
              <a:rPr lang="zh-CN" altLang="en-US" dirty="0" smtClean="0"/>
              <a:t>，而在显示产业中实际能够量产的</a:t>
            </a:r>
            <a:r>
              <a:rPr lang="en-US" altLang="zh-CN" dirty="0" smtClean="0"/>
              <a:t>TFT</a:t>
            </a:r>
            <a:r>
              <a:rPr lang="zh-CN" altLang="en-US" dirty="0" smtClean="0"/>
              <a:t>分为</a:t>
            </a:r>
            <a:r>
              <a:rPr lang="en-US" altLang="zh-CN" dirty="0" smtClean="0"/>
              <a:t>3</a:t>
            </a:r>
            <a:r>
              <a:rPr lang="zh-CN" altLang="en-US" dirty="0" smtClean="0"/>
              <a:t>类，根据其有源层不同分为</a:t>
            </a:r>
            <a:r>
              <a:rPr lang="en-US" altLang="zh-CN" dirty="0" smtClean="0"/>
              <a:t>……</a:t>
            </a:r>
            <a:r>
              <a:rPr lang="zh-CN" altLang="en-US" dirty="0" smtClean="0"/>
              <a:t>其中，</a:t>
            </a:r>
            <a:r>
              <a:rPr lang="en-US" altLang="zh-CN" dirty="0" smtClean="0"/>
              <a:t>Oxide</a:t>
            </a:r>
            <a:r>
              <a:rPr lang="zh-CN" altLang="en-US" dirty="0" smtClean="0"/>
              <a:t>氧化物</a:t>
            </a:r>
            <a:r>
              <a:rPr lang="en-US" altLang="zh-CN" dirty="0" smtClean="0"/>
              <a:t>TFT</a:t>
            </a:r>
            <a:r>
              <a:rPr lang="zh-CN" altLang="en-US" dirty="0" smtClean="0"/>
              <a:t>由于（</a:t>
            </a:r>
            <a:r>
              <a:rPr lang="en-US" altLang="zh-CN" dirty="0" smtClean="0"/>
              <a:t>……</a:t>
            </a:r>
            <a:r>
              <a:rPr lang="zh-CN" altLang="en-US" dirty="0" smtClean="0"/>
              <a:t>优势），因此，可以看出</a:t>
            </a:r>
            <a:r>
              <a:rPr lang="en-US" altLang="zh-CN" dirty="0" err="1" smtClean="0"/>
              <a:t>oxideTFT</a:t>
            </a:r>
            <a:r>
              <a:rPr lang="zh-CN" altLang="en-US" dirty="0" smtClean="0"/>
              <a:t>在未来柔性电路中的具有很大的发展潜力</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5</a:t>
            </a:fld>
            <a:endParaRPr lang="zh-CN" altLang="en-US"/>
          </a:p>
        </p:txBody>
      </p:sp>
    </p:spTree>
    <p:extLst>
      <p:ext uri="{BB962C8B-B14F-4D97-AF65-F5344CB8AC3E}">
        <p14:creationId xmlns:p14="http://schemas.microsoft.com/office/powerpoint/2010/main" val="94505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那么，为什么我们首先计划做一个柔性</a:t>
            </a:r>
            <a:r>
              <a:rPr lang="en-US" altLang="zh-CN" dirty="0" smtClean="0"/>
              <a:t>ADC</a:t>
            </a:r>
            <a:r>
              <a:rPr lang="zh-CN" altLang="en-US" dirty="0" smtClean="0"/>
              <a:t>的电路呢？原因很多，首先</a:t>
            </a:r>
            <a:r>
              <a:rPr lang="en-US" altLang="zh-CN" dirty="0" smtClean="0"/>
              <a:t>……</a:t>
            </a:r>
          </a:p>
          <a:p>
            <a:r>
              <a:rPr lang="zh-CN" altLang="en-US" dirty="0" smtClean="0"/>
              <a:t>也就是说，我们有了柔性</a:t>
            </a:r>
            <a:r>
              <a:rPr lang="en-US" altLang="zh-CN" dirty="0" smtClean="0"/>
              <a:t>ADC</a:t>
            </a:r>
            <a:r>
              <a:rPr lang="zh-CN" altLang="en-US" dirty="0" smtClean="0"/>
              <a:t>，就可以将其用在传感网中做试验，同时有了柔性</a:t>
            </a:r>
            <a:r>
              <a:rPr lang="en-US" altLang="zh-CN" dirty="0" smtClean="0"/>
              <a:t>ADC</a:t>
            </a:r>
            <a:r>
              <a:rPr lang="zh-CN" altLang="en-US" dirty="0" smtClean="0"/>
              <a:t>的设计经验，做其他用途的电路也变得容易了许多。</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6</a:t>
            </a:fld>
            <a:endParaRPr lang="zh-CN" altLang="en-US"/>
          </a:p>
        </p:txBody>
      </p:sp>
    </p:spTree>
    <p:extLst>
      <p:ext uri="{BB962C8B-B14F-4D97-AF65-F5344CB8AC3E}">
        <p14:creationId xmlns:p14="http://schemas.microsoft.com/office/powerpoint/2010/main" val="337355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既然要做</a:t>
            </a:r>
            <a:r>
              <a:rPr lang="en-US" altLang="zh-CN" dirty="0" smtClean="0"/>
              <a:t>ADC</a:t>
            </a:r>
            <a:r>
              <a:rPr lang="zh-CN" altLang="en-US" dirty="0" smtClean="0"/>
              <a:t>，就不得不研究</a:t>
            </a:r>
            <a:r>
              <a:rPr lang="en-US" altLang="zh-CN" dirty="0" smtClean="0"/>
              <a:t>ADC</a:t>
            </a:r>
            <a:r>
              <a:rPr lang="zh-CN" altLang="en-US" dirty="0" smtClean="0"/>
              <a:t>的电路结构和原理。</a:t>
            </a:r>
            <a:r>
              <a:rPr lang="en-US" altLang="zh-CN" dirty="0" smtClean="0"/>
              <a:t>ADC</a:t>
            </a:r>
            <a:r>
              <a:rPr lang="zh-CN" altLang="en-US" dirty="0" smtClean="0"/>
              <a:t>有多种结构，比较常见的有</a:t>
            </a:r>
            <a:r>
              <a:rPr lang="en-US" altLang="zh-CN" dirty="0" smtClean="0"/>
              <a:t>……</a:t>
            </a:r>
          </a:p>
          <a:p>
            <a:r>
              <a:rPr lang="zh-CN" altLang="en-US" dirty="0" smtClean="0"/>
              <a:t>其中电路结构最简单的要数</a:t>
            </a:r>
            <a:r>
              <a:rPr lang="en-US" altLang="zh-CN" dirty="0" smtClean="0"/>
              <a:t>SAR-ADC</a:t>
            </a:r>
            <a:r>
              <a:rPr lang="zh-CN" altLang="en-US" dirty="0" smtClean="0"/>
              <a:t>和</a:t>
            </a:r>
            <a:r>
              <a:rPr lang="en-US" altLang="zh-CN" dirty="0" smtClean="0"/>
              <a:t>VCO</a:t>
            </a:r>
            <a:r>
              <a:rPr lang="zh-CN" altLang="en-US" dirty="0" smtClean="0"/>
              <a:t>型</a:t>
            </a:r>
            <a:r>
              <a:rPr lang="en-US" altLang="zh-CN" dirty="0" smtClean="0"/>
              <a:t>ADC</a:t>
            </a:r>
            <a:r>
              <a:rPr lang="zh-CN" altLang="en-US" dirty="0" smtClean="0"/>
              <a:t>，其原理图已经给出了。</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7</a:t>
            </a:fld>
            <a:endParaRPr lang="zh-CN" altLang="en-US"/>
          </a:p>
        </p:txBody>
      </p:sp>
    </p:spTree>
    <p:extLst>
      <p:ext uri="{BB962C8B-B14F-4D97-AF65-F5344CB8AC3E}">
        <p14:creationId xmlns:p14="http://schemas.microsoft.com/office/powerpoint/2010/main" val="285271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下面给出一些前期调研的结果</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8</a:t>
            </a:fld>
            <a:endParaRPr lang="zh-CN" altLang="en-US"/>
          </a:p>
        </p:txBody>
      </p:sp>
    </p:spTree>
    <p:extLst>
      <p:ext uri="{BB962C8B-B14F-4D97-AF65-F5344CB8AC3E}">
        <p14:creationId xmlns:p14="http://schemas.microsoft.com/office/powerpoint/2010/main" val="4219894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经过调研，之前一共有</a:t>
            </a:r>
            <a:r>
              <a:rPr lang="en-US" altLang="zh-CN" dirty="0" smtClean="0"/>
              <a:t>4</a:t>
            </a:r>
            <a:r>
              <a:rPr lang="zh-CN" altLang="en-US" dirty="0" smtClean="0"/>
              <a:t>篇文献做过</a:t>
            </a:r>
            <a:r>
              <a:rPr lang="en-US" altLang="zh-CN" dirty="0" smtClean="0"/>
              <a:t>TFT-ADC</a:t>
            </a:r>
            <a:r>
              <a:rPr lang="zh-CN" altLang="en-US" dirty="0" smtClean="0"/>
              <a:t>并流片的工作，其中两篇</a:t>
            </a:r>
            <a:r>
              <a:rPr lang="en-US" altLang="zh-CN" dirty="0" smtClean="0"/>
              <a:t>SAR-ADC</a:t>
            </a:r>
            <a:r>
              <a:rPr lang="zh-CN" altLang="en-US" dirty="0" smtClean="0"/>
              <a:t>结构、一篇</a:t>
            </a:r>
            <a:r>
              <a:rPr lang="en-US" altLang="zh-CN" sz="1200" b="1" kern="1200" dirty="0" smtClean="0">
                <a:solidFill>
                  <a:srgbClr val="000066"/>
                </a:solidFill>
                <a:latin typeface="+mn-lt"/>
                <a:ea typeface="+mn-ea"/>
                <a:cs typeface="+mn-cs"/>
              </a:rPr>
              <a:t>∑-∆</a:t>
            </a:r>
            <a:r>
              <a:rPr lang="zh-CN" altLang="en-US" sz="1200" b="1" kern="1200" dirty="0" smtClean="0">
                <a:solidFill>
                  <a:srgbClr val="000066"/>
                </a:solidFill>
                <a:latin typeface="+mn-lt"/>
                <a:ea typeface="+mn-ea"/>
                <a:cs typeface="+mn-cs"/>
              </a:rPr>
              <a:t>结构以及一篇</a:t>
            </a:r>
            <a:r>
              <a:rPr lang="en-US" altLang="zh-CN" sz="1200" b="1" kern="1200" dirty="0" smtClean="0">
                <a:solidFill>
                  <a:srgbClr val="000066"/>
                </a:solidFill>
                <a:latin typeface="+mn-lt"/>
                <a:ea typeface="+mn-ea"/>
                <a:cs typeface="+mn-cs"/>
              </a:rPr>
              <a:t>VCO</a:t>
            </a:r>
            <a:r>
              <a:rPr lang="zh-CN" altLang="en-US" sz="1200" b="1" kern="1200" dirty="0" smtClean="0">
                <a:solidFill>
                  <a:srgbClr val="000066"/>
                </a:solidFill>
                <a:latin typeface="+mn-lt"/>
                <a:ea typeface="+mn-ea"/>
                <a:cs typeface="+mn-cs"/>
              </a:rPr>
              <a:t>型。</a:t>
            </a:r>
            <a:endParaRPr lang="en-US" altLang="zh-CN" sz="1200" b="1" kern="1200" dirty="0" smtClean="0">
              <a:solidFill>
                <a:srgbClr val="000066"/>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rgbClr val="000066"/>
                </a:solidFill>
                <a:latin typeface="+mn-lt"/>
                <a:ea typeface="+mn-ea"/>
                <a:cs typeface="+mn-cs"/>
              </a:rPr>
              <a:t>四个工作都是基于实验室环境下的有机</a:t>
            </a:r>
            <a:r>
              <a:rPr lang="en-US" altLang="zh-CN" sz="1200" b="1" kern="1200" dirty="0" smtClean="0">
                <a:solidFill>
                  <a:srgbClr val="000066"/>
                </a:solidFill>
                <a:latin typeface="+mn-lt"/>
                <a:ea typeface="+mn-ea"/>
                <a:cs typeface="+mn-cs"/>
              </a:rPr>
              <a:t>TFT</a:t>
            </a:r>
            <a:r>
              <a:rPr lang="zh-CN" altLang="en-US" sz="1200" b="1" kern="1200" dirty="0" smtClean="0">
                <a:solidFill>
                  <a:srgbClr val="000066"/>
                </a:solidFill>
                <a:latin typeface="+mn-lt"/>
                <a:ea typeface="+mn-ea"/>
                <a:cs typeface="+mn-cs"/>
              </a:rPr>
              <a:t>，精度分别为</a:t>
            </a:r>
            <a:r>
              <a:rPr lang="en-US" altLang="zh-CN" sz="1200" b="1" kern="1200" dirty="0" smtClean="0">
                <a:solidFill>
                  <a:srgbClr val="000066"/>
                </a:solidFill>
                <a:latin typeface="+mn-lt"/>
                <a:ea typeface="+mn-ea"/>
                <a:cs typeface="+mn-cs"/>
              </a:rPr>
              <a:t>……</a:t>
            </a:r>
            <a:r>
              <a:rPr lang="zh-CN" altLang="en-US" sz="1200" b="1" kern="1200" dirty="0" smtClean="0">
                <a:solidFill>
                  <a:srgbClr val="000066"/>
                </a:solidFill>
                <a:latin typeface="+mn-lt"/>
                <a:ea typeface="+mn-ea"/>
                <a:cs typeface="+mn-cs"/>
              </a:rPr>
              <a:t>表中给出了一些</a:t>
            </a:r>
            <a:r>
              <a:rPr lang="en-US" altLang="zh-CN" sz="1200" b="1" kern="1200" dirty="0" smtClean="0">
                <a:solidFill>
                  <a:srgbClr val="000066"/>
                </a:solidFill>
                <a:latin typeface="+mn-lt"/>
                <a:ea typeface="+mn-ea"/>
                <a:cs typeface="+mn-cs"/>
              </a:rPr>
              <a:t>ADC</a:t>
            </a:r>
            <a:r>
              <a:rPr lang="zh-CN" altLang="en-US" sz="1200" b="1" kern="1200" dirty="0" smtClean="0">
                <a:solidFill>
                  <a:srgbClr val="000066"/>
                </a:solidFill>
                <a:latin typeface="+mn-lt"/>
                <a:ea typeface="+mn-ea"/>
                <a:cs typeface="+mn-cs"/>
              </a:rPr>
              <a:t>指标，下面将就每个文献的工作作详细分析</a:t>
            </a:r>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9</a:t>
            </a:fld>
            <a:endParaRPr lang="zh-CN" altLang="en-US"/>
          </a:p>
        </p:txBody>
      </p:sp>
    </p:spTree>
    <p:extLst>
      <p:ext uri="{BB962C8B-B14F-4D97-AF65-F5344CB8AC3E}">
        <p14:creationId xmlns:p14="http://schemas.microsoft.com/office/powerpoint/2010/main" val="396348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3349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2570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274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2"/>
            <a:ext cx="7772400" cy="1470025"/>
          </a:xfrm>
        </p:spPr>
        <p:txBody>
          <a:bodyPr/>
          <a:lstStyle>
            <a:lvl1pPr>
              <a:defRPr sz="33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1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dirty="0">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dirty="0">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4" y="381002"/>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2"/>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5280227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7779828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0332130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013153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247911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53981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66753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40930132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2928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915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5759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09566050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smtClean="0">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387286021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7148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60656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4603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551574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187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672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smtClean="0"/>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50071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7155451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3181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844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smtClean="0">
                <a:solidFill>
                  <a:srgbClr val="000000"/>
                </a:solidFill>
              </a:rPr>
              <a:t>20/22</a:t>
            </a:r>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47273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smtClean="0"/>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0698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smtClean="0"/>
              <a:t>20/22</a:t>
            </a:r>
            <a:endParaRPr lang="zh-CN" altLang="en-US"/>
          </a:p>
        </p:txBody>
      </p:sp>
      <p:sp>
        <p:nvSpPr>
          <p:cNvPr id="9" name="灯片编号占位符 8"/>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833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smtClean="0"/>
              <a:t>20/22</a:t>
            </a:r>
            <a:endParaRPr lang="zh-CN" altLang="en-US"/>
          </a:p>
        </p:txBody>
      </p:sp>
      <p:sp>
        <p:nvSpPr>
          <p:cNvPr id="5" name="灯片编号占位符 4"/>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4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smtClean="0"/>
              <a:t>20/22</a:t>
            </a:r>
            <a:endParaRPr lang="zh-CN" altLang="en-US"/>
          </a:p>
        </p:txBody>
      </p:sp>
      <p:sp>
        <p:nvSpPr>
          <p:cNvPr id="4" name="灯片编号占位符 3"/>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66673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smtClean="0"/>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1120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smtClean="0"/>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074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smtClean="0"/>
              <a:t>20/22</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21149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fontAlgn="base">
              <a:spcBef>
                <a:spcPct val="0"/>
              </a:spcBef>
              <a:spcAft>
                <a:spcPct val="0"/>
              </a:spcAft>
            </a:pPr>
            <a:r>
              <a:rPr lang="en-US" altLang="zh-CN" smtClean="0">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5"/>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Tree>
    <p:extLst>
      <p:ext uri="{BB962C8B-B14F-4D97-AF65-F5344CB8AC3E}">
        <p14:creationId xmlns:p14="http://schemas.microsoft.com/office/powerpoint/2010/main" val="309000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algn="ctr" rtl="0" fontAlgn="base">
        <a:spcBef>
          <a:spcPct val="0"/>
        </a:spcBef>
        <a:spcAft>
          <a:spcPct val="0"/>
        </a:spcAft>
        <a:defRPr sz="27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ea typeface="+mn-ea"/>
        </a:defRPr>
      </a:lvl2pPr>
      <a:lvl3pPr marL="857250" indent="-171450" algn="l" rtl="0" fontAlgn="base">
        <a:spcBef>
          <a:spcPct val="20000"/>
        </a:spcBef>
        <a:spcAft>
          <a:spcPct val="0"/>
        </a:spcAft>
        <a:buChar char="•"/>
        <a:defRPr sz="1800">
          <a:solidFill>
            <a:schemeClr val="tx1"/>
          </a:solidFill>
          <a:latin typeface="+mn-lt"/>
          <a:ea typeface="+mn-ea"/>
        </a:defRPr>
      </a:lvl3pPr>
      <a:lvl4pPr marL="1200150" indent="-171450" algn="l" rtl="0" fontAlgn="base">
        <a:spcBef>
          <a:spcPct val="20000"/>
        </a:spcBef>
        <a:spcAft>
          <a:spcPct val="0"/>
        </a:spcAft>
        <a:buChar char="–"/>
        <a:defRPr sz="1500">
          <a:solidFill>
            <a:schemeClr val="tx1"/>
          </a:solidFill>
          <a:latin typeface="+mn-lt"/>
          <a:ea typeface="+mn-ea"/>
        </a:defRPr>
      </a:lvl4pPr>
      <a:lvl5pPr marL="1543050" indent="-171450" algn="l" rtl="0" fontAlgn="base">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r>
              <a:rPr lang="en-US" altLang="zh-CN" smtClean="0">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Tree>
    <p:extLst>
      <p:ext uri="{BB962C8B-B14F-4D97-AF65-F5344CB8AC3E}">
        <p14:creationId xmlns:p14="http://schemas.microsoft.com/office/powerpoint/2010/main" val="3166691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36"/>
          <p:cNvSpPr>
            <a:spLocks noGrp="1" noChangeArrowheads="1"/>
          </p:cNvSpPr>
          <p:nvPr>
            <p:ph type="ctrTitle"/>
          </p:nvPr>
        </p:nvSpPr>
        <p:spPr>
          <a:xfrm>
            <a:off x="492369" y="1915551"/>
            <a:ext cx="8651631" cy="1828800"/>
          </a:xfrm>
        </p:spPr>
        <p:txBody>
          <a:bodyPr/>
          <a:lstStyle/>
          <a:p>
            <a:r>
              <a:rPr lang="zh-CN" altLang="en-US" sz="4000" dirty="0"/>
              <a:t>超高速高精度数控</a:t>
            </a:r>
            <a:r>
              <a:rPr lang="zh-CN" altLang="en-US" sz="4000" dirty="0" smtClean="0"/>
              <a:t>振荡器</a:t>
            </a:r>
            <a:r>
              <a:rPr lang="en-US" altLang="zh-CN" sz="4000" dirty="0" smtClean="0"/>
              <a:t>(NCO</a:t>
            </a:r>
            <a:r>
              <a:rPr lang="en-US" altLang="zh-CN" sz="4000" dirty="0"/>
              <a:t>)</a:t>
            </a:r>
            <a:r>
              <a:rPr lang="zh-CN" altLang="en-US" sz="4000" dirty="0" smtClean="0"/>
              <a:t>设计 </a:t>
            </a:r>
            <a:endParaRPr lang="zh-CN" altLang="en-US" sz="4000" b="1" dirty="0"/>
          </a:p>
        </p:txBody>
      </p:sp>
      <p:sp>
        <p:nvSpPr>
          <p:cNvPr id="4133" name="Rectangle 37"/>
          <p:cNvSpPr>
            <a:spLocks noGrp="1" noChangeArrowheads="1"/>
          </p:cNvSpPr>
          <p:nvPr>
            <p:ph type="subTitle" idx="1"/>
          </p:nvPr>
        </p:nvSpPr>
        <p:spPr>
          <a:xfrm>
            <a:off x="3195350" y="3744351"/>
            <a:ext cx="3245667" cy="2247314"/>
          </a:xfrm>
        </p:spPr>
        <p:txBody>
          <a:bodyPr/>
          <a:lstStyle/>
          <a:p>
            <a:pPr algn="l"/>
            <a:r>
              <a:rPr lang="zh-CN" altLang="en-US" b="1" dirty="0" smtClean="0">
                <a:latin typeface="Arial Unicode MS" pitchFamily="34" charset="-122"/>
                <a:ea typeface="Arial Unicode MS" pitchFamily="34" charset="-122"/>
                <a:cs typeface="Arial Unicode MS" pitchFamily="34" charset="-122"/>
              </a:rPr>
              <a:t>姓名</a:t>
            </a:r>
            <a:r>
              <a:rPr lang="zh-CN" altLang="en-US" b="1" dirty="0" smtClean="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杨一雄</a:t>
            </a:r>
            <a:endParaRPr lang="en-US" altLang="zh-CN" b="1" dirty="0" smtClean="0">
              <a:latin typeface="Arial Unicode MS" pitchFamily="34" charset="-122"/>
              <a:ea typeface="Arial Unicode MS" pitchFamily="34" charset="-122"/>
              <a:cs typeface="Arial Unicode MS" pitchFamily="34" charset="-122"/>
            </a:endParaRPr>
          </a:p>
          <a:p>
            <a:pPr algn="l"/>
            <a:r>
              <a:rPr lang="zh-CN" altLang="en-US" b="1" dirty="0" smtClean="0">
                <a:latin typeface="Arial Unicode MS" pitchFamily="34" charset="-122"/>
                <a:ea typeface="Arial Unicode MS" pitchFamily="34" charset="-122"/>
                <a:cs typeface="Arial Unicode MS" pitchFamily="34" charset="-122"/>
              </a:rPr>
              <a:t>班级：</a:t>
            </a:r>
            <a:r>
              <a:rPr lang="zh-CN" altLang="en-US" b="1" dirty="0" smtClean="0">
                <a:latin typeface="Arial Unicode MS" pitchFamily="34" charset="-122"/>
                <a:ea typeface="Arial Unicode MS" pitchFamily="34" charset="-122"/>
                <a:cs typeface="Arial Unicode MS" pitchFamily="34" charset="-122"/>
              </a:rPr>
              <a:t>无</a:t>
            </a:r>
            <a:r>
              <a:rPr lang="en-US" altLang="zh-CN" b="1" dirty="0" smtClean="0">
                <a:latin typeface="Arial Unicode MS" pitchFamily="34" charset="-122"/>
                <a:ea typeface="Arial Unicode MS" pitchFamily="34" charset="-122"/>
                <a:cs typeface="Arial Unicode MS" pitchFamily="34" charset="-122"/>
              </a:rPr>
              <a:t>38</a:t>
            </a:r>
            <a:endParaRPr lang="en-US" altLang="zh-CN" b="1" dirty="0" smtClean="0">
              <a:latin typeface="Arial Unicode MS" pitchFamily="34" charset="-122"/>
              <a:ea typeface="Arial Unicode MS" pitchFamily="34" charset="-122"/>
              <a:cs typeface="Arial Unicode MS" pitchFamily="34" charset="-122"/>
            </a:endParaRPr>
          </a:p>
          <a:p>
            <a:pPr algn="l"/>
            <a:r>
              <a:rPr lang="zh-CN" altLang="en-US" b="1" dirty="0">
                <a:latin typeface="Arial Unicode MS" pitchFamily="34" charset="-122"/>
                <a:ea typeface="Arial Unicode MS" pitchFamily="34" charset="-122"/>
                <a:cs typeface="Arial Unicode MS" pitchFamily="34" charset="-122"/>
              </a:rPr>
              <a:t>学</a:t>
            </a:r>
            <a:r>
              <a:rPr lang="zh-CN" altLang="en-US" b="1" dirty="0" smtClean="0">
                <a:latin typeface="Arial Unicode MS" pitchFamily="34" charset="-122"/>
                <a:ea typeface="Arial Unicode MS" pitchFamily="34" charset="-122"/>
                <a:cs typeface="Arial Unicode MS" pitchFamily="34" charset="-122"/>
              </a:rPr>
              <a:t>号：</a:t>
            </a:r>
            <a:r>
              <a:rPr lang="en-US" altLang="zh-CN" b="1" dirty="0" smtClean="0">
                <a:latin typeface="Arial Unicode MS" pitchFamily="34" charset="-122"/>
                <a:ea typeface="Arial Unicode MS" pitchFamily="34" charset="-122"/>
                <a:cs typeface="Arial Unicode MS" pitchFamily="34" charset="-122"/>
              </a:rPr>
              <a:t>2013011248</a:t>
            </a:r>
            <a:endParaRPr lang="en-US" altLang="zh-CN" b="1" dirty="0" smtClean="0">
              <a:latin typeface="Arial Unicode MS" pitchFamily="34" charset="-122"/>
              <a:ea typeface="Arial Unicode MS" pitchFamily="34" charset="-122"/>
              <a:cs typeface="Arial Unicode MS" pitchFamily="34" charset="-122"/>
            </a:endParaRPr>
          </a:p>
          <a:p>
            <a:pPr algn="l"/>
            <a:r>
              <a:rPr lang="zh-CN" altLang="en-US" b="1" dirty="0" smtClean="0">
                <a:latin typeface="Arial Unicode MS" pitchFamily="34" charset="-122"/>
                <a:ea typeface="Arial Unicode MS" pitchFamily="34" charset="-122"/>
                <a:cs typeface="Arial Unicode MS" pitchFamily="34" charset="-122"/>
              </a:rPr>
              <a:t>指导老师</a:t>
            </a:r>
            <a:r>
              <a:rPr lang="zh-CN" altLang="en-US" b="1" dirty="0" smtClean="0">
                <a:latin typeface="Arial Unicode MS" pitchFamily="34" charset="-122"/>
                <a:ea typeface="Arial Unicode MS" pitchFamily="34" charset="-122"/>
                <a:cs typeface="Arial Unicode MS" pitchFamily="34" charset="-122"/>
              </a:rPr>
              <a:t>：</a:t>
            </a:r>
            <a:r>
              <a:rPr lang="zh-CN" altLang="en-US" b="1" dirty="0">
                <a:latin typeface="Arial Unicode MS" pitchFamily="34" charset="-122"/>
                <a:ea typeface="Arial Unicode MS" pitchFamily="34" charset="-122"/>
                <a:cs typeface="Arial Unicode MS" pitchFamily="34" charset="-122"/>
              </a:rPr>
              <a:t>杨华中</a:t>
            </a:r>
            <a:endParaRPr lang="en-US" altLang="zh-CN" b="1" dirty="0" smtClean="0">
              <a:latin typeface="Franklin Gothic Medium" pitchFamily="34" charset="0"/>
            </a:endParaRPr>
          </a:p>
        </p:txBody>
      </p:sp>
      <p:sp>
        <p:nvSpPr>
          <p:cNvPr id="3" name="文本框 2"/>
          <p:cNvSpPr txBox="1"/>
          <p:nvPr/>
        </p:nvSpPr>
        <p:spPr>
          <a:xfrm>
            <a:off x="5676384" y="0"/>
            <a:ext cx="3467616" cy="584775"/>
          </a:xfrm>
          <a:prstGeom prst="rect">
            <a:avLst/>
          </a:prstGeom>
          <a:noFill/>
        </p:spPr>
        <p:txBody>
          <a:bodyPr wrap="none" rtlCol="0">
            <a:spAutoFit/>
          </a:bodyPr>
          <a:lstStyle/>
          <a:p>
            <a:r>
              <a:rPr lang="zh-CN" altLang="en-US" sz="3200" dirty="0">
                <a:solidFill>
                  <a:schemeClr val="tx2"/>
                </a:solidFill>
                <a:latin typeface="华文新魏" pitchFamily="2" charset="-122"/>
                <a:ea typeface="华文新魏" pitchFamily="2" charset="-122"/>
                <a:cs typeface="+mj-cs"/>
              </a:rPr>
              <a:t>毕业设计开题报告</a:t>
            </a:r>
          </a:p>
        </p:txBody>
      </p:sp>
      <p:sp>
        <p:nvSpPr>
          <p:cNvPr id="5" name="页脚占位符 4"/>
          <p:cNvSpPr>
            <a:spLocks noGrp="1"/>
          </p:cNvSpPr>
          <p:nvPr>
            <p:ph type="ftr" sz="quarter" idx="3"/>
          </p:nvPr>
        </p:nvSpPr>
        <p:spPr/>
        <p:txBody>
          <a:bodyPr/>
          <a:lstStyle/>
          <a:p>
            <a:r>
              <a:rPr lang="en-US" altLang="zh-CN" sz="1050" dirty="0">
                <a:solidFill>
                  <a:srgbClr val="000000"/>
                </a:solidFill>
              </a:rPr>
              <a:t>1</a:t>
            </a:r>
            <a:r>
              <a:rPr lang="en-US" altLang="zh-CN" sz="1050" dirty="0" smtClean="0">
                <a:solidFill>
                  <a:srgbClr val="000000"/>
                </a:solidFill>
              </a:rPr>
              <a:t>/22</a:t>
            </a:r>
            <a:endParaRPr lang="en-US" altLang="zh-CN" sz="1050" dirty="0">
              <a:solidFill>
                <a:srgbClr val="000000"/>
              </a:solidFill>
            </a:endParaRPr>
          </a:p>
        </p:txBody>
      </p:sp>
    </p:spTree>
    <p:extLst>
      <p:ext uri="{BB962C8B-B14F-4D97-AF65-F5344CB8AC3E}">
        <p14:creationId xmlns:p14="http://schemas.microsoft.com/office/powerpoint/2010/main" val="1579846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753142"/>
            <a:ext cx="8674381" cy="994172"/>
          </a:xfrm>
        </p:spPr>
        <p:txBody>
          <a:bodyPr>
            <a:normAutofit/>
          </a:bodyPr>
          <a:lstStyle/>
          <a:p>
            <a:pPr algn="l"/>
            <a:r>
              <a:rPr lang="en-US" altLang="zh-CN" dirty="0" smtClean="0"/>
              <a:t>[1] A 3V 6b successive-approximation ADC using complementary organic thin-film transistors on glass</a:t>
            </a:r>
            <a:endParaRPr lang="zh-CN" altLang="en-US" dirty="0"/>
          </a:p>
        </p:txBody>
      </p:sp>
      <p:sp>
        <p:nvSpPr>
          <p:cNvPr id="3" name="内容占位符 2"/>
          <p:cNvSpPr>
            <a:spLocks noGrp="1"/>
          </p:cNvSpPr>
          <p:nvPr>
            <p:ph idx="1"/>
          </p:nvPr>
        </p:nvSpPr>
        <p:spPr>
          <a:xfrm>
            <a:off x="381000" y="1713125"/>
            <a:ext cx="3811905" cy="4773120"/>
          </a:xfrm>
        </p:spPr>
        <p:txBody>
          <a:bodyPr/>
          <a:lstStyle/>
          <a:p>
            <a:pPr marL="0" indent="0">
              <a:buNone/>
            </a:pPr>
            <a:r>
              <a:rPr lang="zh-CN" altLang="en-US" dirty="0" smtClean="0"/>
              <a:t>电路挑战：</a:t>
            </a:r>
            <a:endParaRPr lang="en-US" altLang="zh-CN" dirty="0" smtClean="0"/>
          </a:p>
          <a:p>
            <a:r>
              <a:rPr lang="zh-CN" altLang="en-US" dirty="0" smtClean="0"/>
              <a:t>晶体管失配度高</a:t>
            </a:r>
            <a:endParaRPr lang="en-US" altLang="zh-CN" dirty="0" smtClean="0"/>
          </a:p>
          <a:p>
            <a:r>
              <a:rPr lang="zh-CN" altLang="en-US" dirty="0" smtClean="0"/>
              <a:t>电容存在不匹配</a:t>
            </a:r>
            <a:endParaRPr lang="en-US" altLang="zh-CN" dirty="0" smtClean="0"/>
          </a:p>
          <a:p>
            <a:pPr marL="0" indent="0">
              <a:buNone/>
            </a:pPr>
            <a:r>
              <a:rPr lang="zh-CN" altLang="en-US" dirty="0"/>
              <a:t>解决</a:t>
            </a:r>
            <a:r>
              <a:rPr lang="zh-CN" altLang="en-US" dirty="0" smtClean="0"/>
              <a:t>思路：</a:t>
            </a:r>
            <a:endParaRPr lang="en-US" altLang="zh-CN" dirty="0" smtClean="0"/>
          </a:p>
          <a:p>
            <a:r>
              <a:rPr lang="zh-CN" altLang="en-US" dirty="0" smtClean="0"/>
              <a:t>采用电荷型</a:t>
            </a:r>
            <a:r>
              <a:rPr lang="en-US" altLang="zh-CN" dirty="0" smtClean="0"/>
              <a:t>SAR ADC</a:t>
            </a:r>
          </a:p>
          <a:p>
            <a:r>
              <a:rPr lang="zh-CN" altLang="en-US" dirty="0" smtClean="0"/>
              <a:t>增加额外校准电路</a:t>
            </a:r>
            <a:endParaRPr lang="en-US" altLang="zh-CN" dirty="0" smtClean="0"/>
          </a:p>
          <a:p>
            <a:pPr marL="0" indent="0">
              <a:buNone/>
            </a:pPr>
            <a:r>
              <a:rPr lang="zh-CN" altLang="en-US" dirty="0" smtClean="0"/>
              <a:t>缺点：</a:t>
            </a:r>
            <a:endParaRPr lang="en-US" altLang="zh-CN" dirty="0" smtClean="0"/>
          </a:p>
          <a:p>
            <a:r>
              <a:rPr lang="zh-CN" altLang="en-US" dirty="0" smtClean="0"/>
              <a:t>数字逻辑电路在</a:t>
            </a:r>
            <a:r>
              <a:rPr lang="en-US" altLang="zh-CN" dirty="0" smtClean="0"/>
              <a:t>FPGA</a:t>
            </a:r>
            <a:r>
              <a:rPr lang="zh-CN" altLang="en-US" dirty="0" smtClean="0"/>
              <a:t>上实现</a:t>
            </a:r>
            <a:endParaRPr lang="en-US" altLang="zh-CN" dirty="0" smtClean="0"/>
          </a:p>
          <a:p>
            <a:r>
              <a:rPr lang="zh-CN" altLang="en-US" dirty="0" smtClean="0"/>
              <a:t>采用电容，面积大</a:t>
            </a:r>
            <a:endParaRPr lang="zh-CN" altLang="en-US" dirty="0"/>
          </a:p>
        </p:txBody>
      </p:sp>
      <p:pic>
        <p:nvPicPr>
          <p:cNvPr id="4" name="图片 3"/>
          <p:cNvPicPr>
            <a:picLocks noChangeAspect="1"/>
          </p:cNvPicPr>
          <p:nvPr/>
        </p:nvPicPr>
        <p:blipFill>
          <a:blip r:embed="rId3"/>
          <a:stretch>
            <a:fillRect/>
          </a:stretch>
        </p:blipFill>
        <p:spPr>
          <a:xfrm>
            <a:off x="4193893" y="1713125"/>
            <a:ext cx="4416707" cy="3841265"/>
          </a:xfrm>
          <a:prstGeom prst="rect">
            <a:avLst/>
          </a:prstGeom>
        </p:spPr>
      </p:pic>
      <p:sp>
        <p:nvSpPr>
          <p:cNvPr id="5"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smtClean="0"/>
              <a:t>前期调研</a:t>
            </a:r>
            <a:r>
              <a:rPr lang="en-US" altLang="zh-CN" sz="3600" kern="0" dirty="0" smtClean="0"/>
              <a:t>——</a:t>
            </a:r>
            <a:r>
              <a:rPr lang="zh-CN" altLang="en-US" sz="3600" kern="0" dirty="0" smtClean="0"/>
              <a:t>文献调研</a:t>
            </a:r>
            <a:endParaRPr lang="zh-CN" altLang="en-US" sz="3600" kern="0" dirty="0"/>
          </a:p>
        </p:txBody>
      </p:sp>
      <p:sp>
        <p:nvSpPr>
          <p:cNvPr id="6" name="文本框 5"/>
          <p:cNvSpPr txBox="1"/>
          <p:nvPr/>
        </p:nvSpPr>
        <p:spPr>
          <a:xfrm>
            <a:off x="1171813" y="6486245"/>
            <a:ext cx="6647974" cy="307777"/>
          </a:xfrm>
          <a:prstGeom prst="rect">
            <a:avLst/>
          </a:prstGeom>
          <a:noFill/>
        </p:spPr>
        <p:txBody>
          <a:bodyPr wrap="none" rtlCol="0">
            <a:spAutoFit/>
          </a:bodyPr>
          <a:lstStyle/>
          <a:p>
            <a:r>
              <a:rPr lang="en-US" altLang="zh-CN" sz="1400" i="1" dirty="0" smtClean="0"/>
              <a:t>*ISSCC </a:t>
            </a:r>
            <a:r>
              <a:rPr lang="en-US" altLang="zh-CN" sz="1400" i="1" dirty="0"/>
              <a:t>2010 / SESSION 7 / DESIGNING IN EMERGING TECHNOLOGIES / 7.1</a:t>
            </a:r>
            <a:endParaRPr lang="zh-CN" altLang="en-US" sz="1400" i="1" dirty="0"/>
          </a:p>
        </p:txBody>
      </p:sp>
      <p:sp>
        <p:nvSpPr>
          <p:cNvPr id="9" name="页脚占位符 8"/>
          <p:cNvSpPr>
            <a:spLocks noGrp="1"/>
          </p:cNvSpPr>
          <p:nvPr>
            <p:ph type="ftr" sz="quarter" idx="11"/>
          </p:nvPr>
        </p:nvSpPr>
        <p:spPr/>
        <p:txBody>
          <a:bodyPr/>
          <a:lstStyle/>
          <a:p>
            <a:r>
              <a:rPr lang="en-US" altLang="zh-CN" dirty="0">
                <a:solidFill>
                  <a:srgbClr val="000000"/>
                </a:solidFill>
              </a:rPr>
              <a:t>1</a:t>
            </a:r>
            <a:r>
              <a:rPr lang="en-US" altLang="zh-CN" dirty="0" smtClean="0">
                <a:solidFill>
                  <a:srgbClr val="000000"/>
                </a:solidFill>
              </a:rPr>
              <a:t>0/22</a:t>
            </a:r>
            <a:endParaRPr lang="en-US" altLang="zh-CN" dirty="0">
              <a:solidFill>
                <a:srgbClr val="000000"/>
              </a:solidFill>
            </a:endParaRPr>
          </a:p>
        </p:txBody>
      </p:sp>
    </p:spTree>
    <p:extLst>
      <p:ext uri="{BB962C8B-B14F-4D97-AF65-F5344CB8AC3E}">
        <p14:creationId xmlns:p14="http://schemas.microsoft.com/office/powerpoint/2010/main" val="1153066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srcRect l="18806" r="19507" b="6035"/>
          <a:stretch/>
        </p:blipFill>
        <p:spPr>
          <a:xfrm>
            <a:off x="3238744" y="3881719"/>
            <a:ext cx="2514107" cy="2647765"/>
          </a:xfrm>
          <a:prstGeom prst="rect">
            <a:avLst/>
          </a:prstGeom>
        </p:spPr>
      </p:pic>
      <p:sp>
        <p:nvSpPr>
          <p:cNvPr id="2" name="标题 1"/>
          <p:cNvSpPr>
            <a:spLocks noGrp="1"/>
          </p:cNvSpPr>
          <p:nvPr>
            <p:ph type="title"/>
          </p:nvPr>
        </p:nvSpPr>
        <p:spPr>
          <a:xfrm>
            <a:off x="342898" y="644534"/>
            <a:ext cx="8229600" cy="1143000"/>
          </a:xfrm>
        </p:spPr>
        <p:txBody>
          <a:bodyPr>
            <a:normAutofit/>
          </a:bodyPr>
          <a:lstStyle/>
          <a:p>
            <a:pPr algn="l"/>
            <a:r>
              <a:rPr lang="en-US" altLang="zh-CN" dirty="0" smtClean="0"/>
              <a:t>[2] A Fully Integrated ∆</a:t>
            </a:r>
            <a:r>
              <a:rPr lang="el-GR" altLang="zh-CN" dirty="0" smtClean="0"/>
              <a:t>Σ </a:t>
            </a:r>
            <a:r>
              <a:rPr lang="en-US" altLang="zh-CN" dirty="0" smtClean="0"/>
              <a:t>ADC in Organic Thin-Film Transistor Technology on Flexible Plastic Foil</a:t>
            </a:r>
            <a:endParaRPr lang="zh-CN" altLang="en-US" dirty="0"/>
          </a:p>
        </p:txBody>
      </p:sp>
      <p:sp>
        <p:nvSpPr>
          <p:cNvPr id="3" name="内容占位符 2"/>
          <p:cNvSpPr>
            <a:spLocks noGrp="1"/>
          </p:cNvSpPr>
          <p:nvPr>
            <p:ph idx="1"/>
          </p:nvPr>
        </p:nvSpPr>
        <p:spPr>
          <a:xfrm>
            <a:off x="342898" y="1704336"/>
            <a:ext cx="8305800" cy="5165725"/>
          </a:xfrm>
        </p:spPr>
        <p:txBody>
          <a:bodyPr/>
          <a:lstStyle/>
          <a:p>
            <a:pPr marL="0" indent="0">
              <a:buNone/>
            </a:pPr>
            <a:r>
              <a:rPr lang="zh-CN" altLang="en-US" dirty="0" smtClean="0"/>
              <a:t>电路挑战：</a:t>
            </a:r>
            <a:endParaRPr lang="en-US" altLang="zh-CN" dirty="0" smtClean="0"/>
          </a:p>
          <a:p>
            <a:r>
              <a:rPr lang="zh-CN" altLang="en-US" dirty="0" smtClean="0"/>
              <a:t>单极性</a:t>
            </a:r>
            <a:r>
              <a:rPr lang="en-US" altLang="zh-CN" dirty="0" smtClean="0"/>
              <a:t>(p-OTFT)</a:t>
            </a:r>
          </a:p>
          <a:p>
            <a:r>
              <a:rPr lang="en-US" altLang="zh-CN" dirty="0" err="1" smtClean="0"/>
              <a:t>Vt</a:t>
            </a:r>
            <a:r>
              <a:rPr lang="zh-CN" altLang="en-US" dirty="0" smtClean="0"/>
              <a:t>失配</a:t>
            </a:r>
            <a:endParaRPr lang="en-US" altLang="zh-CN" dirty="0" smtClean="0"/>
          </a:p>
          <a:p>
            <a:pPr marL="0" indent="0">
              <a:buNone/>
            </a:pPr>
            <a:r>
              <a:rPr lang="zh-CN" altLang="en-US" dirty="0" smtClean="0"/>
              <a:t>解决思路：</a:t>
            </a:r>
            <a:endParaRPr lang="en-US" altLang="zh-CN" dirty="0" smtClean="0"/>
          </a:p>
          <a:p>
            <a:r>
              <a:rPr lang="zh-CN" altLang="en-US" dirty="0" smtClean="0"/>
              <a:t>考虑多种结构的</a:t>
            </a:r>
            <a:endParaRPr lang="en-US" altLang="zh-CN" dirty="0" smtClean="0"/>
          </a:p>
          <a:p>
            <a:pPr marL="0" indent="0">
              <a:buNone/>
            </a:pPr>
            <a:r>
              <a:rPr lang="zh-CN" altLang="en-US" dirty="0" smtClean="0"/>
              <a:t>   单极性电路</a:t>
            </a:r>
            <a:endParaRPr lang="en-US" altLang="zh-CN" dirty="0" smtClean="0"/>
          </a:p>
          <a:p>
            <a:r>
              <a:rPr lang="zh-CN" altLang="en-US" dirty="0"/>
              <a:t>共模</a:t>
            </a:r>
            <a:r>
              <a:rPr lang="zh-CN" altLang="en-US" dirty="0" smtClean="0"/>
              <a:t>反馈</a:t>
            </a:r>
            <a:r>
              <a:rPr lang="en-US" altLang="zh-CN" dirty="0" smtClean="0"/>
              <a:t>(CMFB)</a:t>
            </a:r>
            <a:endParaRPr lang="zh-CN" altLang="en-US" dirty="0"/>
          </a:p>
        </p:txBody>
      </p:sp>
      <p:pic>
        <p:nvPicPr>
          <p:cNvPr id="4" name="图片 3"/>
          <p:cNvPicPr>
            <a:picLocks noChangeAspect="1"/>
          </p:cNvPicPr>
          <p:nvPr/>
        </p:nvPicPr>
        <p:blipFill>
          <a:blip r:embed="rId4"/>
          <a:stretch>
            <a:fillRect/>
          </a:stretch>
        </p:blipFill>
        <p:spPr>
          <a:xfrm>
            <a:off x="3162543" y="1565534"/>
            <a:ext cx="2514107" cy="2296120"/>
          </a:xfrm>
          <a:prstGeom prst="rect">
            <a:avLst/>
          </a:prstGeom>
        </p:spPr>
      </p:pic>
      <p:pic>
        <p:nvPicPr>
          <p:cNvPr id="5" name="图片 4"/>
          <p:cNvPicPr>
            <a:picLocks noChangeAspect="1"/>
          </p:cNvPicPr>
          <p:nvPr/>
        </p:nvPicPr>
        <p:blipFill>
          <a:blip r:embed="rId5"/>
          <a:stretch>
            <a:fillRect/>
          </a:stretch>
        </p:blipFill>
        <p:spPr>
          <a:xfrm>
            <a:off x="5905254" y="1565534"/>
            <a:ext cx="2819645" cy="2295632"/>
          </a:xfrm>
          <a:prstGeom prst="rect">
            <a:avLst/>
          </a:prstGeom>
        </p:spPr>
      </p:pic>
      <p:sp>
        <p:nvSpPr>
          <p:cNvPr id="6"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smtClean="0"/>
              <a:t>前期调研</a:t>
            </a:r>
            <a:r>
              <a:rPr lang="en-US" altLang="zh-CN" sz="3600" kern="0" dirty="0" smtClean="0"/>
              <a:t>——</a:t>
            </a:r>
            <a:r>
              <a:rPr lang="zh-CN" altLang="en-US" sz="3600" kern="0" dirty="0" smtClean="0"/>
              <a:t>文献调研</a:t>
            </a:r>
            <a:endParaRPr lang="zh-CN" altLang="en-US" sz="3600" kern="0" dirty="0"/>
          </a:p>
        </p:txBody>
      </p:sp>
      <p:pic>
        <p:nvPicPr>
          <p:cNvPr id="7" name="图片 6"/>
          <p:cNvPicPr>
            <a:picLocks noChangeAspect="1"/>
          </p:cNvPicPr>
          <p:nvPr/>
        </p:nvPicPr>
        <p:blipFill>
          <a:blip r:embed="rId6"/>
          <a:stretch>
            <a:fillRect/>
          </a:stretch>
        </p:blipFill>
        <p:spPr>
          <a:xfrm>
            <a:off x="6460804" y="3861166"/>
            <a:ext cx="2035491" cy="2583827"/>
          </a:xfrm>
          <a:prstGeom prst="rect">
            <a:avLst/>
          </a:prstGeom>
        </p:spPr>
      </p:pic>
      <p:sp>
        <p:nvSpPr>
          <p:cNvPr id="9" name="文本框 8"/>
          <p:cNvSpPr txBox="1"/>
          <p:nvPr/>
        </p:nvSpPr>
        <p:spPr>
          <a:xfrm>
            <a:off x="1104617" y="6550036"/>
            <a:ext cx="6629957" cy="307777"/>
          </a:xfrm>
          <a:prstGeom prst="rect">
            <a:avLst/>
          </a:prstGeom>
          <a:noFill/>
        </p:spPr>
        <p:txBody>
          <a:bodyPr wrap="none" rtlCol="0">
            <a:spAutoFit/>
          </a:bodyPr>
          <a:lstStyle/>
          <a:p>
            <a:r>
              <a:rPr lang="en-US" altLang="zh-CN" sz="1400" i="1" dirty="0" smtClean="0"/>
              <a:t>*IEEE </a:t>
            </a:r>
            <a:r>
              <a:rPr lang="en-US" altLang="zh-CN" sz="1400" i="1" dirty="0"/>
              <a:t>JOURNAL OF SOLID-STATE CIRCUITS, VOL. 46, NO. 1, JANUARY 2011</a:t>
            </a:r>
            <a:endParaRPr lang="zh-CN" altLang="en-US" sz="1400" i="1" dirty="0"/>
          </a:p>
        </p:txBody>
      </p:sp>
      <p:sp>
        <p:nvSpPr>
          <p:cNvPr id="12" name="页脚占位符 11"/>
          <p:cNvSpPr>
            <a:spLocks noGrp="1"/>
          </p:cNvSpPr>
          <p:nvPr>
            <p:ph type="ftr" sz="quarter" idx="11"/>
          </p:nvPr>
        </p:nvSpPr>
        <p:spPr/>
        <p:txBody>
          <a:bodyPr/>
          <a:lstStyle/>
          <a:p>
            <a:r>
              <a:rPr lang="en-US" altLang="zh-CN" dirty="0" smtClean="0">
                <a:solidFill>
                  <a:srgbClr val="000000"/>
                </a:solidFill>
              </a:rPr>
              <a:t>1</a:t>
            </a:r>
            <a:r>
              <a:rPr lang="en-US" altLang="zh-CN" dirty="0">
                <a:solidFill>
                  <a:srgbClr val="000000"/>
                </a:solidFill>
              </a:rPr>
              <a:t>1</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1452378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848" y="899338"/>
            <a:ext cx="8235571" cy="994172"/>
          </a:xfrm>
        </p:spPr>
        <p:txBody>
          <a:bodyPr>
            <a:normAutofit/>
          </a:bodyPr>
          <a:lstStyle/>
          <a:p>
            <a:pPr algn="l"/>
            <a:r>
              <a:rPr lang="en-US" altLang="zh-CN" dirty="0" smtClean="0"/>
              <a:t>[3] A 4b ADC manufactured in a fully-printed organic complementary technology including resistors</a:t>
            </a:r>
            <a:endParaRPr lang="zh-CN" altLang="en-US" dirty="0"/>
          </a:p>
        </p:txBody>
      </p:sp>
      <p:sp>
        <p:nvSpPr>
          <p:cNvPr id="3" name="内容占位符 2"/>
          <p:cNvSpPr>
            <a:spLocks noGrp="1"/>
          </p:cNvSpPr>
          <p:nvPr>
            <p:ph idx="1"/>
          </p:nvPr>
        </p:nvSpPr>
        <p:spPr>
          <a:xfrm>
            <a:off x="307848" y="1944670"/>
            <a:ext cx="4656552" cy="5165725"/>
          </a:xfrm>
        </p:spPr>
        <p:txBody>
          <a:bodyPr/>
          <a:lstStyle/>
          <a:p>
            <a:pPr marL="0" indent="0">
              <a:buNone/>
            </a:pPr>
            <a:r>
              <a:rPr lang="zh-CN" altLang="en-US" dirty="0" smtClean="0"/>
              <a:t>电路挑战：</a:t>
            </a:r>
            <a:endParaRPr lang="en-US" altLang="zh-CN" dirty="0" smtClean="0"/>
          </a:p>
          <a:p>
            <a:r>
              <a:rPr lang="en-US" altLang="zh-CN" dirty="0" smtClean="0"/>
              <a:t>OTFT</a:t>
            </a:r>
            <a:r>
              <a:rPr lang="zh-CN" altLang="en-US" dirty="0" smtClean="0"/>
              <a:t>失配度高</a:t>
            </a:r>
            <a:endParaRPr lang="en-US" altLang="zh-CN" dirty="0" smtClean="0"/>
          </a:p>
          <a:p>
            <a:r>
              <a:rPr lang="zh-CN" altLang="en-US" dirty="0" smtClean="0"/>
              <a:t>打印工艺，面积有限</a:t>
            </a:r>
            <a:endParaRPr lang="en-US" altLang="zh-CN" dirty="0" smtClean="0"/>
          </a:p>
          <a:p>
            <a:pPr marL="0" indent="0">
              <a:buNone/>
            </a:pPr>
            <a:r>
              <a:rPr lang="zh-CN" altLang="en-US" dirty="0"/>
              <a:t>解决</a:t>
            </a:r>
            <a:r>
              <a:rPr lang="zh-CN" altLang="en-US" dirty="0" smtClean="0"/>
              <a:t>思路：</a:t>
            </a:r>
            <a:endParaRPr lang="en-US" altLang="zh-CN" dirty="0" smtClean="0"/>
          </a:p>
          <a:p>
            <a:r>
              <a:rPr lang="zh-CN" altLang="en-US" dirty="0" smtClean="0"/>
              <a:t>电阻型</a:t>
            </a:r>
            <a:r>
              <a:rPr lang="en-US" altLang="zh-CN" dirty="0" smtClean="0"/>
              <a:t>SAR-ADC</a:t>
            </a:r>
          </a:p>
          <a:p>
            <a:r>
              <a:rPr lang="en-US" altLang="zh-CN" dirty="0" smtClean="0"/>
              <a:t>Toggle FF</a:t>
            </a:r>
            <a:r>
              <a:rPr lang="zh-CN" altLang="en-US" dirty="0" smtClean="0"/>
              <a:t>代替</a:t>
            </a:r>
            <a:r>
              <a:rPr lang="en-US" altLang="zh-CN" dirty="0" smtClean="0"/>
              <a:t>master-slave FF</a:t>
            </a:r>
          </a:p>
          <a:p>
            <a:pPr marL="0" indent="0">
              <a:buNone/>
            </a:pPr>
            <a:r>
              <a:rPr lang="zh-CN" altLang="en-US" dirty="0" smtClean="0"/>
              <a:t>缺点：</a:t>
            </a:r>
            <a:endParaRPr lang="en-US" altLang="zh-CN" dirty="0" smtClean="0"/>
          </a:p>
          <a:p>
            <a:r>
              <a:rPr lang="zh-CN" altLang="en-US" dirty="0" smtClean="0"/>
              <a:t>低速，低精度，适用于粗糙的环境温度测量</a:t>
            </a:r>
            <a:endParaRPr lang="en-US" altLang="zh-CN" dirty="0" smtClean="0"/>
          </a:p>
          <a:p>
            <a:endParaRPr lang="zh-CN" altLang="en-US" dirty="0"/>
          </a:p>
        </p:txBody>
      </p:sp>
      <p:pic>
        <p:nvPicPr>
          <p:cNvPr id="4" name="图片 3"/>
          <p:cNvPicPr>
            <a:picLocks noChangeAspect="1"/>
          </p:cNvPicPr>
          <p:nvPr/>
        </p:nvPicPr>
        <p:blipFill>
          <a:blip r:embed="rId3"/>
          <a:stretch>
            <a:fillRect/>
          </a:stretch>
        </p:blipFill>
        <p:spPr>
          <a:xfrm>
            <a:off x="4964400" y="1944670"/>
            <a:ext cx="3579019" cy="2450306"/>
          </a:xfrm>
          <a:prstGeom prst="rect">
            <a:avLst/>
          </a:prstGeom>
        </p:spPr>
      </p:pic>
      <p:pic>
        <p:nvPicPr>
          <p:cNvPr id="5" name="图片 4"/>
          <p:cNvPicPr>
            <a:picLocks noChangeAspect="1"/>
          </p:cNvPicPr>
          <p:nvPr/>
        </p:nvPicPr>
        <p:blipFill>
          <a:blip r:embed="rId4"/>
          <a:stretch>
            <a:fillRect/>
          </a:stretch>
        </p:blipFill>
        <p:spPr>
          <a:xfrm>
            <a:off x="5467181" y="4446136"/>
            <a:ext cx="2573456" cy="1753007"/>
          </a:xfrm>
          <a:prstGeom prst="rect">
            <a:avLst/>
          </a:prstGeom>
        </p:spPr>
      </p:pic>
      <p:sp>
        <p:nvSpPr>
          <p:cNvPr id="6"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smtClean="0"/>
              <a:t>前期调研</a:t>
            </a:r>
            <a:r>
              <a:rPr lang="en-US" altLang="zh-CN" sz="3600" kern="0" dirty="0" smtClean="0"/>
              <a:t>——</a:t>
            </a:r>
            <a:r>
              <a:rPr lang="zh-CN" altLang="en-US" sz="3600" kern="0" dirty="0" smtClean="0"/>
              <a:t>文献调研</a:t>
            </a:r>
            <a:endParaRPr lang="zh-CN" altLang="en-US" sz="3600" kern="0" dirty="0"/>
          </a:p>
        </p:txBody>
      </p:sp>
      <p:sp>
        <p:nvSpPr>
          <p:cNvPr id="7" name="文本框 6"/>
          <p:cNvSpPr txBox="1"/>
          <p:nvPr/>
        </p:nvSpPr>
        <p:spPr>
          <a:xfrm>
            <a:off x="1228507" y="6581001"/>
            <a:ext cx="6394251" cy="276999"/>
          </a:xfrm>
          <a:prstGeom prst="rect">
            <a:avLst/>
          </a:prstGeom>
          <a:noFill/>
        </p:spPr>
        <p:txBody>
          <a:bodyPr wrap="none" rtlCol="0">
            <a:spAutoFit/>
          </a:bodyPr>
          <a:lstStyle/>
          <a:p>
            <a:r>
              <a:rPr lang="en-US" altLang="zh-CN" sz="1200" i="1" dirty="0"/>
              <a:t>*ISSCC 2013 / SESSION 6 / EMERGING MEDICAL AND SENSOR TECHNOLOGIES / 6.5</a:t>
            </a:r>
            <a:endParaRPr lang="zh-CN" altLang="en-US" sz="1200" i="1" dirty="0"/>
          </a:p>
        </p:txBody>
      </p:sp>
      <p:sp>
        <p:nvSpPr>
          <p:cNvPr id="10" name="页脚占位符 9"/>
          <p:cNvSpPr>
            <a:spLocks noGrp="1"/>
          </p:cNvSpPr>
          <p:nvPr>
            <p:ph type="ftr" sz="quarter" idx="11"/>
          </p:nvPr>
        </p:nvSpPr>
        <p:spPr/>
        <p:txBody>
          <a:bodyPr/>
          <a:lstStyle/>
          <a:p>
            <a:r>
              <a:rPr lang="en-US" altLang="zh-CN" dirty="0" smtClean="0">
                <a:solidFill>
                  <a:srgbClr val="000000"/>
                </a:solidFill>
              </a:rPr>
              <a:t>12/22</a:t>
            </a:r>
            <a:endParaRPr lang="en-US" altLang="zh-CN" dirty="0">
              <a:solidFill>
                <a:srgbClr val="000000"/>
              </a:solidFill>
            </a:endParaRPr>
          </a:p>
        </p:txBody>
      </p:sp>
    </p:spTree>
    <p:extLst>
      <p:ext uri="{BB962C8B-B14F-4D97-AF65-F5344CB8AC3E}">
        <p14:creationId xmlns:p14="http://schemas.microsoft.com/office/powerpoint/2010/main" val="1360010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6074" y="864539"/>
            <a:ext cx="8349051" cy="994172"/>
          </a:xfrm>
        </p:spPr>
        <p:txBody>
          <a:bodyPr/>
          <a:lstStyle/>
          <a:p>
            <a:pPr algn="l"/>
            <a:r>
              <a:rPr lang="en-US" altLang="zh-CN" dirty="0" smtClean="0"/>
              <a:t>[4]An organic VCO-based ADC for quasi-static signals achieving 1LSB INL at 6b resolution</a:t>
            </a:r>
            <a:endParaRPr lang="zh-CN" altLang="en-US" dirty="0"/>
          </a:p>
        </p:txBody>
      </p:sp>
      <p:sp>
        <p:nvSpPr>
          <p:cNvPr id="3" name="内容占位符 2"/>
          <p:cNvSpPr>
            <a:spLocks noGrp="1"/>
          </p:cNvSpPr>
          <p:nvPr>
            <p:ph idx="1"/>
          </p:nvPr>
        </p:nvSpPr>
        <p:spPr>
          <a:xfrm>
            <a:off x="628649" y="1858711"/>
            <a:ext cx="4171950" cy="4685869"/>
          </a:xfrm>
        </p:spPr>
        <p:txBody>
          <a:bodyPr/>
          <a:lstStyle/>
          <a:p>
            <a:pPr marL="0" indent="0">
              <a:buNone/>
            </a:pPr>
            <a:r>
              <a:rPr lang="zh-CN" altLang="en-US" dirty="0" smtClean="0"/>
              <a:t>电路挑战：</a:t>
            </a:r>
            <a:endParaRPr lang="en-US" altLang="zh-CN" dirty="0" smtClean="0"/>
          </a:p>
          <a:p>
            <a:r>
              <a:rPr lang="en-US" altLang="zh-CN" dirty="0" smtClean="0"/>
              <a:t>VCO</a:t>
            </a:r>
            <a:r>
              <a:rPr lang="zh-CN" altLang="en-US" dirty="0" smtClean="0"/>
              <a:t>设计</a:t>
            </a:r>
            <a:endParaRPr lang="en-US" altLang="zh-CN" dirty="0" smtClean="0"/>
          </a:p>
          <a:p>
            <a:r>
              <a:rPr lang="zh-CN" altLang="en-US" dirty="0" smtClean="0"/>
              <a:t>线性跨导器</a:t>
            </a:r>
            <a:endParaRPr lang="en-US" altLang="zh-CN" dirty="0" smtClean="0"/>
          </a:p>
          <a:p>
            <a:pPr marL="0" indent="0">
              <a:buNone/>
            </a:pPr>
            <a:r>
              <a:rPr lang="zh-CN" altLang="en-US" dirty="0" smtClean="0"/>
              <a:t>解决思路：</a:t>
            </a:r>
            <a:endParaRPr lang="en-US" altLang="zh-CN" dirty="0" smtClean="0"/>
          </a:p>
          <a:p>
            <a:r>
              <a:rPr lang="zh-CN" altLang="en-US" dirty="0" smtClean="0"/>
              <a:t>利用双栅结构特性</a:t>
            </a:r>
            <a:endParaRPr lang="en-US" altLang="zh-CN" dirty="0" smtClean="0"/>
          </a:p>
          <a:p>
            <a:pPr marL="0" indent="0">
              <a:buNone/>
            </a:pPr>
            <a:r>
              <a:rPr lang="zh-CN" altLang="en-US" dirty="0" smtClean="0"/>
              <a:t>缺点：</a:t>
            </a:r>
            <a:endParaRPr lang="en-US" altLang="zh-CN" dirty="0" smtClean="0"/>
          </a:p>
          <a:p>
            <a:r>
              <a:rPr lang="en-US" altLang="zh-CN" dirty="0" smtClean="0"/>
              <a:t>V-f</a:t>
            </a:r>
            <a:r>
              <a:rPr lang="zh-CN" altLang="en-US" dirty="0" smtClean="0"/>
              <a:t>线性范围有限</a:t>
            </a:r>
            <a:endParaRPr lang="en-US" altLang="zh-CN" dirty="0" smtClean="0"/>
          </a:p>
          <a:p>
            <a:r>
              <a:rPr lang="en-US" altLang="zh-CN" dirty="0" smtClean="0"/>
              <a:t>Counter layout</a:t>
            </a:r>
            <a:r>
              <a:rPr lang="zh-CN" altLang="en-US" dirty="0" smtClean="0"/>
              <a:t>出错，使用了外部的</a:t>
            </a:r>
            <a:r>
              <a:rPr lang="en-US" altLang="zh-CN" dirty="0" smtClean="0"/>
              <a:t>counter</a:t>
            </a:r>
          </a:p>
          <a:p>
            <a:endParaRPr lang="zh-CN" altLang="en-US" dirty="0"/>
          </a:p>
        </p:txBody>
      </p:sp>
      <p:pic>
        <p:nvPicPr>
          <p:cNvPr id="5" name="图片 4"/>
          <p:cNvPicPr>
            <a:picLocks noChangeAspect="1"/>
          </p:cNvPicPr>
          <p:nvPr/>
        </p:nvPicPr>
        <p:blipFill>
          <a:blip r:embed="rId3"/>
          <a:stretch>
            <a:fillRect/>
          </a:stretch>
        </p:blipFill>
        <p:spPr>
          <a:xfrm>
            <a:off x="5287296" y="3966306"/>
            <a:ext cx="3064224" cy="2200121"/>
          </a:xfrm>
          <a:prstGeom prst="rect">
            <a:avLst/>
          </a:prstGeom>
        </p:spPr>
      </p:pic>
      <p:pic>
        <p:nvPicPr>
          <p:cNvPr id="6" name="图片 5"/>
          <p:cNvPicPr>
            <a:picLocks noChangeAspect="1"/>
          </p:cNvPicPr>
          <p:nvPr/>
        </p:nvPicPr>
        <p:blipFill>
          <a:blip r:embed="rId4"/>
          <a:stretch>
            <a:fillRect/>
          </a:stretch>
        </p:blipFill>
        <p:spPr>
          <a:xfrm>
            <a:off x="4800599" y="2226469"/>
            <a:ext cx="3950494" cy="1471613"/>
          </a:xfrm>
          <a:prstGeom prst="rect">
            <a:avLst/>
          </a:prstGeom>
        </p:spPr>
      </p:pic>
      <p:sp>
        <p:nvSpPr>
          <p:cNvPr id="7" name="标题 1"/>
          <p:cNvSpPr txBox="1">
            <a:spLocks/>
          </p:cNvSpPr>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700">
                <a:solidFill>
                  <a:schemeClr val="tx2"/>
                </a:solidFill>
                <a:latin typeface="Arial Unicode MS" pitchFamily="34" charset="-122"/>
                <a:ea typeface="Arial Unicode MS" pitchFamily="34" charset="-122"/>
                <a:cs typeface="Arial Unicode MS" pitchFamily="34" charset="-122"/>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a:lstStyle>
          <a:p>
            <a:r>
              <a:rPr lang="zh-CN" altLang="en-US" sz="3600" kern="0" dirty="0" smtClean="0"/>
              <a:t>前期调研</a:t>
            </a:r>
            <a:r>
              <a:rPr lang="en-US" altLang="zh-CN" sz="3600" kern="0" dirty="0" smtClean="0"/>
              <a:t>——</a:t>
            </a:r>
            <a:r>
              <a:rPr lang="zh-CN" altLang="en-US" sz="3600" kern="0" dirty="0" smtClean="0"/>
              <a:t>文献调研</a:t>
            </a:r>
            <a:endParaRPr lang="zh-CN" altLang="en-US" sz="3600" kern="0" dirty="0"/>
          </a:p>
        </p:txBody>
      </p:sp>
      <p:sp>
        <p:nvSpPr>
          <p:cNvPr id="8" name="文本框 7"/>
          <p:cNvSpPr txBox="1"/>
          <p:nvPr/>
        </p:nvSpPr>
        <p:spPr>
          <a:xfrm>
            <a:off x="1298674" y="6540193"/>
            <a:ext cx="6394251" cy="276999"/>
          </a:xfrm>
          <a:prstGeom prst="rect">
            <a:avLst/>
          </a:prstGeom>
          <a:noFill/>
        </p:spPr>
        <p:txBody>
          <a:bodyPr wrap="none" rtlCol="0">
            <a:spAutoFit/>
          </a:bodyPr>
          <a:lstStyle/>
          <a:p>
            <a:r>
              <a:rPr lang="en-US" altLang="zh-CN" sz="1200" i="1" dirty="0"/>
              <a:t>*ISSCC 2013 / SESSION 6 / EMERGING MEDICAL AND SENSOR TECHNOLOGIES / </a:t>
            </a:r>
            <a:r>
              <a:rPr lang="en-US" altLang="zh-CN" sz="1200" i="1" dirty="0" smtClean="0"/>
              <a:t>6.6</a:t>
            </a:r>
            <a:endParaRPr lang="zh-CN" altLang="en-US" sz="1200" i="1" dirty="0"/>
          </a:p>
        </p:txBody>
      </p:sp>
      <p:sp>
        <p:nvSpPr>
          <p:cNvPr id="10" name="页脚占位符 9"/>
          <p:cNvSpPr>
            <a:spLocks noGrp="1"/>
          </p:cNvSpPr>
          <p:nvPr>
            <p:ph type="ftr" sz="quarter" idx="11"/>
          </p:nvPr>
        </p:nvSpPr>
        <p:spPr/>
        <p:txBody>
          <a:bodyPr/>
          <a:lstStyle/>
          <a:p>
            <a:r>
              <a:rPr lang="en-US" altLang="zh-CN" dirty="0" smtClean="0">
                <a:solidFill>
                  <a:srgbClr val="000000"/>
                </a:solidFill>
              </a:rPr>
              <a:t>13/22</a:t>
            </a:r>
            <a:endParaRPr lang="en-US" altLang="zh-CN" dirty="0">
              <a:solidFill>
                <a:srgbClr val="000000"/>
              </a:solidFill>
            </a:endParaRPr>
          </a:p>
        </p:txBody>
      </p:sp>
    </p:spTree>
    <p:extLst>
      <p:ext uri="{BB962C8B-B14F-4D97-AF65-F5344CB8AC3E}">
        <p14:creationId xmlns:p14="http://schemas.microsoft.com/office/powerpoint/2010/main" val="1526281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a:t>
            </a:r>
            <a:r>
              <a:rPr lang="zh-CN" altLang="en-US" sz="3600" dirty="0" smtClean="0"/>
              <a:t>结果</a:t>
            </a:r>
            <a:r>
              <a:rPr lang="en-US" altLang="zh-CN" sz="3600" dirty="0" smtClean="0"/>
              <a:t>——</a:t>
            </a:r>
            <a:r>
              <a:rPr lang="zh-CN" altLang="en-US" sz="3600" dirty="0" smtClean="0"/>
              <a:t>现状总结</a:t>
            </a:r>
            <a:endParaRPr lang="zh-CN" altLang="en-US" sz="3600" dirty="0"/>
          </a:p>
        </p:txBody>
      </p:sp>
      <p:sp>
        <p:nvSpPr>
          <p:cNvPr id="3" name="内容占位符 2"/>
          <p:cNvSpPr>
            <a:spLocks noGrp="1"/>
          </p:cNvSpPr>
          <p:nvPr>
            <p:ph idx="1"/>
          </p:nvPr>
        </p:nvSpPr>
        <p:spPr/>
        <p:txBody>
          <a:bodyPr/>
          <a:lstStyle/>
          <a:p>
            <a:r>
              <a:rPr lang="zh-CN" altLang="en-US" dirty="0" smtClean="0"/>
              <a:t>基于</a:t>
            </a:r>
            <a:r>
              <a:rPr lang="en-US" altLang="zh-CN" dirty="0" smtClean="0"/>
              <a:t>TFT</a:t>
            </a:r>
            <a:r>
              <a:rPr lang="zh-CN" altLang="en-US" dirty="0" smtClean="0"/>
              <a:t>的</a:t>
            </a:r>
            <a:r>
              <a:rPr lang="en-US" altLang="zh-CN" dirty="0" smtClean="0"/>
              <a:t>ADC</a:t>
            </a:r>
            <a:r>
              <a:rPr lang="zh-CN" altLang="en-US" dirty="0" smtClean="0"/>
              <a:t>工作较少</a:t>
            </a:r>
            <a:endParaRPr lang="en-US" altLang="zh-CN" dirty="0" smtClean="0"/>
          </a:p>
          <a:p>
            <a:r>
              <a:rPr lang="zh-CN" altLang="en-US" dirty="0" smtClean="0"/>
              <a:t>普遍精度较低（</a:t>
            </a:r>
            <a:r>
              <a:rPr lang="en-US" altLang="zh-CN" dirty="0" smtClean="0"/>
              <a:t>4~6bit</a:t>
            </a:r>
            <a:r>
              <a:rPr lang="zh-CN" altLang="en-US" dirty="0" smtClean="0"/>
              <a:t>）</a:t>
            </a:r>
            <a:endParaRPr lang="en-US" altLang="zh-CN" dirty="0" smtClean="0"/>
          </a:p>
          <a:p>
            <a:r>
              <a:rPr lang="zh-CN" altLang="en-US" dirty="0" smtClean="0"/>
              <a:t>都是采用实验室工艺制作的</a:t>
            </a:r>
            <a:r>
              <a:rPr lang="en-US" altLang="zh-CN" dirty="0" smtClean="0"/>
              <a:t>Organic TFT</a:t>
            </a:r>
            <a:r>
              <a:rPr lang="zh-CN" altLang="en-US" dirty="0" smtClean="0"/>
              <a:t>，工艺偏差大、电路性能低</a:t>
            </a:r>
            <a:endParaRPr lang="en-US" altLang="zh-CN" dirty="0" smtClean="0"/>
          </a:p>
          <a:p>
            <a:r>
              <a:rPr lang="zh-CN" altLang="en-US" dirty="0" smtClean="0"/>
              <a:t>虽然有一些关于互补型</a:t>
            </a:r>
            <a:endParaRPr lang="en-US" altLang="zh-CN" dirty="0" smtClean="0"/>
          </a:p>
          <a:p>
            <a:pPr marL="0" indent="0">
              <a:buNone/>
            </a:pPr>
            <a:r>
              <a:rPr lang="en-US" altLang="zh-CN" dirty="0"/>
              <a:t> </a:t>
            </a:r>
            <a:r>
              <a:rPr lang="en-US" altLang="zh-CN" dirty="0" smtClean="0"/>
              <a:t>  Organic TFT</a:t>
            </a:r>
            <a:r>
              <a:rPr lang="zh-CN" altLang="en-US" dirty="0" smtClean="0"/>
              <a:t>的工作，但</a:t>
            </a:r>
            <a:endParaRPr lang="en-US" altLang="zh-CN" dirty="0" smtClean="0"/>
          </a:p>
          <a:p>
            <a:pPr marL="0" indent="0">
              <a:buNone/>
            </a:pPr>
            <a:r>
              <a:rPr lang="en-US" altLang="zh-CN" dirty="0"/>
              <a:t> </a:t>
            </a:r>
            <a:r>
              <a:rPr lang="en-US" altLang="zh-CN" dirty="0" smtClean="0"/>
              <a:t>  </a:t>
            </a:r>
            <a:r>
              <a:rPr lang="zh-CN" altLang="en-US" dirty="0" smtClean="0"/>
              <a:t>在工艺上对于单极性</a:t>
            </a:r>
            <a:r>
              <a:rPr lang="en-US" altLang="zh-CN" dirty="0" smtClean="0"/>
              <a:t>TFT</a:t>
            </a:r>
          </a:p>
          <a:p>
            <a:pPr marL="0" indent="0">
              <a:buNone/>
            </a:pPr>
            <a:r>
              <a:rPr lang="en-US" altLang="zh-CN" dirty="0"/>
              <a:t> </a:t>
            </a:r>
            <a:r>
              <a:rPr lang="en-US" altLang="zh-CN" dirty="0" smtClean="0"/>
              <a:t>  </a:t>
            </a:r>
            <a:r>
              <a:rPr lang="zh-CN" altLang="en-US" dirty="0" smtClean="0"/>
              <a:t>的支持更好</a:t>
            </a:r>
            <a:endParaRPr lang="en-US" altLang="zh-CN" dirty="0" smtClean="0"/>
          </a:p>
          <a:p>
            <a:r>
              <a:rPr lang="zh-CN" altLang="en-US" dirty="0" smtClean="0">
                <a:solidFill>
                  <a:srgbClr val="FF0000"/>
                </a:solidFill>
              </a:rPr>
              <a:t>采用已量产的</a:t>
            </a:r>
            <a:r>
              <a:rPr lang="en-US" altLang="zh-CN" dirty="0" smtClean="0">
                <a:solidFill>
                  <a:srgbClr val="FF0000"/>
                </a:solidFill>
              </a:rPr>
              <a:t>Oxide TFT</a:t>
            </a:r>
          </a:p>
          <a:p>
            <a:pPr marL="0" indent="0">
              <a:buNone/>
            </a:pPr>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或许能够极大改善电路的</a:t>
            </a:r>
            <a:endParaRPr lang="en-US" altLang="zh-CN" dirty="0" smtClean="0">
              <a:solidFill>
                <a:srgbClr val="FF0000"/>
              </a:solidFill>
            </a:endParaRPr>
          </a:p>
          <a:p>
            <a:pPr marL="0" indent="0">
              <a:buNone/>
            </a:pPr>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性能</a:t>
            </a:r>
            <a:endParaRPr lang="en-US" altLang="zh-CN" dirty="0" smtClean="0">
              <a:solidFill>
                <a:srgbClr val="FF0000"/>
              </a:solidFill>
            </a:endParaRPr>
          </a:p>
          <a:p>
            <a:endParaRPr lang="zh-CN" altLang="en-US" dirty="0"/>
          </a:p>
        </p:txBody>
      </p:sp>
      <p:grpSp>
        <p:nvGrpSpPr>
          <p:cNvPr id="7" name="组合 6"/>
          <p:cNvGrpSpPr/>
          <p:nvPr/>
        </p:nvGrpSpPr>
        <p:grpSpPr>
          <a:xfrm>
            <a:off x="4279392" y="2585260"/>
            <a:ext cx="4657344" cy="3647265"/>
            <a:chOff x="4340352" y="2365248"/>
            <a:chExt cx="4657344" cy="3647265"/>
          </a:xfrm>
        </p:grpSpPr>
        <p:sp>
          <p:nvSpPr>
            <p:cNvPr id="6" name="圆角矩形 5"/>
            <p:cNvSpPr/>
            <p:nvPr/>
          </p:nvSpPr>
          <p:spPr>
            <a:xfrm>
              <a:off x="4340352" y="2365248"/>
              <a:ext cx="4657344" cy="36472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4863337" y="5658570"/>
              <a:ext cx="3611373" cy="338554"/>
            </a:xfrm>
            <a:prstGeom prst="rect">
              <a:avLst/>
            </a:prstGeom>
            <a:noFill/>
          </p:spPr>
          <p:txBody>
            <a:bodyPr wrap="none" rtlCol="0">
              <a:spAutoFit/>
            </a:bodyPr>
            <a:lstStyle/>
            <a:p>
              <a:r>
                <a:rPr lang="en-US" altLang="zh-CN" sz="1600" dirty="0" smtClean="0"/>
                <a:t>Organic TFT</a:t>
              </a:r>
              <a:r>
                <a:rPr lang="zh-CN" altLang="en-US" sz="1600" dirty="0" smtClean="0"/>
                <a:t>的</a:t>
              </a:r>
              <a:r>
                <a:rPr lang="en-US" altLang="zh-CN" sz="1600" dirty="0" smtClean="0"/>
                <a:t>54</a:t>
              </a:r>
              <a:r>
                <a:rPr lang="zh-CN" altLang="en-US" sz="1600" dirty="0" smtClean="0"/>
                <a:t>条跨导器的特性曲线</a:t>
              </a:r>
              <a:endParaRPr lang="zh-CN" altLang="en-US" sz="1600" dirty="0"/>
            </a:p>
          </p:txBody>
        </p:sp>
      </p:grpSp>
      <p:pic>
        <p:nvPicPr>
          <p:cNvPr id="8" name="图片 7"/>
          <p:cNvPicPr>
            <a:picLocks noChangeAspect="1"/>
          </p:cNvPicPr>
          <p:nvPr/>
        </p:nvPicPr>
        <p:blipFill>
          <a:blip r:embed="rId3"/>
          <a:stretch>
            <a:fillRect/>
          </a:stretch>
        </p:blipFill>
        <p:spPr>
          <a:xfrm>
            <a:off x="4533900" y="2791968"/>
            <a:ext cx="4076700" cy="3071225"/>
          </a:xfrm>
          <a:prstGeom prst="rect">
            <a:avLst/>
          </a:prstGeom>
        </p:spPr>
      </p:pic>
      <p:sp>
        <p:nvSpPr>
          <p:cNvPr id="10" name="页脚占位符 9"/>
          <p:cNvSpPr>
            <a:spLocks noGrp="1"/>
          </p:cNvSpPr>
          <p:nvPr>
            <p:ph type="ftr" sz="quarter" idx="11"/>
          </p:nvPr>
        </p:nvSpPr>
        <p:spPr/>
        <p:txBody>
          <a:bodyPr/>
          <a:lstStyle/>
          <a:p>
            <a:r>
              <a:rPr lang="en-US" altLang="zh-CN" dirty="0" smtClean="0">
                <a:solidFill>
                  <a:srgbClr val="000000"/>
                </a:solidFill>
              </a:rPr>
              <a:t>14/22</a:t>
            </a:r>
            <a:endParaRPr lang="en-US" altLang="zh-CN" dirty="0">
              <a:solidFill>
                <a:srgbClr val="000000"/>
              </a:solidFill>
            </a:endParaRPr>
          </a:p>
        </p:txBody>
      </p:sp>
    </p:spTree>
    <p:extLst>
      <p:ext uri="{BB962C8B-B14F-4D97-AF65-F5344CB8AC3E}">
        <p14:creationId xmlns:p14="http://schemas.microsoft.com/office/powerpoint/2010/main" val="1730840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前期调研结果</a:t>
            </a:r>
            <a:r>
              <a:rPr lang="en-US" altLang="zh-CN" sz="3600" dirty="0" smtClean="0"/>
              <a:t>——</a:t>
            </a:r>
            <a:r>
              <a:rPr lang="zh-CN" altLang="en-US" sz="3600" dirty="0" smtClean="0"/>
              <a:t>结构选择与电路挑战</a:t>
            </a:r>
            <a:endParaRPr lang="zh-CN" altLang="en-US" sz="3600" dirty="0"/>
          </a:p>
        </p:txBody>
      </p:sp>
      <p:sp>
        <p:nvSpPr>
          <p:cNvPr id="3" name="内容占位符 2"/>
          <p:cNvSpPr>
            <a:spLocks noGrp="1"/>
          </p:cNvSpPr>
          <p:nvPr>
            <p:ph idx="1"/>
          </p:nvPr>
        </p:nvSpPr>
        <p:spPr/>
        <p:txBody>
          <a:bodyPr/>
          <a:lstStyle/>
          <a:p>
            <a:pPr marL="0" indent="0">
              <a:buNone/>
            </a:pPr>
            <a:r>
              <a:rPr lang="zh-CN" altLang="en-US" dirty="0" smtClean="0">
                <a:solidFill>
                  <a:srgbClr val="FF0000"/>
                </a:solidFill>
              </a:rPr>
              <a:t>为什么选择基于</a:t>
            </a:r>
            <a:r>
              <a:rPr lang="en-US" altLang="zh-CN" dirty="0" smtClean="0">
                <a:solidFill>
                  <a:srgbClr val="FF0000"/>
                </a:solidFill>
              </a:rPr>
              <a:t>VCO</a:t>
            </a:r>
            <a:r>
              <a:rPr lang="zh-CN" altLang="en-US" dirty="0" smtClean="0">
                <a:solidFill>
                  <a:srgbClr val="FF0000"/>
                </a:solidFill>
              </a:rPr>
              <a:t>的</a:t>
            </a:r>
            <a:r>
              <a:rPr lang="en-US" altLang="zh-CN" dirty="0" smtClean="0">
                <a:solidFill>
                  <a:srgbClr val="FF0000"/>
                </a:solidFill>
              </a:rPr>
              <a:t>ADC</a:t>
            </a:r>
            <a:r>
              <a:rPr lang="zh-CN" altLang="en-US" dirty="0" smtClean="0">
                <a:solidFill>
                  <a:srgbClr val="FF0000"/>
                </a:solidFill>
              </a:rPr>
              <a:t>？</a:t>
            </a:r>
            <a:endParaRPr lang="en-US" altLang="zh-CN" dirty="0" smtClean="0">
              <a:solidFill>
                <a:srgbClr val="FF0000"/>
              </a:solidFill>
            </a:endParaRPr>
          </a:p>
          <a:p>
            <a:pPr marL="0" indent="0">
              <a:buNone/>
            </a:pPr>
            <a:r>
              <a:rPr lang="zh-CN" altLang="en-US" dirty="0" smtClean="0">
                <a:solidFill>
                  <a:srgbClr val="FF0000"/>
                </a:solidFill>
              </a:rPr>
              <a:t>优势：</a:t>
            </a:r>
            <a:endParaRPr lang="en-US" altLang="zh-CN" dirty="0" smtClean="0">
              <a:solidFill>
                <a:srgbClr val="FF0000"/>
              </a:solidFill>
            </a:endParaRPr>
          </a:p>
          <a:p>
            <a:r>
              <a:rPr lang="zh-CN" altLang="en-US" dirty="0" smtClean="0"/>
              <a:t>没有电容器件</a:t>
            </a:r>
            <a:endParaRPr lang="en-US" altLang="zh-CN" dirty="0" smtClean="0"/>
          </a:p>
          <a:p>
            <a:r>
              <a:rPr lang="zh-CN" altLang="en-US" dirty="0" smtClean="0"/>
              <a:t>精度高、面积小、功耗低</a:t>
            </a:r>
            <a:endParaRPr lang="en-US" altLang="zh-CN" dirty="0" smtClean="0"/>
          </a:p>
          <a:p>
            <a:r>
              <a:rPr lang="zh-CN" altLang="en-US" dirty="0" smtClean="0"/>
              <a:t>结构简单、电路可优化空间大</a:t>
            </a:r>
            <a:endParaRPr lang="en-US" altLang="zh-CN" dirty="0" smtClean="0"/>
          </a:p>
          <a:p>
            <a:r>
              <a:rPr lang="zh-CN" altLang="en-US" dirty="0" smtClean="0"/>
              <a:t>数字化程度高，相比</a:t>
            </a:r>
            <a:r>
              <a:rPr lang="en-US" altLang="zh-CN" dirty="0" smtClean="0"/>
              <a:t>SAR-ADC</a:t>
            </a:r>
            <a:r>
              <a:rPr lang="zh-CN" altLang="en-US" dirty="0" smtClean="0"/>
              <a:t>更适合</a:t>
            </a:r>
            <a:r>
              <a:rPr lang="en-US" altLang="zh-CN" dirty="0" smtClean="0"/>
              <a:t>TFT</a:t>
            </a:r>
            <a:r>
              <a:rPr lang="zh-CN" altLang="en-US" dirty="0" smtClean="0"/>
              <a:t>电路的设计</a:t>
            </a:r>
            <a:endParaRPr lang="en-US" altLang="zh-CN" dirty="0" smtClean="0"/>
          </a:p>
          <a:p>
            <a:pPr marL="0" indent="0">
              <a:buNone/>
            </a:pPr>
            <a:r>
              <a:rPr lang="zh-CN" altLang="en-US" dirty="0" smtClean="0">
                <a:solidFill>
                  <a:srgbClr val="FF0000"/>
                </a:solidFill>
              </a:rPr>
              <a:t>电路挑战：</a:t>
            </a:r>
            <a:endParaRPr lang="en-US" altLang="zh-CN" dirty="0" smtClean="0">
              <a:solidFill>
                <a:srgbClr val="FF0000"/>
              </a:solidFill>
            </a:endParaRPr>
          </a:p>
          <a:p>
            <a:r>
              <a:rPr lang="en-US" altLang="zh-CN" dirty="0" smtClean="0"/>
              <a:t>TFT</a:t>
            </a:r>
            <a:r>
              <a:rPr lang="zh-CN" altLang="en-US" dirty="0" smtClean="0"/>
              <a:t>设计在</a:t>
            </a:r>
            <a:r>
              <a:rPr lang="en-US" altLang="zh-CN" dirty="0" smtClean="0"/>
              <a:t>design tool</a:t>
            </a:r>
            <a:r>
              <a:rPr lang="zh-CN" altLang="en-US" dirty="0" smtClean="0"/>
              <a:t>方面有所欠缺</a:t>
            </a:r>
            <a:endParaRPr lang="en-US" altLang="zh-CN" dirty="0" smtClean="0"/>
          </a:p>
          <a:p>
            <a:r>
              <a:rPr lang="en-US" altLang="zh-CN" dirty="0" smtClean="0"/>
              <a:t>VCO</a:t>
            </a:r>
            <a:r>
              <a:rPr lang="zh-CN" altLang="en-US" dirty="0" smtClean="0"/>
              <a:t>的</a:t>
            </a:r>
            <a:r>
              <a:rPr lang="en-US" altLang="zh-CN" dirty="0" smtClean="0"/>
              <a:t>V-f</a:t>
            </a:r>
            <a:r>
              <a:rPr lang="zh-CN" altLang="en-US" dirty="0" smtClean="0"/>
              <a:t>非线性关系</a:t>
            </a:r>
            <a:endParaRPr lang="en-US" altLang="zh-CN" dirty="0" smtClean="0"/>
          </a:p>
          <a:p>
            <a:r>
              <a:rPr lang="zh-CN" altLang="en-US" dirty="0" smtClean="0"/>
              <a:t>工艺要求只能设计单极性电路</a:t>
            </a:r>
            <a:endParaRPr lang="en-US" altLang="zh-CN" dirty="0" smtClean="0"/>
          </a:p>
          <a:p>
            <a:r>
              <a:rPr lang="zh-CN" altLang="en-US" dirty="0" smtClean="0"/>
              <a:t>工艺偏差的影响</a:t>
            </a:r>
            <a:endParaRPr lang="en-US" altLang="zh-CN" dirty="0" smtClean="0"/>
          </a:p>
          <a:p>
            <a:endParaRPr lang="en-US" altLang="zh-CN" dirty="0"/>
          </a:p>
          <a:p>
            <a:pPr marL="0" indent="0">
              <a:buNone/>
            </a:pPr>
            <a:endParaRPr lang="zh-CN" altLang="en-US" dirty="0"/>
          </a:p>
        </p:txBody>
      </p:sp>
      <p:sp>
        <p:nvSpPr>
          <p:cNvPr id="6" name="页脚占位符 5"/>
          <p:cNvSpPr>
            <a:spLocks noGrp="1"/>
          </p:cNvSpPr>
          <p:nvPr>
            <p:ph type="ftr" sz="quarter" idx="11"/>
          </p:nvPr>
        </p:nvSpPr>
        <p:spPr/>
        <p:txBody>
          <a:bodyPr/>
          <a:lstStyle/>
          <a:p>
            <a:r>
              <a:rPr lang="en-US" altLang="zh-CN" dirty="0" smtClean="0">
                <a:solidFill>
                  <a:srgbClr val="000000"/>
                </a:solidFill>
              </a:rPr>
              <a:t>15/22</a:t>
            </a:r>
            <a:endParaRPr lang="en-US" altLang="zh-CN" dirty="0">
              <a:solidFill>
                <a:srgbClr val="000000"/>
              </a:solidFill>
            </a:endParaRPr>
          </a:p>
        </p:txBody>
      </p:sp>
    </p:spTree>
    <p:extLst>
      <p:ext uri="{BB962C8B-B14F-4D97-AF65-F5344CB8AC3E}">
        <p14:creationId xmlns:p14="http://schemas.microsoft.com/office/powerpoint/2010/main" val="359313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报告提纲</a:t>
            </a:r>
            <a:endParaRPr lang="zh-CN" altLang="en-US" sz="3600" dirty="0"/>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smtClean="0"/>
              <a:t>前期调研结果</a:t>
            </a:r>
            <a:endParaRPr lang="en-US" altLang="zh-CN" sz="3200" dirty="0" smtClean="0"/>
          </a:p>
          <a:p>
            <a:r>
              <a:rPr lang="zh-CN" altLang="en-US" sz="3200" dirty="0" smtClean="0">
                <a:solidFill>
                  <a:srgbClr val="FF0000"/>
                </a:solidFill>
              </a:rPr>
              <a:t>课题目标</a:t>
            </a:r>
            <a:endParaRPr lang="en-US" altLang="zh-CN" sz="3200" dirty="0" smtClean="0">
              <a:solidFill>
                <a:srgbClr val="FF0000"/>
              </a:solidFill>
            </a:endParaRPr>
          </a:p>
          <a:p>
            <a:r>
              <a:rPr lang="zh-CN" altLang="en-US" sz="3200" dirty="0" smtClean="0"/>
              <a:t>计划安排</a:t>
            </a:r>
            <a:endParaRPr lang="en-US" altLang="zh-CN" sz="3200" dirty="0" smtClean="0"/>
          </a:p>
        </p:txBody>
      </p:sp>
      <p:sp>
        <p:nvSpPr>
          <p:cNvPr id="6" name="页脚占位符 5"/>
          <p:cNvSpPr>
            <a:spLocks noGrp="1"/>
          </p:cNvSpPr>
          <p:nvPr>
            <p:ph type="ftr" sz="quarter" idx="11"/>
          </p:nvPr>
        </p:nvSpPr>
        <p:spPr/>
        <p:txBody>
          <a:bodyPr/>
          <a:lstStyle/>
          <a:p>
            <a:r>
              <a:rPr lang="en-US" altLang="zh-CN" dirty="0" smtClean="0">
                <a:solidFill>
                  <a:srgbClr val="000000"/>
                </a:solidFill>
              </a:rPr>
              <a:t>16/22</a:t>
            </a:r>
            <a:endParaRPr lang="en-US" altLang="zh-CN" dirty="0">
              <a:solidFill>
                <a:srgbClr val="000000"/>
              </a:solidFill>
            </a:endParaRPr>
          </a:p>
        </p:txBody>
      </p:sp>
    </p:spTree>
    <p:extLst>
      <p:ext uri="{BB962C8B-B14F-4D97-AF65-F5344CB8AC3E}">
        <p14:creationId xmlns:p14="http://schemas.microsoft.com/office/powerpoint/2010/main" val="3302170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课题目标</a:t>
            </a:r>
            <a:endParaRPr lang="zh-CN" altLang="en-US" sz="3600" dirty="0"/>
          </a:p>
        </p:txBody>
      </p:sp>
      <p:sp>
        <p:nvSpPr>
          <p:cNvPr id="3" name="内容占位符 2"/>
          <p:cNvSpPr>
            <a:spLocks noGrp="1"/>
          </p:cNvSpPr>
          <p:nvPr>
            <p:ph idx="1"/>
          </p:nvPr>
        </p:nvSpPr>
        <p:spPr/>
        <p:txBody>
          <a:bodyPr/>
          <a:lstStyle/>
          <a:p>
            <a:r>
              <a:rPr lang="zh-CN" altLang="en-US" dirty="0" smtClean="0"/>
              <a:t>总目标：完成一个基于柔性</a:t>
            </a:r>
            <a:r>
              <a:rPr lang="en-US" altLang="zh-CN" dirty="0" smtClean="0"/>
              <a:t>TFT</a:t>
            </a:r>
            <a:r>
              <a:rPr lang="zh-CN" altLang="en-US" dirty="0" smtClean="0"/>
              <a:t>的</a:t>
            </a:r>
            <a:r>
              <a:rPr lang="en-US" altLang="zh-CN" dirty="0" smtClean="0"/>
              <a:t>ADC</a:t>
            </a:r>
            <a:r>
              <a:rPr lang="zh-CN" altLang="en-US" dirty="0" smtClean="0"/>
              <a:t>设计并流片</a:t>
            </a:r>
            <a:endParaRPr lang="en-US" altLang="zh-CN" dirty="0" smtClean="0"/>
          </a:p>
          <a:p>
            <a:pPr lvl="1"/>
            <a:r>
              <a:rPr lang="zh-CN" altLang="en-US" dirty="0" smtClean="0"/>
              <a:t>采用新视界的</a:t>
            </a:r>
            <a:r>
              <a:rPr lang="en-US" altLang="zh-CN" dirty="0" smtClean="0"/>
              <a:t>Oxide TFT</a:t>
            </a:r>
            <a:r>
              <a:rPr lang="zh-CN" altLang="en-US" dirty="0" smtClean="0"/>
              <a:t>工艺</a:t>
            </a:r>
            <a:endParaRPr lang="en-US" altLang="zh-CN" dirty="0" smtClean="0"/>
          </a:p>
          <a:p>
            <a:pPr lvl="1"/>
            <a:r>
              <a:rPr lang="zh-CN" altLang="en-US" dirty="0" smtClean="0"/>
              <a:t>仿真并验证一些基本的</a:t>
            </a:r>
            <a:r>
              <a:rPr lang="en-US" altLang="zh-CN" dirty="0" smtClean="0"/>
              <a:t>TFT</a:t>
            </a:r>
            <a:r>
              <a:rPr lang="zh-CN" altLang="en-US" dirty="0" smtClean="0"/>
              <a:t>单元电路</a:t>
            </a:r>
            <a:endParaRPr lang="en-US" altLang="zh-CN" dirty="0" smtClean="0"/>
          </a:p>
          <a:p>
            <a:pPr lvl="1"/>
            <a:r>
              <a:rPr lang="zh-CN" altLang="en-US" dirty="0" smtClean="0"/>
              <a:t>提出</a:t>
            </a:r>
            <a:r>
              <a:rPr lang="en-US" altLang="zh-CN" dirty="0" smtClean="0"/>
              <a:t>TFT VCO-based-ADC</a:t>
            </a:r>
            <a:r>
              <a:rPr lang="zh-CN" altLang="en-US" dirty="0" smtClean="0"/>
              <a:t>的电路结构，要求：</a:t>
            </a:r>
            <a:endParaRPr lang="en-US" altLang="zh-CN" dirty="0" smtClean="0"/>
          </a:p>
          <a:p>
            <a:pPr lvl="2"/>
            <a:r>
              <a:rPr lang="en-US" altLang="zh-CN" dirty="0" smtClean="0"/>
              <a:t>ADC</a:t>
            </a:r>
            <a:r>
              <a:rPr lang="zh-CN" altLang="en-US" dirty="0" smtClean="0"/>
              <a:t>指标：</a:t>
            </a:r>
            <a:endParaRPr lang="en-US" altLang="zh-CN" dirty="0" smtClean="0"/>
          </a:p>
          <a:p>
            <a:pPr lvl="3"/>
            <a:r>
              <a:rPr lang="zh-CN" altLang="en-US" dirty="0" smtClean="0"/>
              <a:t>精度：</a:t>
            </a:r>
            <a:r>
              <a:rPr lang="en-US" altLang="zh-CN" dirty="0" smtClean="0"/>
              <a:t>6bit</a:t>
            </a:r>
            <a:r>
              <a:rPr lang="zh-CN" altLang="en-US" dirty="0" smtClean="0"/>
              <a:t>以上</a:t>
            </a:r>
            <a:endParaRPr lang="en-US" altLang="zh-CN" dirty="0" smtClean="0"/>
          </a:p>
          <a:p>
            <a:pPr lvl="3"/>
            <a:r>
              <a:rPr lang="zh-CN" altLang="en-US" dirty="0" smtClean="0"/>
              <a:t>面积：</a:t>
            </a:r>
            <a:r>
              <a:rPr lang="en-US" altLang="zh-CN" dirty="0" smtClean="0"/>
              <a:t>20mm</a:t>
            </a:r>
            <a:r>
              <a:rPr lang="en-US" altLang="zh-CN" baseline="30000" dirty="0" smtClean="0"/>
              <a:t>2</a:t>
            </a:r>
            <a:r>
              <a:rPr lang="zh-CN" altLang="en-US" baseline="30000" dirty="0" smtClean="0"/>
              <a:t> </a:t>
            </a:r>
            <a:r>
              <a:rPr lang="zh-CN" altLang="en-US" dirty="0" smtClean="0"/>
              <a:t>左右，加上</a:t>
            </a:r>
            <a:r>
              <a:rPr lang="en-US" altLang="zh-CN" dirty="0" smtClean="0"/>
              <a:t>PAD</a:t>
            </a:r>
            <a:r>
              <a:rPr lang="zh-CN" altLang="en-US" dirty="0" smtClean="0"/>
              <a:t>估计</a:t>
            </a:r>
            <a:r>
              <a:rPr lang="en-US" altLang="zh-CN" dirty="0" smtClean="0"/>
              <a:t>150mm</a:t>
            </a:r>
            <a:r>
              <a:rPr lang="en-US" altLang="zh-CN" baseline="30000" dirty="0" smtClean="0"/>
              <a:t>2</a:t>
            </a:r>
          </a:p>
          <a:p>
            <a:pPr lvl="3"/>
            <a:r>
              <a:rPr lang="zh-CN" altLang="en-US" dirty="0" smtClean="0"/>
              <a:t>电压：</a:t>
            </a:r>
            <a:r>
              <a:rPr lang="en-US" altLang="zh-CN" dirty="0" smtClean="0"/>
              <a:t>3~5V </a:t>
            </a:r>
            <a:r>
              <a:rPr lang="zh-CN" altLang="en-US" dirty="0" smtClean="0"/>
              <a:t>功耗：</a:t>
            </a:r>
            <a:r>
              <a:rPr lang="en-US" altLang="zh-CN" dirty="0" smtClean="0"/>
              <a:t>200uW</a:t>
            </a:r>
            <a:r>
              <a:rPr lang="zh-CN" altLang="en-US" dirty="0" smtClean="0"/>
              <a:t>左右</a:t>
            </a:r>
            <a:endParaRPr lang="en-US" altLang="zh-CN" dirty="0" smtClean="0"/>
          </a:p>
          <a:p>
            <a:pPr lvl="3"/>
            <a:r>
              <a:rPr lang="zh-CN" altLang="en-US" dirty="0" smtClean="0"/>
              <a:t>转换时间：</a:t>
            </a:r>
            <a:r>
              <a:rPr lang="en-US" altLang="zh-CN" dirty="0" smtClean="0"/>
              <a:t>0.01s ~ 0.1s</a:t>
            </a:r>
          </a:p>
          <a:p>
            <a:pPr lvl="2"/>
            <a:r>
              <a:rPr lang="zh-CN" altLang="en-US" dirty="0" smtClean="0">
                <a:solidFill>
                  <a:srgbClr val="FF0000"/>
                </a:solidFill>
              </a:rPr>
              <a:t>单极性电路</a:t>
            </a:r>
            <a:endParaRPr lang="en-US" altLang="zh-CN" dirty="0" smtClean="0">
              <a:solidFill>
                <a:srgbClr val="FF0000"/>
              </a:solidFill>
            </a:endParaRPr>
          </a:p>
          <a:p>
            <a:pPr lvl="2"/>
            <a:r>
              <a:rPr lang="zh-CN" altLang="en-US" dirty="0" smtClean="0"/>
              <a:t>设计合理的</a:t>
            </a:r>
            <a:r>
              <a:rPr lang="en-US" altLang="zh-CN" dirty="0" smtClean="0"/>
              <a:t>VCO</a:t>
            </a:r>
            <a:r>
              <a:rPr lang="zh-CN" altLang="en-US" dirty="0" smtClean="0"/>
              <a:t>结构以获得较好的</a:t>
            </a:r>
            <a:r>
              <a:rPr lang="en-US" altLang="zh-CN" dirty="0" smtClean="0">
                <a:solidFill>
                  <a:srgbClr val="FF0000"/>
                </a:solidFill>
              </a:rPr>
              <a:t>V-f</a:t>
            </a:r>
            <a:r>
              <a:rPr lang="zh-CN" altLang="en-US" dirty="0" smtClean="0">
                <a:solidFill>
                  <a:srgbClr val="FF0000"/>
                </a:solidFill>
              </a:rPr>
              <a:t>线性关系</a:t>
            </a:r>
            <a:endParaRPr lang="en-US" altLang="zh-CN" dirty="0" smtClean="0">
              <a:solidFill>
                <a:srgbClr val="FF0000"/>
              </a:solidFill>
            </a:endParaRPr>
          </a:p>
          <a:p>
            <a:pPr lvl="2"/>
            <a:r>
              <a:rPr lang="zh-CN" altLang="en-US" dirty="0" smtClean="0"/>
              <a:t>进行合理的电路优化，尽可能提高分辨率和扩大动态范围</a:t>
            </a:r>
            <a:endParaRPr lang="en-US" altLang="zh-CN" dirty="0" smtClean="0"/>
          </a:p>
          <a:p>
            <a:pPr lvl="1"/>
            <a:endParaRPr lang="en-US" altLang="zh-CN" dirty="0" smtClean="0"/>
          </a:p>
          <a:p>
            <a:pPr lvl="2"/>
            <a:endParaRPr lang="en-US" altLang="zh-CN" dirty="0" smtClean="0"/>
          </a:p>
          <a:p>
            <a:endParaRPr lang="zh-CN" altLang="en-US" dirty="0"/>
          </a:p>
        </p:txBody>
      </p:sp>
      <p:grpSp>
        <p:nvGrpSpPr>
          <p:cNvPr id="7" name="组合 6"/>
          <p:cNvGrpSpPr/>
          <p:nvPr/>
        </p:nvGrpSpPr>
        <p:grpSpPr>
          <a:xfrm>
            <a:off x="1107596" y="5110861"/>
            <a:ext cx="6412992" cy="1121664"/>
            <a:chOff x="1121664" y="4572000"/>
            <a:chExt cx="6412992" cy="1121664"/>
          </a:xfrm>
        </p:grpSpPr>
        <p:sp>
          <p:nvSpPr>
            <p:cNvPr id="4" name="矩形 3"/>
            <p:cNvSpPr/>
            <p:nvPr/>
          </p:nvSpPr>
          <p:spPr>
            <a:xfrm>
              <a:off x="1121664"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器件模型</a:t>
              </a:r>
              <a:endParaRPr lang="zh-CN" altLang="en-US" dirty="0"/>
            </a:p>
          </p:txBody>
        </p:sp>
        <p:sp>
          <p:nvSpPr>
            <p:cNvPr id="5" name="矩形 4"/>
            <p:cNvSpPr/>
            <p:nvPr/>
          </p:nvSpPr>
          <p:spPr>
            <a:xfrm>
              <a:off x="3566160"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电路模型</a:t>
              </a:r>
              <a:endParaRPr lang="zh-CN" altLang="en-US" dirty="0"/>
            </a:p>
          </p:txBody>
        </p:sp>
        <p:sp>
          <p:nvSpPr>
            <p:cNvPr id="6" name="矩形 5"/>
            <p:cNvSpPr/>
            <p:nvPr/>
          </p:nvSpPr>
          <p:spPr>
            <a:xfrm>
              <a:off x="6010656" y="4572000"/>
              <a:ext cx="1524000" cy="1121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验证与优化</a:t>
              </a:r>
              <a:endParaRPr lang="zh-CN" altLang="en-US" dirty="0"/>
            </a:p>
          </p:txBody>
        </p:sp>
        <p:cxnSp>
          <p:nvCxnSpPr>
            <p:cNvPr id="8" name="直接箭头连接符 7"/>
            <p:cNvCxnSpPr>
              <a:stCxn id="4" idx="3"/>
              <a:endCxn id="5" idx="1"/>
            </p:cNvCxnSpPr>
            <p:nvPr/>
          </p:nvCxnSpPr>
          <p:spPr>
            <a:xfrm>
              <a:off x="2645664" y="5132832"/>
              <a:ext cx="920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5090160" y="5126736"/>
              <a:ext cx="9204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 name="页脚占位符 11"/>
          <p:cNvSpPr>
            <a:spLocks noGrp="1"/>
          </p:cNvSpPr>
          <p:nvPr>
            <p:ph type="ftr" sz="quarter" idx="11"/>
          </p:nvPr>
        </p:nvSpPr>
        <p:spPr/>
        <p:txBody>
          <a:bodyPr/>
          <a:lstStyle/>
          <a:p>
            <a:r>
              <a:rPr lang="en-US" altLang="zh-CN" dirty="0" smtClean="0">
                <a:solidFill>
                  <a:srgbClr val="000000"/>
                </a:solidFill>
              </a:rPr>
              <a:t>17/22</a:t>
            </a:r>
            <a:endParaRPr lang="en-US" altLang="zh-CN" dirty="0">
              <a:solidFill>
                <a:srgbClr val="000000"/>
              </a:solidFill>
            </a:endParaRPr>
          </a:p>
        </p:txBody>
      </p:sp>
    </p:spTree>
    <p:extLst>
      <p:ext uri="{BB962C8B-B14F-4D97-AF65-F5344CB8AC3E}">
        <p14:creationId xmlns:p14="http://schemas.microsoft.com/office/powerpoint/2010/main" val="4290576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课题目标</a:t>
            </a:r>
            <a:r>
              <a:rPr lang="en-US" altLang="zh-CN" sz="3600" dirty="0" smtClean="0"/>
              <a:t>-VCO</a:t>
            </a:r>
            <a:r>
              <a:rPr lang="zh-CN" altLang="en-US" sz="3600" dirty="0" smtClean="0"/>
              <a:t>结构探索</a:t>
            </a:r>
            <a:endParaRPr lang="zh-CN" altLang="en-US" sz="3600" dirty="0"/>
          </a:p>
        </p:txBody>
      </p:sp>
      <p:sp>
        <p:nvSpPr>
          <p:cNvPr id="3" name="内容占位符 2"/>
          <p:cNvSpPr>
            <a:spLocks noGrp="1"/>
          </p:cNvSpPr>
          <p:nvPr>
            <p:ph idx="1"/>
          </p:nvPr>
        </p:nvSpPr>
        <p:spPr>
          <a:xfrm>
            <a:off x="381000" y="1066800"/>
            <a:ext cx="3561969" cy="5480304"/>
          </a:xfrm>
        </p:spPr>
        <p:txBody>
          <a:bodyPr/>
          <a:lstStyle/>
          <a:p>
            <a:r>
              <a:rPr lang="zh-CN" altLang="en-US" dirty="0" smtClean="0"/>
              <a:t>多相结构</a:t>
            </a:r>
            <a:endParaRPr lang="en-US" altLang="zh-CN" dirty="0" smtClean="0"/>
          </a:p>
          <a:p>
            <a:pPr lvl="1"/>
            <a:r>
              <a:rPr lang="zh-CN" altLang="en-US" dirty="0" smtClean="0"/>
              <a:t>实现更高分辨率</a:t>
            </a:r>
            <a:endParaRPr lang="en-US" altLang="zh-CN" dirty="0" smtClean="0"/>
          </a:p>
          <a:p>
            <a:pPr lvl="1"/>
            <a:r>
              <a:rPr lang="en-US" altLang="zh-CN" dirty="0" smtClean="0"/>
              <a:t>Reset</a:t>
            </a:r>
            <a:r>
              <a:rPr lang="zh-CN" altLang="en-US" dirty="0" smtClean="0"/>
              <a:t>信号可能与</a:t>
            </a:r>
            <a:r>
              <a:rPr lang="en-US" altLang="zh-CN" dirty="0" smtClean="0"/>
              <a:t>VCO</a:t>
            </a:r>
            <a:r>
              <a:rPr lang="zh-CN" altLang="en-US" dirty="0" smtClean="0"/>
              <a:t>输出边沿冲突</a:t>
            </a:r>
            <a:endParaRPr lang="en-US" altLang="zh-CN" dirty="0" smtClean="0"/>
          </a:p>
          <a:p>
            <a:r>
              <a:rPr lang="zh-CN" altLang="en-US" dirty="0" smtClean="0"/>
              <a:t>寄存器结构</a:t>
            </a:r>
            <a:endParaRPr lang="en-US" altLang="zh-CN" dirty="0" smtClean="0"/>
          </a:p>
          <a:p>
            <a:pPr lvl="1"/>
            <a:r>
              <a:rPr lang="zh-CN" altLang="en-US" dirty="0" smtClean="0"/>
              <a:t>避免了</a:t>
            </a:r>
            <a:r>
              <a:rPr lang="en-US" altLang="zh-CN" dirty="0" smtClean="0"/>
              <a:t>reset</a:t>
            </a:r>
            <a:r>
              <a:rPr lang="zh-CN" altLang="en-US" dirty="0" smtClean="0"/>
              <a:t>信号</a:t>
            </a:r>
            <a:endParaRPr lang="en-US" altLang="zh-CN" dirty="0" smtClean="0"/>
          </a:p>
          <a:p>
            <a:pPr lvl="1"/>
            <a:r>
              <a:rPr lang="zh-CN" altLang="en-US" dirty="0" smtClean="0"/>
              <a:t>反相器级数与精度呈指数关系</a:t>
            </a:r>
            <a:endParaRPr lang="en-US" altLang="zh-CN" dirty="0" smtClean="0"/>
          </a:p>
          <a:p>
            <a:r>
              <a:rPr lang="zh-CN" altLang="en-US" dirty="0" smtClean="0"/>
              <a:t>混合结构</a:t>
            </a:r>
            <a:endParaRPr lang="en-US" altLang="zh-CN" dirty="0" smtClean="0"/>
          </a:p>
          <a:p>
            <a:pPr lvl="1"/>
            <a:r>
              <a:rPr lang="zh-CN" altLang="en-US" dirty="0"/>
              <a:t>低</a:t>
            </a:r>
            <a:r>
              <a:rPr lang="zh-CN" altLang="en-US" dirty="0" smtClean="0"/>
              <a:t>位和寄存器结构类似</a:t>
            </a:r>
            <a:endParaRPr lang="en-US" altLang="zh-CN" dirty="0" smtClean="0"/>
          </a:p>
          <a:p>
            <a:pPr lvl="1"/>
            <a:r>
              <a:rPr lang="zh-CN" altLang="en-US" dirty="0" smtClean="0"/>
              <a:t>高位使用计数器</a:t>
            </a:r>
            <a:endParaRPr lang="en-US" altLang="zh-CN" dirty="0" smtClean="0"/>
          </a:p>
          <a:p>
            <a:pPr lvl="1"/>
            <a:r>
              <a:rPr lang="zh-CN" altLang="en-US" dirty="0" smtClean="0">
                <a:solidFill>
                  <a:srgbClr val="FF0000"/>
                </a:solidFill>
              </a:rPr>
              <a:t>优势：提高精度、降低电路复杂度</a:t>
            </a:r>
            <a:endParaRPr lang="en-US" altLang="zh-CN" dirty="0" smtClean="0">
              <a:solidFill>
                <a:srgbClr val="FF0000"/>
              </a:solidFill>
            </a:endParaRPr>
          </a:p>
          <a:p>
            <a:pPr lvl="1"/>
            <a:r>
              <a:rPr lang="zh-CN" altLang="en-US" dirty="0" smtClean="0"/>
              <a:t>计划采用</a:t>
            </a:r>
            <a:endParaRPr lang="zh-CN" altLang="en-US" dirty="0"/>
          </a:p>
        </p:txBody>
      </p:sp>
      <p:pic>
        <p:nvPicPr>
          <p:cNvPr id="4" name="图片 3"/>
          <p:cNvPicPr>
            <a:picLocks noChangeAspect="1"/>
          </p:cNvPicPr>
          <p:nvPr/>
        </p:nvPicPr>
        <p:blipFill>
          <a:blip r:embed="rId3"/>
          <a:stretch>
            <a:fillRect/>
          </a:stretch>
        </p:blipFill>
        <p:spPr>
          <a:xfrm>
            <a:off x="4133850" y="996390"/>
            <a:ext cx="4680966" cy="1590764"/>
          </a:xfrm>
          <a:prstGeom prst="rect">
            <a:avLst/>
          </a:prstGeom>
        </p:spPr>
      </p:pic>
      <p:sp>
        <p:nvSpPr>
          <p:cNvPr id="5" name="文本框 4"/>
          <p:cNvSpPr txBox="1"/>
          <p:nvPr/>
        </p:nvSpPr>
        <p:spPr>
          <a:xfrm>
            <a:off x="5541224" y="2515255"/>
            <a:ext cx="1866217" cy="307777"/>
          </a:xfrm>
          <a:prstGeom prst="rect">
            <a:avLst/>
          </a:prstGeom>
          <a:noFill/>
        </p:spPr>
        <p:txBody>
          <a:bodyPr wrap="none" rtlCol="0">
            <a:spAutoFit/>
          </a:bodyPr>
          <a:lstStyle/>
          <a:p>
            <a:r>
              <a:rPr lang="en-US" altLang="zh-CN" sz="1400" dirty="0" smtClean="0"/>
              <a:t>Multi-phase oscillator</a:t>
            </a:r>
            <a:endParaRPr lang="zh-CN" altLang="en-US" sz="1400" dirty="0"/>
          </a:p>
        </p:txBody>
      </p:sp>
      <p:pic>
        <p:nvPicPr>
          <p:cNvPr id="6" name="图片 5"/>
          <p:cNvPicPr>
            <a:picLocks noChangeAspect="1"/>
          </p:cNvPicPr>
          <p:nvPr/>
        </p:nvPicPr>
        <p:blipFill>
          <a:blip r:embed="rId4"/>
          <a:stretch>
            <a:fillRect/>
          </a:stretch>
        </p:blipFill>
        <p:spPr>
          <a:xfrm>
            <a:off x="4133849" y="2899976"/>
            <a:ext cx="4680966" cy="1505505"/>
          </a:xfrm>
          <a:prstGeom prst="rect">
            <a:avLst/>
          </a:prstGeom>
        </p:spPr>
      </p:pic>
      <p:sp>
        <p:nvSpPr>
          <p:cNvPr id="7" name="文本框 6"/>
          <p:cNvSpPr txBox="1"/>
          <p:nvPr/>
        </p:nvSpPr>
        <p:spPr>
          <a:xfrm>
            <a:off x="5586108" y="4410003"/>
            <a:ext cx="1776448" cy="307777"/>
          </a:xfrm>
          <a:prstGeom prst="rect">
            <a:avLst/>
          </a:prstGeom>
          <a:noFill/>
        </p:spPr>
        <p:txBody>
          <a:bodyPr wrap="none" rtlCol="0">
            <a:spAutoFit/>
          </a:bodyPr>
          <a:lstStyle/>
          <a:p>
            <a:r>
              <a:rPr lang="en-US" altLang="zh-CN" sz="1400" dirty="0" smtClean="0"/>
              <a:t>Alternative structure</a:t>
            </a:r>
            <a:endParaRPr lang="zh-CN" altLang="en-US" sz="1400" dirty="0"/>
          </a:p>
        </p:txBody>
      </p:sp>
      <p:pic>
        <p:nvPicPr>
          <p:cNvPr id="8" name="图片 7"/>
          <p:cNvPicPr>
            <a:picLocks noChangeAspect="1"/>
          </p:cNvPicPr>
          <p:nvPr/>
        </p:nvPicPr>
        <p:blipFill rotWithShape="1">
          <a:blip r:embed="rId5"/>
          <a:srcRect t="6589"/>
          <a:stretch/>
        </p:blipFill>
        <p:spPr>
          <a:xfrm>
            <a:off x="4345303" y="4717780"/>
            <a:ext cx="4457700" cy="1673276"/>
          </a:xfrm>
          <a:prstGeom prst="rect">
            <a:avLst/>
          </a:prstGeom>
        </p:spPr>
      </p:pic>
      <p:sp>
        <p:nvSpPr>
          <p:cNvPr id="9" name="文本框 8"/>
          <p:cNvSpPr txBox="1"/>
          <p:nvPr/>
        </p:nvSpPr>
        <p:spPr>
          <a:xfrm>
            <a:off x="5533813" y="6332474"/>
            <a:ext cx="2105063" cy="307777"/>
          </a:xfrm>
          <a:prstGeom prst="rect">
            <a:avLst/>
          </a:prstGeom>
          <a:noFill/>
        </p:spPr>
        <p:txBody>
          <a:bodyPr wrap="none" rtlCol="0">
            <a:spAutoFit/>
          </a:bodyPr>
          <a:lstStyle/>
          <a:p>
            <a:r>
              <a:rPr lang="en-US" altLang="zh-CN" sz="1400" dirty="0"/>
              <a:t>Ring delay line structure</a:t>
            </a:r>
            <a:endParaRPr lang="zh-CN" altLang="en-US" sz="1400" dirty="0"/>
          </a:p>
        </p:txBody>
      </p:sp>
      <p:sp>
        <p:nvSpPr>
          <p:cNvPr id="12" name="页脚占位符 11"/>
          <p:cNvSpPr>
            <a:spLocks noGrp="1"/>
          </p:cNvSpPr>
          <p:nvPr>
            <p:ph type="ftr" sz="quarter" idx="11"/>
          </p:nvPr>
        </p:nvSpPr>
        <p:spPr/>
        <p:txBody>
          <a:bodyPr/>
          <a:lstStyle/>
          <a:p>
            <a:r>
              <a:rPr lang="en-US" altLang="zh-CN" dirty="0" smtClean="0">
                <a:solidFill>
                  <a:srgbClr val="000000"/>
                </a:solidFill>
              </a:rPr>
              <a:t>18/22</a:t>
            </a:r>
            <a:endParaRPr lang="en-US" altLang="zh-CN" dirty="0">
              <a:solidFill>
                <a:srgbClr val="000000"/>
              </a:solidFill>
            </a:endParaRPr>
          </a:p>
        </p:txBody>
      </p:sp>
    </p:spTree>
    <p:extLst>
      <p:ext uri="{BB962C8B-B14F-4D97-AF65-F5344CB8AC3E}">
        <p14:creationId xmlns:p14="http://schemas.microsoft.com/office/powerpoint/2010/main" val="2404197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课题目标</a:t>
            </a:r>
            <a:r>
              <a:rPr lang="en-US" altLang="zh-CN" sz="3600" dirty="0"/>
              <a:t>-VCO</a:t>
            </a:r>
            <a:r>
              <a:rPr lang="zh-CN" altLang="en-US" sz="3600" dirty="0"/>
              <a:t>结构探索</a:t>
            </a:r>
          </a:p>
        </p:txBody>
      </p:sp>
      <p:sp>
        <p:nvSpPr>
          <p:cNvPr id="3" name="内容占位符 2"/>
          <p:cNvSpPr>
            <a:spLocks noGrp="1"/>
          </p:cNvSpPr>
          <p:nvPr>
            <p:ph idx="1"/>
          </p:nvPr>
        </p:nvSpPr>
        <p:spPr/>
        <p:txBody>
          <a:bodyPr/>
          <a:lstStyle/>
          <a:p>
            <a:r>
              <a:rPr lang="en-US" altLang="zh-CN" dirty="0" smtClean="0"/>
              <a:t>Ring delay line</a:t>
            </a:r>
            <a:r>
              <a:rPr lang="zh-CN" altLang="en-US" dirty="0" smtClean="0"/>
              <a:t>结构优势：</a:t>
            </a:r>
            <a:endParaRPr lang="en-US" altLang="zh-CN" dirty="0" smtClean="0"/>
          </a:p>
          <a:p>
            <a:pPr lvl="1"/>
            <a:r>
              <a:rPr lang="zh-CN" altLang="en-US" dirty="0" smtClean="0"/>
              <a:t>大大减少反相器数目</a:t>
            </a:r>
            <a:endParaRPr lang="en-US" altLang="zh-CN" dirty="0" smtClean="0"/>
          </a:p>
          <a:p>
            <a:pPr lvl="1"/>
            <a:r>
              <a:rPr lang="zh-CN" altLang="en-US" dirty="0" smtClean="0"/>
              <a:t>全数字化电路</a:t>
            </a:r>
            <a:endParaRPr lang="en-US" altLang="zh-CN" dirty="0" smtClean="0"/>
          </a:p>
          <a:p>
            <a:pPr lvl="1"/>
            <a:r>
              <a:rPr lang="zh-CN" altLang="en-US" dirty="0"/>
              <a:t>速度快</a:t>
            </a:r>
            <a:r>
              <a:rPr lang="zh-CN" altLang="en-US" dirty="0" smtClean="0"/>
              <a:t>，可以在极短的时间内数字化，人们称</a:t>
            </a:r>
            <a:r>
              <a:rPr lang="en-US" altLang="zh-CN" dirty="0" smtClean="0"/>
              <a:t>Time ADC</a:t>
            </a:r>
            <a:r>
              <a:rPr lang="zh-CN" altLang="en-US" dirty="0" smtClean="0"/>
              <a:t>（</a:t>
            </a:r>
            <a:r>
              <a:rPr lang="en-US" altLang="zh-CN" dirty="0" smtClean="0"/>
              <a:t>TAD</a:t>
            </a:r>
            <a:r>
              <a:rPr lang="zh-CN" altLang="en-US" dirty="0" smtClean="0"/>
              <a:t>）</a:t>
            </a:r>
            <a:endParaRPr lang="en-US" altLang="zh-CN" dirty="0" smtClean="0"/>
          </a:p>
          <a:p>
            <a:pPr lvl="1"/>
            <a:r>
              <a:rPr lang="zh-CN" altLang="en-US" dirty="0" smtClean="0"/>
              <a:t>可以达到更高的精度</a:t>
            </a:r>
            <a:endParaRPr lang="en-US" altLang="zh-CN" dirty="0" smtClean="0"/>
          </a:p>
          <a:p>
            <a:pPr lvl="1"/>
            <a:r>
              <a:rPr lang="zh-CN" altLang="en-US" dirty="0" smtClean="0"/>
              <a:t>获得更大的动态范围</a:t>
            </a:r>
            <a:endParaRPr lang="en-US" altLang="zh-CN" dirty="0" smtClean="0"/>
          </a:p>
          <a:p>
            <a:r>
              <a:rPr lang="zh-CN" altLang="en-US" dirty="0" smtClean="0"/>
              <a:t>可能的电路挑战：</a:t>
            </a:r>
            <a:endParaRPr lang="en-US" altLang="zh-CN" dirty="0" smtClean="0"/>
          </a:p>
          <a:p>
            <a:pPr lvl="1"/>
            <a:r>
              <a:rPr lang="zh-CN" altLang="en-US" dirty="0" smtClean="0"/>
              <a:t>时钟控制和同步？</a:t>
            </a:r>
            <a:endParaRPr lang="en-US" altLang="zh-CN" dirty="0" smtClean="0"/>
          </a:p>
          <a:p>
            <a:pPr lvl="1"/>
            <a:r>
              <a:rPr lang="zh-CN" altLang="en-US" dirty="0" smtClean="0"/>
              <a:t>单极性反相器</a:t>
            </a:r>
            <a:r>
              <a:rPr lang="en-US" altLang="zh-CN" dirty="0" smtClean="0"/>
              <a:t>?</a:t>
            </a:r>
          </a:p>
          <a:p>
            <a:pPr lvl="1"/>
            <a:r>
              <a:rPr lang="zh-CN" altLang="en-US" dirty="0" smtClean="0"/>
              <a:t>噪声滤波？</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r>
              <a:rPr lang="en-US" altLang="zh-CN" dirty="0" smtClean="0">
                <a:solidFill>
                  <a:srgbClr val="000000"/>
                </a:solidFill>
              </a:rPr>
              <a:t>19/22</a:t>
            </a:r>
            <a:endParaRPr lang="en-US" altLang="zh-CN" dirty="0">
              <a:solidFill>
                <a:srgbClr val="000000"/>
              </a:solidFill>
            </a:endParaRPr>
          </a:p>
        </p:txBody>
      </p:sp>
    </p:spTree>
    <p:extLst>
      <p:ext uri="{BB962C8B-B14F-4D97-AF65-F5344CB8AC3E}">
        <p14:creationId xmlns:p14="http://schemas.microsoft.com/office/powerpoint/2010/main" val="2902653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报告提纲</a:t>
            </a:r>
            <a:endParaRPr lang="zh-CN" altLang="en-US" sz="3600" dirty="0"/>
          </a:p>
        </p:txBody>
      </p:sp>
      <p:sp>
        <p:nvSpPr>
          <p:cNvPr id="3" name="内容占位符 2"/>
          <p:cNvSpPr>
            <a:spLocks noGrp="1"/>
          </p:cNvSpPr>
          <p:nvPr>
            <p:ph idx="1"/>
          </p:nvPr>
        </p:nvSpPr>
        <p:spPr>
          <a:xfrm>
            <a:off x="380999" y="1066800"/>
            <a:ext cx="8763001" cy="5165725"/>
          </a:xfrm>
        </p:spPr>
        <p:txBody>
          <a:bodyPr/>
          <a:lstStyle/>
          <a:p>
            <a:r>
              <a:rPr lang="zh-CN" altLang="en-US" sz="3200" dirty="0" smtClean="0">
                <a:solidFill>
                  <a:srgbClr val="FF0000"/>
                </a:solidFill>
              </a:rPr>
              <a:t>研究背景</a:t>
            </a:r>
            <a:endParaRPr lang="en-US" altLang="zh-CN" sz="3200" dirty="0" smtClean="0">
              <a:solidFill>
                <a:srgbClr val="FF0000"/>
              </a:solidFill>
            </a:endParaRPr>
          </a:p>
          <a:p>
            <a:r>
              <a:rPr lang="zh-CN" altLang="en-US" sz="3200" dirty="0" smtClean="0"/>
              <a:t>前期调研结果</a:t>
            </a:r>
            <a:endParaRPr lang="en-US" altLang="zh-CN" sz="3200" dirty="0" smtClean="0"/>
          </a:p>
          <a:p>
            <a:r>
              <a:rPr lang="zh-CN" altLang="en-US" sz="3200" dirty="0" smtClean="0"/>
              <a:t>课题目标</a:t>
            </a:r>
            <a:endParaRPr lang="en-US" altLang="zh-CN" sz="3200" dirty="0" smtClean="0"/>
          </a:p>
          <a:p>
            <a:r>
              <a:rPr lang="zh-CN" altLang="en-US" sz="3200" dirty="0" smtClean="0"/>
              <a:t>计划安排</a:t>
            </a:r>
            <a:endParaRPr lang="en-US" altLang="zh-CN" sz="3200" dirty="0" smtClean="0"/>
          </a:p>
        </p:txBody>
      </p:sp>
      <p:sp>
        <p:nvSpPr>
          <p:cNvPr id="6" name="页脚占位符 5"/>
          <p:cNvSpPr>
            <a:spLocks noGrp="1"/>
          </p:cNvSpPr>
          <p:nvPr>
            <p:ph type="ftr" sz="quarter" idx="11"/>
          </p:nvPr>
        </p:nvSpPr>
        <p:spPr/>
        <p:txBody>
          <a:bodyPr/>
          <a:lstStyle/>
          <a:p>
            <a:r>
              <a:rPr lang="en-US" altLang="zh-CN" dirty="0" smtClean="0">
                <a:solidFill>
                  <a:srgbClr val="000000"/>
                </a:solidFill>
              </a:rPr>
              <a:t>2/22</a:t>
            </a:r>
            <a:endParaRPr lang="en-US" altLang="zh-CN" dirty="0">
              <a:solidFill>
                <a:srgbClr val="000000"/>
              </a:solidFill>
            </a:endParaRPr>
          </a:p>
        </p:txBody>
      </p:sp>
    </p:spTree>
    <p:extLst>
      <p:ext uri="{BB962C8B-B14F-4D97-AF65-F5344CB8AC3E}">
        <p14:creationId xmlns:p14="http://schemas.microsoft.com/office/powerpoint/2010/main" val="3326360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报告提纲</a:t>
            </a:r>
            <a:endParaRPr lang="zh-CN" altLang="en-US" sz="3600" dirty="0"/>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smtClean="0"/>
              <a:t>前期调研结果</a:t>
            </a:r>
            <a:endParaRPr lang="en-US" altLang="zh-CN" sz="3200" dirty="0" smtClean="0"/>
          </a:p>
          <a:p>
            <a:r>
              <a:rPr lang="zh-CN" altLang="en-US" sz="3200" dirty="0" smtClean="0"/>
              <a:t>课题目标</a:t>
            </a:r>
            <a:endParaRPr lang="en-US" altLang="zh-CN" sz="3200" dirty="0" smtClean="0"/>
          </a:p>
          <a:p>
            <a:r>
              <a:rPr lang="zh-CN" altLang="en-US" sz="3200" dirty="0" smtClean="0">
                <a:solidFill>
                  <a:srgbClr val="FF0000"/>
                </a:solidFill>
              </a:rPr>
              <a:t>计划安排</a:t>
            </a:r>
            <a:endParaRPr lang="en-US" altLang="zh-CN" sz="3200" dirty="0" smtClean="0">
              <a:solidFill>
                <a:srgbClr val="FF0000"/>
              </a:solidFill>
            </a:endParaRPr>
          </a:p>
        </p:txBody>
      </p:sp>
      <p:sp>
        <p:nvSpPr>
          <p:cNvPr id="6" name="页脚占位符 5"/>
          <p:cNvSpPr>
            <a:spLocks noGrp="1"/>
          </p:cNvSpPr>
          <p:nvPr>
            <p:ph type="ftr" sz="quarter" idx="11"/>
          </p:nvPr>
        </p:nvSpPr>
        <p:spPr/>
        <p:txBody>
          <a:bodyPr/>
          <a:lstStyle/>
          <a:p>
            <a:r>
              <a:rPr lang="en-US" altLang="zh-CN" smtClean="0">
                <a:solidFill>
                  <a:srgbClr val="000000"/>
                </a:solidFill>
              </a:rPr>
              <a:t>20/22</a:t>
            </a:r>
            <a:endParaRPr lang="en-US" altLang="zh-CN" dirty="0">
              <a:solidFill>
                <a:srgbClr val="000000"/>
              </a:solidFill>
            </a:endParaRPr>
          </a:p>
        </p:txBody>
      </p:sp>
    </p:spTree>
    <p:extLst>
      <p:ext uri="{BB962C8B-B14F-4D97-AF65-F5344CB8AC3E}">
        <p14:creationId xmlns:p14="http://schemas.microsoft.com/office/powerpoint/2010/main" val="425565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计划安排</a:t>
            </a:r>
            <a:endParaRPr lang="zh-CN" altLang="en-US" sz="3600" dirty="0"/>
          </a:p>
        </p:txBody>
      </p:sp>
      <p:sp>
        <p:nvSpPr>
          <p:cNvPr id="3" name="内容占位符 2"/>
          <p:cNvSpPr>
            <a:spLocks noGrp="1"/>
          </p:cNvSpPr>
          <p:nvPr>
            <p:ph idx="1"/>
          </p:nvPr>
        </p:nvSpPr>
        <p:spPr/>
        <p:txBody>
          <a:bodyPr/>
          <a:lstStyle/>
          <a:p>
            <a:r>
              <a:rPr lang="en-US" altLang="zh-CN" dirty="0" smtClean="0"/>
              <a:t>2015</a:t>
            </a:r>
            <a:r>
              <a:rPr lang="zh-CN" altLang="en-US" dirty="0" smtClean="0"/>
              <a:t>年秋季学期</a:t>
            </a:r>
            <a:endParaRPr lang="en-US" altLang="zh-CN" dirty="0" smtClean="0"/>
          </a:p>
          <a:p>
            <a:pPr lvl="1"/>
            <a:r>
              <a:rPr lang="zh-CN" altLang="en-US" dirty="0" smtClean="0"/>
              <a:t>第</a:t>
            </a:r>
            <a:r>
              <a:rPr lang="en-US" altLang="zh-CN" dirty="0" smtClean="0"/>
              <a:t>15~16</a:t>
            </a:r>
            <a:r>
              <a:rPr lang="zh-CN" altLang="en-US" dirty="0" smtClean="0"/>
              <a:t>周：前期文献调研、课题背景了解</a:t>
            </a:r>
            <a:endParaRPr lang="en-US" altLang="zh-CN" dirty="0" smtClean="0"/>
          </a:p>
          <a:p>
            <a:pPr lvl="1"/>
            <a:r>
              <a:rPr lang="zh-CN" altLang="en-US" dirty="0" smtClean="0"/>
              <a:t>第</a:t>
            </a:r>
            <a:r>
              <a:rPr lang="en-US" altLang="zh-CN" dirty="0" smtClean="0"/>
              <a:t>17~18</a:t>
            </a:r>
            <a:r>
              <a:rPr lang="zh-CN" altLang="en-US" dirty="0" smtClean="0"/>
              <a:t>周：准备开题报告、阅读文献</a:t>
            </a:r>
            <a:endParaRPr lang="en-US" altLang="zh-CN" dirty="0" smtClean="0"/>
          </a:p>
          <a:p>
            <a:r>
              <a:rPr lang="en-US" altLang="zh-CN" dirty="0" smtClean="0"/>
              <a:t>2016</a:t>
            </a:r>
            <a:r>
              <a:rPr lang="zh-CN" altLang="en-US" dirty="0" smtClean="0"/>
              <a:t>年春季学期：</a:t>
            </a:r>
            <a:endParaRPr lang="en-US" altLang="zh-CN" dirty="0" smtClean="0"/>
          </a:p>
          <a:p>
            <a:pPr lvl="1"/>
            <a:r>
              <a:rPr lang="zh-CN" altLang="en-US" dirty="0" smtClean="0"/>
              <a:t>第 </a:t>
            </a:r>
            <a:r>
              <a:rPr lang="en-US" altLang="zh-CN" dirty="0" smtClean="0"/>
              <a:t>1 ~ 3 </a:t>
            </a:r>
            <a:r>
              <a:rPr lang="zh-CN" altLang="en-US" dirty="0" smtClean="0"/>
              <a:t>周：基本</a:t>
            </a:r>
            <a:r>
              <a:rPr lang="en-US" altLang="zh-CN" dirty="0" smtClean="0"/>
              <a:t>oxide TFT</a:t>
            </a:r>
            <a:r>
              <a:rPr lang="zh-CN" altLang="en-US" dirty="0" smtClean="0"/>
              <a:t>单元电路的功能验证</a:t>
            </a:r>
            <a:endParaRPr lang="en-US" altLang="zh-CN" dirty="0" smtClean="0"/>
          </a:p>
          <a:p>
            <a:pPr lvl="1"/>
            <a:r>
              <a:rPr lang="zh-CN" altLang="en-US" dirty="0" smtClean="0"/>
              <a:t>第 </a:t>
            </a:r>
            <a:r>
              <a:rPr lang="en-US" altLang="zh-CN" dirty="0" smtClean="0"/>
              <a:t>4 ~ 8 </a:t>
            </a:r>
            <a:r>
              <a:rPr lang="zh-CN" altLang="en-US" dirty="0" smtClean="0"/>
              <a:t>周：</a:t>
            </a:r>
            <a:r>
              <a:rPr lang="en-US" altLang="zh-CN" dirty="0" smtClean="0"/>
              <a:t>ADC</a:t>
            </a:r>
            <a:r>
              <a:rPr lang="zh-CN" altLang="en-US" dirty="0" smtClean="0"/>
              <a:t>关键模块电路的设计与搭建（</a:t>
            </a:r>
            <a:r>
              <a:rPr lang="en-US" altLang="zh-CN" dirty="0" smtClean="0"/>
              <a:t>VCO</a:t>
            </a:r>
            <a:r>
              <a:rPr lang="zh-CN" altLang="en-US" dirty="0" smtClean="0"/>
              <a:t>、计数器等）、中期答辩</a:t>
            </a:r>
            <a:endParaRPr lang="en-US" altLang="zh-CN" dirty="0" smtClean="0"/>
          </a:p>
          <a:p>
            <a:pPr lvl="1"/>
            <a:r>
              <a:rPr lang="zh-CN" altLang="en-US" dirty="0" smtClean="0"/>
              <a:t>第 </a:t>
            </a:r>
            <a:r>
              <a:rPr lang="en-US" altLang="zh-CN" dirty="0" smtClean="0"/>
              <a:t>8 ~10</a:t>
            </a:r>
            <a:r>
              <a:rPr lang="zh-CN" altLang="en-US" dirty="0" smtClean="0"/>
              <a:t>周：电路结构的优化与改进（提高</a:t>
            </a:r>
            <a:r>
              <a:rPr lang="en-US" altLang="zh-CN" dirty="0" smtClean="0"/>
              <a:t>VCO</a:t>
            </a:r>
            <a:r>
              <a:rPr lang="zh-CN" altLang="en-US" dirty="0" smtClean="0"/>
              <a:t>线性度等）</a:t>
            </a:r>
            <a:endParaRPr lang="en-US" altLang="zh-CN" dirty="0" smtClean="0"/>
          </a:p>
          <a:p>
            <a:pPr lvl="1"/>
            <a:r>
              <a:rPr lang="zh-CN" altLang="en-US" dirty="0" smtClean="0"/>
              <a:t>第</a:t>
            </a:r>
            <a:r>
              <a:rPr lang="en-US" altLang="zh-CN" dirty="0" smtClean="0"/>
              <a:t>11~13</a:t>
            </a:r>
            <a:r>
              <a:rPr lang="zh-CN" altLang="en-US" dirty="0" smtClean="0"/>
              <a:t>周：模块联调与优化、流片</a:t>
            </a:r>
            <a:endParaRPr lang="en-US" altLang="zh-CN" dirty="0" smtClean="0"/>
          </a:p>
          <a:p>
            <a:pPr lvl="1"/>
            <a:r>
              <a:rPr lang="zh-CN" altLang="en-US" dirty="0" smtClean="0"/>
              <a:t>第</a:t>
            </a:r>
            <a:r>
              <a:rPr lang="en-US" altLang="zh-CN" dirty="0" smtClean="0"/>
              <a:t>14~16</a:t>
            </a:r>
            <a:r>
              <a:rPr lang="zh-CN" altLang="en-US" dirty="0" smtClean="0"/>
              <a:t>周：完成终期报告、最终答辩</a:t>
            </a:r>
            <a:endParaRPr lang="zh-CN" altLang="en-US" dirty="0"/>
          </a:p>
        </p:txBody>
      </p:sp>
      <p:sp>
        <p:nvSpPr>
          <p:cNvPr id="6" name="页脚占位符 5"/>
          <p:cNvSpPr>
            <a:spLocks noGrp="1"/>
          </p:cNvSpPr>
          <p:nvPr>
            <p:ph type="ftr" sz="quarter" idx="11"/>
          </p:nvPr>
        </p:nvSpPr>
        <p:spPr/>
        <p:txBody>
          <a:bodyPr/>
          <a:lstStyle/>
          <a:p>
            <a:r>
              <a:rPr lang="en-US" altLang="zh-CN" dirty="0" smtClean="0">
                <a:solidFill>
                  <a:srgbClr val="000000"/>
                </a:solidFill>
              </a:rPr>
              <a:t>21/22</a:t>
            </a:r>
            <a:endParaRPr lang="en-US" altLang="zh-CN" dirty="0">
              <a:solidFill>
                <a:srgbClr val="000000"/>
              </a:solidFill>
            </a:endParaRPr>
          </a:p>
        </p:txBody>
      </p:sp>
    </p:spTree>
    <p:extLst>
      <p:ext uri="{BB962C8B-B14F-4D97-AF65-F5344CB8AC3E}">
        <p14:creationId xmlns:p14="http://schemas.microsoft.com/office/powerpoint/2010/main" val="82874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88" y="2892552"/>
            <a:ext cx="8229600" cy="1143000"/>
          </a:xfrm>
        </p:spPr>
        <p:txBody>
          <a:bodyPr/>
          <a:lstStyle/>
          <a:p>
            <a:r>
              <a:rPr lang="zh-CN" altLang="en-US" sz="6600" dirty="0" smtClean="0"/>
              <a:t>谢谢！欢迎提问！</a:t>
            </a:r>
            <a:endParaRPr lang="zh-CN" altLang="en-US" sz="6600" dirty="0"/>
          </a:p>
        </p:txBody>
      </p:sp>
      <p:sp>
        <p:nvSpPr>
          <p:cNvPr id="5" name="页脚占位符 4"/>
          <p:cNvSpPr>
            <a:spLocks noGrp="1"/>
          </p:cNvSpPr>
          <p:nvPr>
            <p:ph type="ftr" sz="quarter" idx="11"/>
          </p:nvPr>
        </p:nvSpPr>
        <p:spPr/>
        <p:txBody>
          <a:bodyPr/>
          <a:lstStyle/>
          <a:p>
            <a:r>
              <a:rPr lang="en-US" altLang="zh-CN" dirty="0" smtClean="0">
                <a:solidFill>
                  <a:srgbClr val="000000"/>
                </a:solidFill>
              </a:rPr>
              <a:t>22/22</a:t>
            </a:r>
            <a:endParaRPr lang="en-US" altLang="zh-CN" dirty="0">
              <a:solidFill>
                <a:srgbClr val="000000"/>
              </a:solidFill>
            </a:endParaRPr>
          </a:p>
        </p:txBody>
      </p:sp>
    </p:spTree>
    <p:extLst>
      <p:ext uri="{BB962C8B-B14F-4D97-AF65-F5344CB8AC3E}">
        <p14:creationId xmlns:p14="http://schemas.microsoft.com/office/powerpoint/2010/main" val="4119848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研究背景</a:t>
            </a:r>
            <a:r>
              <a:rPr lang="en-US" altLang="zh-CN" sz="3600" dirty="0" smtClean="0"/>
              <a:t>——</a:t>
            </a:r>
            <a:r>
              <a:rPr lang="zh-CN" altLang="en-US" sz="3600" dirty="0" smtClean="0"/>
              <a:t>柔性</a:t>
            </a:r>
            <a:endParaRPr lang="zh-CN" altLang="en-US" sz="3600" dirty="0"/>
          </a:p>
        </p:txBody>
      </p:sp>
      <p:sp>
        <p:nvSpPr>
          <p:cNvPr id="3" name="内容占位符 2"/>
          <p:cNvSpPr>
            <a:spLocks noGrp="1"/>
          </p:cNvSpPr>
          <p:nvPr>
            <p:ph idx="1"/>
          </p:nvPr>
        </p:nvSpPr>
        <p:spPr>
          <a:xfrm>
            <a:off x="381000" y="1066800"/>
            <a:ext cx="8763000" cy="5165725"/>
          </a:xfrm>
        </p:spPr>
        <p:txBody>
          <a:bodyPr/>
          <a:lstStyle/>
          <a:p>
            <a:r>
              <a:rPr lang="zh-CN" altLang="en-US" dirty="0" smtClean="0"/>
              <a:t>柔性是未来可穿戴系统的必要特征之一</a:t>
            </a:r>
            <a:endParaRPr lang="en-US" altLang="zh-CN" dirty="0" smtClean="0"/>
          </a:p>
          <a:p>
            <a:r>
              <a:rPr lang="zh-CN" altLang="en-US" dirty="0" smtClean="0"/>
              <a:t>柔性电路在显示系统、电子商务、传感系统中发挥着重要作用</a:t>
            </a:r>
            <a:endParaRPr lang="en-US" altLang="zh-CN" dirty="0" smtClean="0"/>
          </a:p>
          <a:p>
            <a:endParaRPr lang="zh-CN" altLang="en-US" dirty="0"/>
          </a:p>
        </p:txBody>
      </p:sp>
      <p:grpSp>
        <p:nvGrpSpPr>
          <p:cNvPr id="12" name="组合 11"/>
          <p:cNvGrpSpPr/>
          <p:nvPr/>
        </p:nvGrpSpPr>
        <p:grpSpPr>
          <a:xfrm>
            <a:off x="1400355" y="2320806"/>
            <a:ext cx="6190890" cy="4537194"/>
            <a:chOff x="609600" y="860997"/>
            <a:chExt cx="7772400" cy="5696253"/>
          </a:xfrm>
        </p:grpSpPr>
        <p:pic>
          <p:nvPicPr>
            <p:cNvPr id="4" name="内容占位符 9"/>
            <p:cNvPicPr>
              <a:picLocks noChangeAspect="1"/>
            </p:cNvPicPr>
            <p:nvPr/>
          </p:nvPicPr>
          <p:blipFill rotWithShape="1">
            <a:blip r:embed="rId3" cstate="print">
              <a:extLst>
                <a:ext uri="{28A0092B-C50C-407E-A947-70E740481C1C}">
                  <a14:useLocalDpi xmlns:a14="http://schemas.microsoft.com/office/drawing/2010/main" val="0"/>
                </a:ext>
              </a:extLst>
            </a:blip>
            <a:srcRect t="3474" b="7586"/>
            <a:stretch/>
          </p:blipFill>
          <p:spPr bwMode="auto">
            <a:xfrm>
              <a:off x="635674" y="860997"/>
              <a:ext cx="3555325" cy="2491803"/>
            </a:xfrm>
            <a:prstGeom prst="rect">
              <a:avLst/>
            </a:prstGeom>
            <a:noFill/>
            <a:ln w="9525">
              <a:noFill/>
              <a:miter lim="800000"/>
              <a:headEnd/>
              <a:tailEnd/>
            </a:ln>
            <a:effectLst/>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r="56134" b="14603"/>
            <a:stretch/>
          </p:blipFill>
          <p:spPr>
            <a:xfrm>
              <a:off x="609600" y="3815374"/>
              <a:ext cx="3486442" cy="2292294"/>
            </a:xfrm>
            <a:prstGeom prst="rect">
              <a:avLst/>
            </a:prstGeom>
          </p:spPr>
        </p:pic>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b="9083"/>
            <a:stretch/>
          </p:blipFill>
          <p:spPr>
            <a:xfrm>
              <a:off x="4953000" y="887749"/>
              <a:ext cx="3429000" cy="2434846"/>
            </a:xfrm>
            <a:prstGeom prst="rect">
              <a:avLst/>
            </a:prstGeom>
          </p:spPr>
        </p:pic>
        <p:pic>
          <p:nvPicPr>
            <p:cNvPr id="7" name="图片 6"/>
            <p:cNvPicPr>
              <a:picLocks noChangeAspect="1"/>
            </p:cNvPicPr>
            <p:nvPr/>
          </p:nvPicPr>
          <p:blipFill rotWithShape="1">
            <a:blip r:embed="rId6">
              <a:extLst>
                <a:ext uri="{28A0092B-C50C-407E-A947-70E740481C1C}">
                  <a14:useLocalDpi xmlns:a14="http://schemas.microsoft.com/office/drawing/2010/main" val="0"/>
                </a:ext>
              </a:extLst>
            </a:blip>
            <a:srcRect t="6751" b="21176"/>
            <a:stretch/>
          </p:blipFill>
          <p:spPr>
            <a:xfrm>
              <a:off x="4935061" y="3810000"/>
              <a:ext cx="3446939" cy="2322211"/>
            </a:xfrm>
            <a:prstGeom prst="rect">
              <a:avLst/>
            </a:prstGeom>
          </p:spPr>
        </p:pic>
        <p:sp>
          <p:nvSpPr>
            <p:cNvPr id="8" name="文本框 7"/>
            <p:cNvSpPr txBox="1"/>
            <p:nvPr/>
          </p:nvSpPr>
          <p:spPr>
            <a:xfrm>
              <a:off x="1258965" y="3368318"/>
              <a:ext cx="2308743" cy="425040"/>
            </a:xfrm>
            <a:prstGeom prst="rect">
              <a:avLst/>
            </a:prstGeom>
            <a:noFill/>
          </p:spPr>
          <p:txBody>
            <a:bodyPr wrap="none" rtlCol="0">
              <a:spAutoFit/>
            </a:bodyPr>
            <a:lstStyle/>
            <a:p>
              <a:r>
                <a:rPr lang="zh-CN" altLang="en-US" sz="1600" b="1" dirty="0" smtClean="0">
                  <a:latin typeface="黑体" panose="02010609060101010101" pitchFamily="49" charset="-122"/>
                  <a:ea typeface="黑体" panose="02010609060101010101" pitchFamily="49" charset="-122"/>
                </a:rPr>
                <a:t>可穿戴体温传感器</a:t>
              </a:r>
              <a:endParaRPr lang="zh-CN" altLang="en-US" sz="1600" b="1" dirty="0">
                <a:latin typeface="黑体" panose="02010609060101010101" pitchFamily="49" charset="-122"/>
                <a:ea typeface="黑体" panose="02010609060101010101" pitchFamily="49" charset="-122"/>
              </a:endParaRPr>
            </a:p>
          </p:txBody>
        </p:sp>
        <p:sp>
          <p:nvSpPr>
            <p:cNvPr id="9" name="文本框 8"/>
            <p:cNvSpPr txBox="1"/>
            <p:nvPr/>
          </p:nvSpPr>
          <p:spPr>
            <a:xfrm>
              <a:off x="5114739" y="6132210"/>
              <a:ext cx="3087582" cy="425040"/>
            </a:xfrm>
            <a:prstGeom prst="rect">
              <a:avLst/>
            </a:prstGeom>
            <a:noFill/>
          </p:spPr>
          <p:txBody>
            <a:bodyPr wrap="none" rtlCol="0">
              <a:spAutoFit/>
            </a:bodyPr>
            <a:lstStyle/>
            <a:p>
              <a:r>
                <a:rPr lang="zh-CN" altLang="en-US" sz="1600" b="1" dirty="0" smtClean="0">
                  <a:latin typeface="黑体" panose="02010609060101010101" pitchFamily="49" charset="-122"/>
                  <a:ea typeface="黑体" panose="02010609060101010101" pitchFamily="49" charset="-122"/>
                </a:rPr>
                <a:t>柔性射频标签：电子商务</a:t>
              </a:r>
              <a:endParaRPr lang="zh-CN" altLang="en-US" sz="1600" b="1" dirty="0">
                <a:latin typeface="黑体" panose="02010609060101010101" pitchFamily="49" charset="-122"/>
                <a:ea typeface="黑体" panose="02010609060101010101" pitchFamily="49" charset="-122"/>
              </a:endParaRPr>
            </a:p>
          </p:txBody>
        </p:sp>
        <p:sp>
          <p:nvSpPr>
            <p:cNvPr id="10" name="文本框 9"/>
            <p:cNvSpPr txBox="1"/>
            <p:nvPr/>
          </p:nvSpPr>
          <p:spPr>
            <a:xfrm>
              <a:off x="5504158" y="3322596"/>
              <a:ext cx="2308743" cy="425040"/>
            </a:xfrm>
            <a:prstGeom prst="rect">
              <a:avLst/>
            </a:prstGeom>
            <a:noFill/>
          </p:spPr>
          <p:txBody>
            <a:bodyPr wrap="none" rtlCol="0">
              <a:spAutoFit/>
            </a:bodyPr>
            <a:lstStyle/>
            <a:p>
              <a:r>
                <a:rPr lang="zh-CN" altLang="en-US" sz="1600" b="1" dirty="0" smtClean="0">
                  <a:latin typeface="黑体" panose="02010609060101010101" pitchFamily="49" charset="-122"/>
                  <a:ea typeface="黑体" panose="02010609060101010101" pitchFamily="49" charset="-122"/>
                </a:rPr>
                <a:t>智能柔性显示系统</a:t>
              </a:r>
              <a:endParaRPr lang="zh-CN" altLang="en-US" sz="1600" b="1" dirty="0">
                <a:latin typeface="黑体" panose="02010609060101010101" pitchFamily="49" charset="-122"/>
                <a:ea typeface="黑体" panose="02010609060101010101" pitchFamily="49" charset="-122"/>
              </a:endParaRPr>
            </a:p>
          </p:txBody>
        </p:sp>
        <p:sp>
          <p:nvSpPr>
            <p:cNvPr id="11" name="文本框 10"/>
            <p:cNvSpPr txBox="1"/>
            <p:nvPr/>
          </p:nvSpPr>
          <p:spPr>
            <a:xfrm>
              <a:off x="932939" y="6107668"/>
              <a:ext cx="2960793" cy="425040"/>
            </a:xfrm>
            <a:prstGeom prst="rect">
              <a:avLst/>
            </a:prstGeom>
            <a:noFill/>
          </p:spPr>
          <p:txBody>
            <a:bodyPr wrap="none" rtlCol="0">
              <a:spAutoFit/>
            </a:bodyPr>
            <a:lstStyle/>
            <a:p>
              <a:r>
                <a:rPr lang="zh-CN" altLang="en-US" sz="1600" b="1" dirty="0" smtClean="0">
                  <a:latin typeface="黑体" panose="02010609060101010101" pitchFamily="49" charset="-122"/>
                  <a:ea typeface="黑体" panose="02010609060101010101" pitchFamily="49" charset="-122"/>
                </a:rPr>
                <a:t>可穿戴柔性</a:t>
              </a:r>
              <a:r>
                <a:rPr lang="en-US" altLang="zh-CN" sz="1600" b="1" dirty="0" smtClean="0">
                  <a:latin typeface="黑体" panose="02010609060101010101" pitchFamily="49" charset="-122"/>
                  <a:ea typeface="黑体" panose="02010609060101010101" pitchFamily="49" charset="-122"/>
                </a:rPr>
                <a:t>ECG</a:t>
              </a:r>
              <a:r>
                <a:rPr lang="zh-CN" altLang="en-US" sz="1600" b="1" dirty="0" smtClean="0">
                  <a:latin typeface="黑体" panose="02010609060101010101" pitchFamily="49" charset="-122"/>
                  <a:ea typeface="黑体" panose="02010609060101010101" pitchFamily="49" charset="-122"/>
                </a:rPr>
                <a:t>传感系统</a:t>
              </a:r>
              <a:endParaRPr lang="zh-CN" altLang="en-US" sz="1600" b="1" dirty="0">
                <a:latin typeface="黑体" panose="02010609060101010101" pitchFamily="49" charset="-122"/>
                <a:ea typeface="黑体" panose="02010609060101010101" pitchFamily="49" charset="-122"/>
              </a:endParaRPr>
            </a:p>
          </p:txBody>
        </p:sp>
      </p:grpSp>
      <p:sp>
        <p:nvSpPr>
          <p:cNvPr id="15" name="页脚占位符 14"/>
          <p:cNvSpPr>
            <a:spLocks noGrp="1"/>
          </p:cNvSpPr>
          <p:nvPr>
            <p:ph type="ftr" sz="quarter" idx="11"/>
          </p:nvPr>
        </p:nvSpPr>
        <p:spPr/>
        <p:txBody>
          <a:bodyPr/>
          <a:lstStyle/>
          <a:p>
            <a:r>
              <a:rPr lang="en-US" altLang="zh-CN" dirty="0">
                <a:solidFill>
                  <a:srgbClr val="000000"/>
                </a:solidFill>
              </a:rPr>
              <a:t>3</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2530648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smtClean="0"/>
              <a:t>——</a:t>
            </a:r>
            <a:r>
              <a:rPr lang="zh-CN" altLang="en-US" sz="3600" dirty="0" smtClean="0"/>
              <a:t>柔性</a:t>
            </a:r>
            <a:r>
              <a:rPr lang="en-US" altLang="zh-CN" sz="3600" dirty="0" smtClean="0"/>
              <a:t>TFT</a:t>
            </a:r>
            <a:r>
              <a:rPr lang="zh-CN" altLang="en-US" sz="3600" dirty="0" smtClean="0"/>
              <a:t>器件</a:t>
            </a:r>
            <a:endParaRPr lang="zh-CN" altLang="en-US" sz="3600" dirty="0"/>
          </a:p>
        </p:txBody>
      </p:sp>
      <p:sp>
        <p:nvSpPr>
          <p:cNvPr id="3" name="内容占位符 2"/>
          <p:cNvSpPr>
            <a:spLocks noGrp="1"/>
          </p:cNvSpPr>
          <p:nvPr>
            <p:ph idx="1"/>
          </p:nvPr>
        </p:nvSpPr>
        <p:spPr/>
        <p:txBody>
          <a:bodyPr/>
          <a:lstStyle/>
          <a:p>
            <a:r>
              <a:rPr lang="zh-CN" altLang="en-US" dirty="0"/>
              <a:t>优点</a:t>
            </a:r>
            <a:r>
              <a:rPr lang="zh-CN" altLang="en-US" dirty="0" smtClean="0"/>
              <a:t>：柔性、体积小、成本低</a:t>
            </a:r>
            <a:endParaRPr lang="en-US" altLang="zh-CN" dirty="0" smtClean="0"/>
          </a:p>
          <a:p>
            <a:r>
              <a:rPr lang="zh-CN" altLang="en-US" dirty="0" smtClean="0"/>
              <a:t>缺点：迁移率低、电流开关比低、工艺偏差大</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79" y="2298193"/>
            <a:ext cx="2706154" cy="1369314"/>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41176"/>
          <a:stretch/>
        </p:blipFill>
        <p:spPr>
          <a:xfrm>
            <a:off x="5867400" y="2094553"/>
            <a:ext cx="3276600" cy="1746739"/>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81733" y="2132653"/>
            <a:ext cx="2858704" cy="1658048"/>
          </a:xfrm>
          <a:prstGeom prst="rect">
            <a:avLst/>
          </a:prstGeom>
        </p:spPr>
      </p:pic>
      <p:sp>
        <p:nvSpPr>
          <p:cNvPr id="7" name="文本框 6"/>
          <p:cNvSpPr txBox="1"/>
          <p:nvPr/>
        </p:nvSpPr>
        <p:spPr>
          <a:xfrm>
            <a:off x="762000" y="3721687"/>
            <a:ext cx="1595309" cy="400110"/>
          </a:xfrm>
          <a:prstGeom prst="rect">
            <a:avLst/>
          </a:prstGeom>
          <a:noFill/>
        </p:spPr>
        <p:txBody>
          <a:bodyPr wrap="none" rtlCol="0">
            <a:spAutoFit/>
          </a:bodyPr>
          <a:lstStyle/>
          <a:p>
            <a:r>
              <a:rPr lang="en-US" altLang="zh-CN" sz="2000" b="1" dirty="0">
                <a:latin typeface="黑体" panose="02010609060101010101" pitchFamily="49" charset="-122"/>
                <a:ea typeface="黑体" panose="02010609060101010101" pitchFamily="49" charset="-122"/>
              </a:rPr>
              <a:t>Organic TFT</a:t>
            </a:r>
          </a:p>
        </p:txBody>
      </p:sp>
      <p:sp>
        <p:nvSpPr>
          <p:cNvPr id="8" name="文本框 7"/>
          <p:cNvSpPr txBox="1"/>
          <p:nvPr/>
        </p:nvSpPr>
        <p:spPr>
          <a:xfrm>
            <a:off x="3048000" y="3721687"/>
            <a:ext cx="2621230" cy="400110"/>
          </a:xfrm>
          <a:prstGeom prst="rect">
            <a:avLst/>
          </a:prstGeom>
          <a:noFill/>
        </p:spPr>
        <p:txBody>
          <a:bodyPr wrap="none" rtlCol="0">
            <a:spAutoFit/>
          </a:bodyPr>
          <a:lstStyle/>
          <a:p>
            <a:r>
              <a:rPr lang="en-US" altLang="zh-CN" sz="2000" b="1" dirty="0">
                <a:latin typeface="黑体" panose="02010609060101010101" pitchFamily="49" charset="-122"/>
                <a:ea typeface="黑体" panose="02010609060101010101" pitchFamily="49" charset="-122"/>
              </a:rPr>
              <a:t>Carbon Nanotube TFT</a:t>
            </a:r>
          </a:p>
        </p:txBody>
      </p:sp>
      <p:sp>
        <p:nvSpPr>
          <p:cNvPr id="9" name="文本框 8"/>
          <p:cNvSpPr txBox="1"/>
          <p:nvPr/>
        </p:nvSpPr>
        <p:spPr>
          <a:xfrm>
            <a:off x="6501387" y="3793637"/>
            <a:ext cx="1353256" cy="400110"/>
          </a:xfrm>
          <a:prstGeom prst="rect">
            <a:avLst/>
          </a:prstGeom>
          <a:noFill/>
        </p:spPr>
        <p:txBody>
          <a:bodyPr wrap="none" rtlCol="0">
            <a:spAutoFit/>
          </a:bodyPr>
          <a:lstStyle/>
          <a:p>
            <a:r>
              <a:rPr lang="en-US" altLang="zh-CN" sz="2000" b="1" dirty="0" smtClean="0">
                <a:latin typeface="黑体" panose="02010609060101010101" pitchFamily="49" charset="-122"/>
                <a:ea typeface="黑体" panose="02010609060101010101" pitchFamily="49" charset="-122"/>
              </a:rPr>
              <a:t>Oxide </a:t>
            </a:r>
            <a:r>
              <a:rPr lang="en-US" altLang="zh-CN" sz="2000" b="1" dirty="0">
                <a:latin typeface="黑体" panose="02010609060101010101" pitchFamily="49" charset="-122"/>
                <a:ea typeface="黑体" panose="02010609060101010101" pitchFamily="49" charset="-122"/>
              </a:rPr>
              <a:t>TFT</a:t>
            </a:r>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4347898"/>
            <a:ext cx="3276600" cy="1658526"/>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0938" y="4147960"/>
            <a:ext cx="4613275" cy="2058402"/>
          </a:xfrm>
          <a:prstGeom prst="rect">
            <a:avLst/>
          </a:prstGeom>
        </p:spPr>
      </p:pic>
      <p:sp>
        <p:nvSpPr>
          <p:cNvPr id="14" name="页脚占位符 13"/>
          <p:cNvSpPr>
            <a:spLocks noGrp="1"/>
          </p:cNvSpPr>
          <p:nvPr>
            <p:ph type="ftr" sz="quarter" idx="11"/>
          </p:nvPr>
        </p:nvSpPr>
        <p:spPr/>
        <p:txBody>
          <a:bodyPr/>
          <a:lstStyle/>
          <a:p>
            <a:r>
              <a:rPr lang="en-US" altLang="zh-CN" dirty="0">
                <a:solidFill>
                  <a:srgbClr val="000000"/>
                </a:solidFill>
              </a:rPr>
              <a:t>4</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494088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a:t>——</a:t>
            </a:r>
            <a:r>
              <a:rPr lang="zh-CN" altLang="en-US" sz="3600" dirty="0"/>
              <a:t>柔性</a:t>
            </a:r>
            <a:r>
              <a:rPr lang="en-US" altLang="zh-CN" sz="3600" dirty="0"/>
              <a:t>TFT</a:t>
            </a:r>
            <a:r>
              <a:rPr lang="zh-CN" altLang="en-US" sz="3600" dirty="0"/>
              <a:t>器件</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286141164"/>
              </p:ext>
            </p:extLst>
          </p:nvPr>
        </p:nvGraphicFramePr>
        <p:xfrm>
          <a:off x="173736" y="1581912"/>
          <a:ext cx="8883178" cy="1950720"/>
        </p:xfrm>
        <a:graphic>
          <a:graphicData uri="http://schemas.openxmlformats.org/drawingml/2006/table">
            <a:tbl>
              <a:tblPr firstRow="1" bandRow="1">
                <a:tableStyleId>{5DA37D80-6434-44D0-A028-1B22A696006F}</a:tableStyleId>
              </a:tblPr>
              <a:tblGrid>
                <a:gridCol w="958378">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800200">
                  <a:extLst>
                    <a:ext uri="{9D8B030D-6E8A-4147-A177-3AD203B41FA5}">
                      <a16:colId xmlns:a16="http://schemas.microsoft.com/office/drawing/2014/main" val="20002"/>
                    </a:ext>
                  </a:extLst>
                </a:gridCol>
                <a:gridCol w="985164">
                  <a:extLst>
                    <a:ext uri="{9D8B030D-6E8A-4147-A177-3AD203B41FA5}">
                      <a16:colId xmlns:a16="http://schemas.microsoft.com/office/drawing/2014/main" val="20003"/>
                    </a:ext>
                  </a:extLst>
                </a:gridCol>
                <a:gridCol w="1008345">
                  <a:extLst>
                    <a:ext uri="{9D8B030D-6E8A-4147-A177-3AD203B41FA5}">
                      <a16:colId xmlns:a16="http://schemas.microsoft.com/office/drawing/2014/main" val="20004"/>
                    </a:ext>
                  </a:extLst>
                </a:gridCol>
                <a:gridCol w="1292352">
                  <a:extLst>
                    <a:ext uri="{9D8B030D-6E8A-4147-A177-3AD203B41FA5}">
                      <a16:colId xmlns:a16="http://schemas.microsoft.com/office/drawing/2014/main" val="20005"/>
                    </a:ext>
                  </a:extLst>
                </a:gridCol>
                <a:gridCol w="935737">
                  <a:extLst>
                    <a:ext uri="{9D8B030D-6E8A-4147-A177-3AD203B41FA5}">
                      <a16:colId xmlns:a16="http://schemas.microsoft.com/office/drawing/2014/main" val="20006"/>
                    </a:ext>
                  </a:extLst>
                </a:gridCol>
                <a:gridCol w="998002">
                  <a:extLst>
                    <a:ext uri="{9D8B030D-6E8A-4147-A177-3AD203B41FA5}">
                      <a16:colId xmlns:a16="http://schemas.microsoft.com/office/drawing/2014/main" val="20007"/>
                    </a:ext>
                  </a:extLst>
                </a:gridCol>
              </a:tblGrid>
              <a:tr h="487680">
                <a:tc>
                  <a:txBody>
                    <a:bodyPr/>
                    <a:lstStyle/>
                    <a:p>
                      <a:pPr algn="ctr"/>
                      <a:r>
                        <a:rPr lang="zh-CN" altLang="en-US" sz="1800" b="1" dirty="0" smtClean="0">
                          <a:solidFill>
                            <a:srgbClr val="000066"/>
                          </a:solidFill>
                        </a:rPr>
                        <a:t>有源层</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迁移率（</a:t>
                      </a:r>
                      <a:r>
                        <a:rPr lang="en-US" altLang="zh-CN" sz="1800" b="1" dirty="0" smtClean="0">
                          <a:solidFill>
                            <a:srgbClr val="000066"/>
                          </a:solidFill>
                        </a:rPr>
                        <a:t>cm</a:t>
                      </a:r>
                      <a:r>
                        <a:rPr lang="en-US" altLang="zh-CN" sz="1800" b="1" baseline="30000" dirty="0" smtClean="0">
                          <a:solidFill>
                            <a:srgbClr val="000066"/>
                          </a:solidFill>
                          <a:effectLst>
                            <a:reflection stA="95000" endPos="65000" dist="50800" dir="5400000" sy="-100000" algn="bl" rotWithShape="0"/>
                          </a:effectLst>
                        </a:rPr>
                        <a:t>2</a:t>
                      </a:r>
                      <a:r>
                        <a:rPr lang="en-US" altLang="zh-CN" sz="1800" b="1" dirty="0" smtClean="0">
                          <a:solidFill>
                            <a:srgbClr val="000066"/>
                          </a:solidFill>
                        </a:rPr>
                        <a:t>/V.s</a:t>
                      </a:r>
                      <a:r>
                        <a:rPr lang="zh-CN" altLang="en-US" sz="1800" b="1" dirty="0" smtClean="0">
                          <a:solidFill>
                            <a:srgbClr val="000066"/>
                          </a:solidFill>
                        </a:rPr>
                        <a:t>）</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I</a:t>
                      </a:r>
                      <a:r>
                        <a:rPr lang="en-US" altLang="zh-CN" sz="1800" b="1" baseline="-25000" dirty="0" smtClean="0">
                          <a:solidFill>
                            <a:srgbClr val="000066"/>
                          </a:solidFill>
                        </a:rPr>
                        <a:t>on</a:t>
                      </a:r>
                      <a:r>
                        <a:rPr lang="en-US" altLang="zh-CN" sz="1800" b="1" dirty="0" smtClean="0">
                          <a:solidFill>
                            <a:srgbClr val="000066"/>
                          </a:solidFill>
                        </a:rPr>
                        <a:t>/I</a:t>
                      </a:r>
                      <a:r>
                        <a:rPr lang="en-US" altLang="zh-CN" sz="1800" b="1" baseline="-25000" dirty="0" smtClean="0">
                          <a:solidFill>
                            <a:srgbClr val="000066"/>
                          </a:solidFill>
                        </a:rPr>
                        <a:t>off</a:t>
                      </a:r>
                      <a:endParaRPr lang="zh-CN" altLang="en-US" sz="1800" b="1" baseline="-25000"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稳定性</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均匀性</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工艺温度</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掩膜数</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成本</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87680">
                <a:tc>
                  <a:txBody>
                    <a:bodyPr/>
                    <a:lstStyle/>
                    <a:p>
                      <a:pPr algn="ctr"/>
                      <a:r>
                        <a:rPr lang="en-US" altLang="zh-CN" sz="1800" b="1" dirty="0" smtClean="0">
                          <a:solidFill>
                            <a:srgbClr val="000066"/>
                          </a:solidFill>
                        </a:rPr>
                        <a:t>a-si</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0.1~1</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10</a:t>
                      </a:r>
                      <a:r>
                        <a:rPr lang="en-US" altLang="zh-CN" sz="1800" b="1" baseline="30000" dirty="0" smtClean="0">
                          <a:solidFill>
                            <a:srgbClr val="000066"/>
                          </a:solidFill>
                        </a:rPr>
                        <a:t>7</a:t>
                      </a:r>
                      <a:endParaRPr lang="zh-CN" altLang="en-US" sz="1800" b="1" baseline="30000"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坏</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好</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250~350</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4~5</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低</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87680">
                <a:tc>
                  <a:txBody>
                    <a:bodyPr/>
                    <a:lstStyle/>
                    <a:p>
                      <a:pPr algn="ctr"/>
                      <a:r>
                        <a:rPr lang="en-US" altLang="zh-CN" sz="1800" b="1" dirty="0" smtClean="0">
                          <a:solidFill>
                            <a:srgbClr val="000066"/>
                          </a:solidFill>
                        </a:rPr>
                        <a:t>LTPS</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50~200</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5x10</a:t>
                      </a:r>
                      <a:r>
                        <a:rPr lang="en-US" altLang="zh-CN" sz="1800" b="1" baseline="30000" dirty="0" smtClean="0">
                          <a:solidFill>
                            <a:srgbClr val="000066"/>
                          </a:solidFill>
                        </a:rPr>
                        <a:t>8</a:t>
                      </a:r>
                      <a:endParaRPr lang="zh-CN" altLang="en-US" sz="1800" b="1" baseline="30000"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好</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坏</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450~500</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9~12</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高</a:t>
                      </a:r>
                      <a:endParaRPr lang="zh-CN" altLang="en-US" sz="1800" b="1" dirty="0">
                        <a:solidFill>
                          <a:srgbClr val="00006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487680">
                <a:tc>
                  <a:txBody>
                    <a:bodyPr/>
                    <a:lstStyle/>
                    <a:p>
                      <a:pPr algn="ctr"/>
                      <a:r>
                        <a:rPr lang="en-US" altLang="zh-CN" sz="1800" b="1" dirty="0" smtClean="0">
                          <a:solidFill>
                            <a:srgbClr val="FF0000"/>
                          </a:solidFill>
                        </a:rPr>
                        <a:t>Oxide</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FF0000"/>
                          </a:solidFill>
                        </a:rPr>
                        <a:t>10~70</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FF0000"/>
                          </a:solidFill>
                        </a:rPr>
                        <a:t>~10</a:t>
                      </a:r>
                      <a:r>
                        <a:rPr lang="en-US" altLang="zh-CN" sz="1800" b="1" baseline="30000" dirty="0" smtClean="0">
                          <a:solidFill>
                            <a:srgbClr val="FF0000"/>
                          </a:solidFill>
                        </a:rPr>
                        <a:t>9</a:t>
                      </a:r>
                      <a:endParaRPr lang="zh-CN" altLang="en-US" sz="1800" b="1" baseline="30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FF0000"/>
                          </a:solidFill>
                        </a:rPr>
                        <a:t>好</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FF0000"/>
                          </a:solidFill>
                        </a:rPr>
                        <a:t>好</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FF0000"/>
                          </a:solidFill>
                        </a:rPr>
                        <a:t>150~350</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FF0000"/>
                          </a:solidFill>
                        </a:rPr>
                        <a:t>4~6</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FF0000"/>
                          </a:solidFill>
                        </a:rPr>
                        <a:t>低</a:t>
                      </a:r>
                      <a:endParaRPr lang="zh-CN" alt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bl>
          </a:graphicData>
        </a:graphic>
      </p:graphicFrame>
      <p:sp>
        <p:nvSpPr>
          <p:cNvPr id="8" name="文本框 7"/>
          <p:cNvSpPr txBox="1"/>
          <p:nvPr/>
        </p:nvSpPr>
        <p:spPr>
          <a:xfrm>
            <a:off x="1008307" y="968836"/>
            <a:ext cx="6974986" cy="523220"/>
          </a:xfrm>
          <a:prstGeom prst="rect">
            <a:avLst/>
          </a:prstGeom>
          <a:noFill/>
        </p:spPr>
        <p:txBody>
          <a:bodyPr wrap="none" rtlCol="0">
            <a:spAutoFit/>
          </a:bodyPr>
          <a:lstStyle/>
          <a:p>
            <a:r>
              <a:rPr lang="zh-CN" altLang="en-US" sz="2800" b="1" dirty="0" smtClean="0">
                <a:solidFill>
                  <a:srgbClr val="FF0000"/>
                </a:solidFill>
              </a:rPr>
              <a:t>在显示产业中已经量产的三种</a:t>
            </a:r>
            <a:r>
              <a:rPr lang="en-US" altLang="zh-CN" sz="2800" b="1" dirty="0" smtClean="0">
                <a:solidFill>
                  <a:srgbClr val="FF0000"/>
                </a:solidFill>
              </a:rPr>
              <a:t>TFT</a:t>
            </a:r>
            <a:r>
              <a:rPr lang="zh-CN" altLang="en-US" sz="2800" b="1" dirty="0" smtClean="0">
                <a:solidFill>
                  <a:srgbClr val="FF0000"/>
                </a:solidFill>
              </a:rPr>
              <a:t>技术对比</a:t>
            </a:r>
            <a:endParaRPr lang="zh-CN" altLang="en-US" sz="2800" b="1" dirty="0">
              <a:solidFill>
                <a:srgbClr val="FF0000"/>
              </a:solidFill>
            </a:endParaRPr>
          </a:p>
        </p:txBody>
      </p:sp>
      <p:sp>
        <p:nvSpPr>
          <p:cNvPr id="9" name="文本框 8"/>
          <p:cNvSpPr txBox="1"/>
          <p:nvPr/>
        </p:nvSpPr>
        <p:spPr>
          <a:xfrm>
            <a:off x="207264" y="3828288"/>
            <a:ext cx="5657087" cy="1754326"/>
          </a:xfrm>
          <a:prstGeom prst="rect">
            <a:avLst/>
          </a:prstGeom>
          <a:noFill/>
        </p:spPr>
        <p:txBody>
          <a:bodyPr wrap="square" rtlCol="0">
            <a:spAutoFit/>
          </a:bodyPr>
          <a:lstStyle/>
          <a:p>
            <a:r>
              <a:rPr lang="en-US" altLang="zh-CN" b="1" dirty="0" smtClean="0"/>
              <a:t>Oxide TFT</a:t>
            </a:r>
            <a:r>
              <a:rPr lang="zh-CN" altLang="en-US" b="1" dirty="0" smtClean="0"/>
              <a:t>优势：</a:t>
            </a:r>
            <a:endParaRPr lang="en-US" altLang="zh-CN" b="1" dirty="0" smtClean="0"/>
          </a:p>
          <a:p>
            <a:pPr marL="742950" lvl="1" indent="-285750">
              <a:buFont typeface="Wingdings" panose="05000000000000000000" pitchFamily="2" charset="2"/>
              <a:buChar char="ü"/>
            </a:pPr>
            <a:r>
              <a:rPr lang="zh-CN" altLang="en-US" dirty="0"/>
              <a:t>掩</a:t>
            </a:r>
            <a:r>
              <a:rPr lang="zh-CN" altLang="en-US" dirty="0" smtClean="0"/>
              <a:t>膜少，制造工艺相对简单</a:t>
            </a:r>
            <a:r>
              <a:rPr lang="en-US" altLang="zh-CN" dirty="0" smtClean="0"/>
              <a:t>—</a:t>
            </a:r>
            <a:r>
              <a:rPr lang="zh-CN" altLang="en-US" dirty="0" smtClean="0">
                <a:solidFill>
                  <a:srgbClr val="FF0000"/>
                </a:solidFill>
              </a:rPr>
              <a:t>成本低</a:t>
            </a:r>
            <a:endParaRPr lang="en-US" altLang="zh-CN" dirty="0" smtClean="0">
              <a:solidFill>
                <a:srgbClr val="FF0000"/>
              </a:solidFill>
            </a:endParaRPr>
          </a:p>
          <a:p>
            <a:pPr marL="742950" lvl="1" indent="-285750">
              <a:buFont typeface="Wingdings" panose="05000000000000000000" pitchFamily="2" charset="2"/>
              <a:buChar char="ü"/>
            </a:pPr>
            <a:r>
              <a:rPr lang="zh-CN" altLang="en-US" dirty="0" smtClean="0"/>
              <a:t>低温工艺，有利于柔性技术的应用</a:t>
            </a:r>
            <a:r>
              <a:rPr lang="en-US" altLang="zh-CN" dirty="0" smtClean="0"/>
              <a:t>—</a:t>
            </a:r>
            <a:r>
              <a:rPr lang="zh-CN" altLang="en-US" dirty="0" smtClean="0">
                <a:solidFill>
                  <a:srgbClr val="FF0000"/>
                </a:solidFill>
              </a:rPr>
              <a:t>柔性超薄</a:t>
            </a:r>
            <a:endParaRPr lang="en-US" altLang="zh-CN" dirty="0" smtClean="0">
              <a:solidFill>
                <a:srgbClr val="FF0000"/>
              </a:solidFill>
            </a:endParaRPr>
          </a:p>
          <a:p>
            <a:pPr marL="742950" lvl="1" indent="-285750">
              <a:buFont typeface="Wingdings" panose="05000000000000000000" pitchFamily="2" charset="2"/>
              <a:buChar char="ü"/>
            </a:pPr>
            <a:r>
              <a:rPr lang="zh-CN" altLang="en-US" dirty="0" smtClean="0"/>
              <a:t>迁移率高</a:t>
            </a:r>
            <a:r>
              <a:rPr lang="en-US" altLang="zh-CN" dirty="0" smtClean="0"/>
              <a:t>—</a:t>
            </a:r>
            <a:r>
              <a:rPr lang="zh-CN" altLang="en-US" dirty="0" smtClean="0">
                <a:solidFill>
                  <a:srgbClr val="FF0000"/>
                </a:solidFill>
              </a:rPr>
              <a:t>速度快</a:t>
            </a:r>
            <a:endParaRPr lang="en-US" altLang="zh-CN" dirty="0" smtClean="0">
              <a:solidFill>
                <a:srgbClr val="FF0000"/>
              </a:solidFill>
            </a:endParaRPr>
          </a:p>
          <a:p>
            <a:pPr marL="742950" lvl="1" indent="-285750">
              <a:buFont typeface="Wingdings" panose="05000000000000000000" pitchFamily="2" charset="2"/>
              <a:buChar char="ü"/>
            </a:pPr>
            <a:r>
              <a:rPr lang="zh-CN" altLang="en-US" dirty="0"/>
              <a:t>漏电</a:t>
            </a:r>
            <a:r>
              <a:rPr lang="zh-CN" altLang="en-US" dirty="0" smtClean="0"/>
              <a:t>流低</a:t>
            </a:r>
            <a:r>
              <a:rPr lang="en-US" altLang="zh-CN" dirty="0" smtClean="0"/>
              <a:t>—</a:t>
            </a:r>
            <a:r>
              <a:rPr lang="zh-CN" altLang="en-US" dirty="0" smtClean="0">
                <a:solidFill>
                  <a:srgbClr val="FF0000"/>
                </a:solidFill>
              </a:rPr>
              <a:t>低功耗</a:t>
            </a:r>
            <a:endParaRPr lang="en-US" altLang="zh-CN" dirty="0" smtClean="0">
              <a:solidFill>
                <a:srgbClr val="FF0000"/>
              </a:solidFill>
            </a:endParaRPr>
          </a:p>
          <a:p>
            <a:pPr marL="742950" lvl="1" indent="-285750">
              <a:buFont typeface="Wingdings" panose="05000000000000000000" pitchFamily="2" charset="2"/>
              <a:buChar char="ü"/>
            </a:pPr>
            <a:endParaRPr lang="zh-CN" altLang="en-US" dirty="0"/>
          </a:p>
        </p:txBody>
      </p:sp>
      <p:grpSp>
        <p:nvGrpSpPr>
          <p:cNvPr id="12" name="组合 11"/>
          <p:cNvGrpSpPr/>
          <p:nvPr/>
        </p:nvGrpSpPr>
        <p:grpSpPr>
          <a:xfrm>
            <a:off x="1011936" y="5340096"/>
            <a:ext cx="6778752" cy="743712"/>
            <a:chOff x="1011936" y="5340096"/>
            <a:chExt cx="6778752" cy="743712"/>
          </a:xfrm>
        </p:grpSpPr>
        <p:sp>
          <p:nvSpPr>
            <p:cNvPr id="11" name="椭圆 10"/>
            <p:cNvSpPr/>
            <p:nvPr/>
          </p:nvSpPr>
          <p:spPr>
            <a:xfrm>
              <a:off x="1011936" y="5340096"/>
              <a:ext cx="6778752" cy="743712"/>
            </a:xfrm>
            <a:prstGeom prst="ellipse">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461155" y="5519808"/>
              <a:ext cx="6069290" cy="369332"/>
            </a:xfrm>
            <a:prstGeom prst="rect">
              <a:avLst/>
            </a:prstGeom>
            <a:noFill/>
          </p:spPr>
          <p:txBody>
            <a:bodyPr wrap="none" rtlCol="0">
              <a:spAutoFit/>
            </a:bodyPr>
            <a:lstStyle/>
            <a:p>
              <a:r>
                <a:rPr lang="zh-CN" altLang="en-US" b="1" dirty="0" smtClean="0">
                  <a:solidFill>
                    <a:srgbClr val="FF0000"/>
                  </a:solidFill>
                </a:rPr>
                <a:t>氧化物</a:t>
              </a:r>
              <a:r>
                <a:rPr lang="en-US" altLang="zh-CN" b="1" dirty="0" smtClean="0">
                  <a:solidFill>
                    <a:srgbClr val="FF0000"/>
                  </a:solidFill>
                </a:rPr>
                <a:t>TFT</a:t>
              </a:r>
              <a:r>
                <a:rPr lang="zh-CN" altLang="en-US" b="1" dirty="0" smtClean="0">
                  <a:solidFill>
                    <a:srgbClr val="FF0000"/>
                  </a:solidFill>
                </a:rPr>
                <a:t>集“低成本”和“高性能</a:t>
              </a:r>
              <a:r>
                <a:rPr lang="en-US" altLang="zh-CN" b="1" dirty="0" smtClean="0">
                  <a:solidFill>
                    <a:srgbClr val="FF0000"/>
                  </a:solidFill>
                </a:rPr>
                <a:t>”</a:t>
              </a:r>
              <a:r>
                <a:rPr lang="zh-CN" altLang="en-US" b="1" dirty="0" smtClean="0">
                  <a:solidFill>
                    <a:srgbClr val="FF0000"/>
                  </a:solidFill>
                </a:rPr>
                <a:t>于一身，潜力巨大！</a:t>
              </a:r>
              <a:endParaRPr lang="zh-CN" altLang="en-US" b="1" dirty="0">
                <a:solidFill>
                  <a:srgbClr val="FF0000"/>
                </a:solidFill>
              </a:endParaRPr>
            </a:p>
          </p:txBody>
        </p:sp>
      </p:grpSp>
      <p:sp>
        <p:nvSpPr>
          <p:cNvPr id="13" name="文本框 12"/>
          <p:cNvSpPr txBox="1"/>
          <p:nvPr/>
        </p:nvSpPr>
        <p:spPr>
          <a:xfrm>
            <a:off x="5486706" y="6083808"/>
            <a:ext cx="3570208" cy="276999"/>
          </a:xfrm>
          <a:prstGeom prst="rect">
            <a:avLst/>
          </a:prstGeom>
          <a:noFill/>
        </p:spPr>
        <p:txBody>
          <a:bodyPr wrap="none" rtlCol="0">
            <a:spAutoFit/>
          </a:bodyPr>
          <a:lstStyle/>
          <a:p>
            <a:r>
              <a:rPr lang="zh-CN" altLang="en-US" sz="1200" dirty="0" smtClean="0"/>
              <a:t>注：以上资料来源于广州新视界光电科技有限公司</a:t>
            </a:r>
            <a:endParaRPr lang="zh-CN" altLang="en-US" sz="1200" dirty="0"/>
          </a:p>
        </p:txBody>
      </p:sp>
      <p:sp>
        <p:nvSpPr>
          <p:cNvPr id="6" name="页脚占位符 5"/>
          <p:cNvSpPr>
            <a:spLocks noGrp="1"/>
          </p:cNvSpPr>
          <p:nvPr>
            <p:ph type="ftr" sz="quarter" idx="11"/>
          </p:nvPr>
        </p:nvSpPr>
        <p:spPr/>
        <p:txBody>
          <a:bodyPr/>
          <a:lstStyle/>
          <a:p>
            <a:r>
              <a:rPr lang="en-US" altLang="zh-CN" dirty="0" smtClean="0">
                <a:solidFill>
                  <a:srgbClr val="000000"/>
                </a:solidFill>
              </a:rPr>
              <a:t>5/22</a:t>
            </a:r>
            <a:endParaRPr lang="en-US" altLang="zh-CN" dirty="0">
              <a:solidFill>
                <a:srgbClr val="000000"/>
              </a:solidFill>
            </a:endParaRPr>
          </a:p>
        </p:txBody>
      </p:sp>
    </p:spTree>
    <p:extLst>
      <p:ext uri="{BB962C8B-B14F-4D97-AF65-F5344CB8AC3E}">
        <p14:creationId xmlns:p14="http://schemas.microsoft.com/office/powerpoint/2010/main" val="198157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研究背景</a:t>
            </a:r>
            <a:r>
              <a:rPr lang="en-US" altLang="zh-CN" sz="3600" dirty="0" smtClean="0"/>
              <a:t>——ADC</a:t>
            </a:r>
            <a:r>
              <a:rPr lang="zh-CN" altLang="en-US" sz="3600" dirty="0" smtClean="0"/>
              <a:t>？</a:t>
            </a:r>
            <a:endParaRPr lang="zh-CN" altLang="en-US" sz="3600" dirty="0"/>
          </a:p>
        </p:txBody>
      </p:sp>
      <p:sp>
        <p:nvSpPr>
          <p:cNvPr id="3" name="内容占位符 2"/>
          <p:cNvSpPr>
            <a:spLocks noGrp="1"/>
          </p:cNvSpPr>
          <p:nvPr>
            <p:ph idx="1"/>
          </p:nvPr>
        </p:nvSpPr>
        <p:spPr>
          <a:xfrm>
            <a:off x="381000" y="1066800"/>
            <a:ext cx="8763000" cy="5165725"/>
          </a:xfrm>
        </p:spPr>
        <p:txBody>
          <a:bodyPr/>
          <a:lstStyle/>
          <a:p>
            <a:pPr marL="0" indent="0">
              <a:buNone/>
            </a:pPr>
            <a:r>
              <a:rPr lang="zh-CN" altLang="en-US" dirty="0" smtClean="0">
                <a:solidFill>
                  <a:srgbClr val="FF0000"/>
                </a:solidFill>
              </a:rPr>
              <a:t>为什么要做一个</a:t>
            </a:r>
            <a:r>
              <a:rPr lang="en-US" altLang="zh-CN" dirty="0" smtClean="0">
                <a:solidFill>
                  <a:srgbClr val="FF0000"/>
                </a:solidFill>
              </a:rPr>
              <a:t>ADC</a:t>
            </a:r>
            <a:r>
              <a:rPr lang="zh-CN" altLang="en-US" dirty="0" smtClean="0">
                <a:solidFill>
                  <a:srgbClr val="FF0000"/>
                </a:solidFill>
              </a:rPr>
              <a:t>电路？</a:t>
            </a:r>
            <a:endParaRPr lang="en-US" altLang="zh-CN" dirty="0" smtClean="0">
              <a:solidFill>
                <a:srgbClr val="FF0000"/>
              </a:solidFill>
            </a:endParaRPr>
          </a:p>
          <a:p>
            <a:r>
              <a:rPr lang="zh-CN" altLang="en-US" dirty="0" smtClean="0"/>
              <a:t>基础器件，连接模拟与数字的桥梁</a:t>
            </a:r>
            <a:endParaRPr lang="en-US" altLang="zh-CN" dirty="0" smtClean="0"/>
          </a:p>
          <a:p>
            <a:r>
              <a:rPr lang="zh-CN" altLang="en-US" dirty="0" smtClean="0"/>
              <a:t>靠近传感端，应用前景广泛，是未来可穿戴设备的核心器件</a:t>
            </a:r>
            <a:endParaRPr lang="en-US" altLang="zh-CN" dirty="0" smtClean="0"/>
          </a:p>
          <a:p>
            <a:r>
              <a:rPr lang="zh-CN" altLang="en-US" dirty="0" smtClean="0"/>
              <a:t>通过柔性</a:t>
            </a:r>
            <a:r>
              <a:rPr lang="en-US" altLang="zh-CN" dirty="0" smtClean="0"/>
              <a:t>ADC</a:t>
            </a:r>
            <a:r>
              <a:rPr lang="zh-CN" altLang="en-US" dirty="0" smtClean="0"/>
              <a:t>电路的设计，积累设计经验，将</a:t>
            </a:r>
            <a:r>
              <a:rPr lang="en-US" altLang="zh-CN" dirty="0" smtClean="0"/>
              <a:t>TFT</a:t>
            </a:r>
            <a:r>
              <a:rPr lang="zh-CN" altLang="en-US" dirty="0" smtClean="0"/>
              <a:t>推广到其他电路</a:t>
            </a:r>
            <a:endParaRPr lang="en-US" altLang="zh-CN" dirty="0" smtClean="0"/>
          </a:p>
          <a:p>
            <a:pPr marL="0" indent="0">
              <a:buNone/>
            </a:pPr>
            <a:endParaRPr lang="zh-CN" altLang="en-US" dirty="0"/>
          </a:p>
        </p:txBody>
      </p:sp>
      <p:graphicFrame>
        <p:nvGraphicFramePr>
          <p:cNvPr id="4" name="图示 3"/>
          <p:cNvGraphicFramePr/>
          <p:nvPr>
            <p:extLst>
              <p:ext uri="{D42A27DB-BD31-4B8C-83A1-F6EECF244321}">
                <p14:modId xmlns:p14="http://schemas.microsoft.com/office/powerpoint/2010/main" val="3404896683"/>
              </p:ext>
            </p:extLst>
          </p:nvPr>
        </p:nvGraphicFramePr>
        <p:xfrm>
          <a:off x="1898318" y="3168190"/>
          <a:ext cx="5194964" cy="3451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页脚占位符 6"/>
          <p:cNvSpPr>
            <a:spLocks noGrp="1"/>
          </p:cNvSpPr>
          <p:nvPr>
            <p:ph type="ftr" sz="quarter" idx="11"/>
          </p:nvPr>
        </p:nvSpPr>
        <p:spPr/>
        <p:txBody>
          <a:bodyPr/>
          <a:lstStyle/>
          <a:p>
            <a:r>
              <a:rPr lang="en-US" altLang="zh-CN" dirty="0">
                <a:solidFill>
                  <a:srgbClr val="000000"/>
                </a:solidFill>
              </a:rPr>
              <a:t>6</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4089060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研究</a:t>
            </a:r>
            <a:r>
              <a:rPr lang="zh-CN" altLang="en-US" sz="3600" dirty="0" smtClean="0"/>
              <a:t>背景</a:t>
            </a:r>
            <a:r>
              <a:rPr lang="en-US" altLang="zh-CN" sz="3600" dirty="0" smtClean="0"/>
              <a:t>——ADC</a:t>
            </a:r>
            <a:r>
              <a:rPr lang="zh-CN" altLang="en-US" sz="3600" dirty="0" smtClean="0"/>
              <a:t>模数转换器</a:t>
            </a:r>
            <a:endParaRPr lang="zh-CN" altLang="en-US" sz="3600" dirty="0"/>
          </a:p>
        </p:txBody>
      </p:sp>
      <p:sp>
        <p:nvSpPr>
          <p:cNvPr id="3" name="内容占位符 2"/>
          <p:cNvSpPr>
            <a:spLocks noGrp="1"/>
          </p:cNvSpPr>
          <p:nvPr>
            <p:ph idx="1"/>
          </p:nvPr>
        </p:nvSpPr>
        <p:spPr/>
        <p:txBody>
          <a:bodyPr/>
          <a:lstStyle/>
          <a:p>
            <a:r>
              <a:rPr lang="zh-CN" altLang="en-US" dirty="0" smtClean="0"/>
              <a:t>完成模拟信号到数字信号的转换</a:t>
            </a:r>
            <a:endParaRPr lang="en-US" altLang="zh-CN" dirty="0" smtClean="0"/>
          </a:p>
          <a:p>
            <a:r>
              <a:rPr lang="zh-CN" altLang="en-US" dirty="0" smtClean="0"/>
              <a:t>种类繁多</a:t>
            </a:r>
            <a:endParaRPr lang="en-US" altLang="zh-CN" dirty="0" smtClean="0"/>
          </a:p>
          <a:p>
            <a:pPr lvl="1">
              <a:buFont typeface="Wingdings" panose="05000000000000000000" pitchFamily="2" charset="2"/>
              <a:buChar char="Ø"/>
            </a:pPr>
            <a:r>
              <a:rPr lang="zh-CN" altLang="en-US" dirty="0" smtClean="0"/>
              <a:t>逐次逼近型</a:t>
            </a:r>
            <a:r>
              <a:rPr lang="en-US" altLang="zh-CN" dirty="0" smtClean="0"/>
              <a:t>SAR-ADC</a:t>
            </a:r>
          </a:p>
          <a:p>
            <a:pPr lvl="1">
              <a:buFont typeface="Wingdings" panose="05000000000000000000" pitchFamily="2" charset="2"/>
              <a:buChar char="Ø"/>
            </a:pPr>
            <a:r>
              <a:rPr lang="en-US" altLang="zh-CN" dirty="0" smtClean="0"/>
              <a:t>∑-∆</a:t>
            </a:r>
            <a:r>
              <a:rPr lang="zh-CN" altLang="en-US" dirty="0" smtClean="0"/>
              <a:t>型</a:t>
            </a:r>
            <a:r>
              <a:rPr lang="en-US" altLang="zh-CN" dirty="0" smtClean="0"/>
              <a:t>ADC</a:t>
            </a:r>
          </a:p>
          <a:p>
            <a:pPr lvl="1">
              <a:buFont typeface="Wingdings" panose="05000000000000000000" pitchFamily="2" charset="2"/>
              <a:buChar char="Ø"/>
            </a:pPr>
            <a:r>
              <a:rPr lang="en-US" altLang="zh-CN" dirty="0" smtClean="0"/>
              <a:t>VCO-based-ADC</a:t>
            </a:r>
          </a:p>
          <a:p>
            <a:pPr lvl="1">
              <a:buFont typeface="Wingdings" panose="05000000000000000000" pitchFamily="2" charset="2"/>
              <a:buChar char="Ø"/>
            </a:pPr>
            <a:r>
              <a:rPr lang="zh-CN" altLang="en-US" dirty="0"/>
              <a:t>流水</a:t>
            </a:r>
            <a:r>
              <a:rPr lang="zh-CN" altLang="en-US" dirty="0" smtClean="0"/>
              <a:t>线型</a:t>
            </a:r>
            <a:r>
              <a:rPr lang="en-US" altLang="zh-CN" dirty="0" smtClean="0"/>
              <a:t>ADC</a:t>
            </a:r>
          </a:p>
          <a:p>
            <a:pPr lvl="1">
              <a:buFont typeface="Wingdings" panose="05000000000000000000" pitchFamily="2" charset="2"/>
              <a:buChar char="Ø"/>
            </a:pPr>
            <a:r>
              <a:rPr lang="en-US" altLang="zh-CN" dirty="0"/>
              <a:t>……</a:t>
            </a:r>
            <a:endParaRPr lang="en-US" altLang="zh-CN" dirty="0" smtClean="0"/>
          </a:p>
          <a:p>
            <a:pPr marL="342900" lvl="1" indent="0">
              <a:buNone/>
            </a:pPr>
            <a:endParaRPr lang="en-US" altLang="zh-CN" dirty="0"/>
          </a:p>
          <a:p>
            <a:pPr marL="342900" lvl="1" indent="0">
              <a:buNone/>
            </a:pPr>
            <a:endParaRPr lang="en-US" altLang="zh-CN" dirty="0" smtClean="0"/>
          </a:p>
          <a:p>
            <a:pPr lvl="1">
              <a:buFont typeface="Wingdings" panose="05000000000000000000" pitchFamily="2" charset="2"/>
              <a:buChar char="Ø"/>
            </a:pPr>
            <a:endParaRPr lang="zh-CN" altLang="en-US" dirty="0"/>
          </a:p>
        </p:txBody>
      </p:sp>
      <p:grpSp>
        <p:nvGrpSpPr>
          <p:cNvPr id="8" name="组合 7"/>
          <p:cNvGrpSpPr/>
          <p:nvPr/>
        </p:nvGrpSpPr>
        <p:grpSpPr>
          <a:xfrm>
            <a:off x="4974336" y="1219200"/>
            <a:ext cx="4084320" cy="2764644"/>
            <a:chOff x="4437888" y="1499616"/>
            <a:chExt cx="4172712" cy="2886564"/>
          </a:xfrm>
        </p:grpSpPr>
        <p:sp>
          <p:nvSpPr>
            <p:cNvPr id="7" name="圆角矩形 6"/>
            <p:cNvSpPr/>
            <p:nvPr/>
          </p:nvSpPr>
          <p:spPr>
            <a:xfrm>
              <a:off x="4437888" y="1499616"/>
              <a:ext cx="4172712" cy="28865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4765548" y="1609344"/>
              <a:ext cx="3652581" cy="2401616"/>
            </a:xfrm>
            <a:prstGeom prst="rect">
              <a:avLst/>
            </a:prstGeom>
          </p:spPr>
        </p:pic>
        <p:sp>
          <p:nvSpPr>
            <p:cNvPr id="5" name="文本框 4"/>
            <p:cNvSpPr txBox="1"/>
            <p:nvPr/>
          </p:nvSpPr>
          <p:spPr>
            <a:xfrm>
              <a:off x="5447935" y="4016848"/>
              <a:ext cx="2287806" cy="369332"/>
            </a:xfrm>
            <a:prstGeom prst="rect">
              <a:avLst/>
            </a:prstGeom>
            <a:noFill/>
          </p:spPr>
          <p:txBody>
            <a:bodyPr wrap="none" rtlCol="0">
              <a:spAutoFit/>
            </a:bodyPr>
            <a:lstStyle/>
            <a:p>
              <a:r>
                <a:rPr lang="zh-CN" altLang="en-US" dirty="0" smtClean="0"/>
                <a:t>逐次逼近</a:t>
              </a:r>
              <a:r>
                <a:rPr lang="en-US" altLang="zh-CN" dirty="0" smtClean="0"/>
                <a:t>ADC</a:t>
              </a:r>
              <a:r>
                <a:rPr lang="zh-CN" altLang="en-US" dirty="0" smtClean="0"/>
                <a:t>原理图</a:t>
              </a:r>
              <a:endParaRPr lang="zh-CN" altLang="en-US" dirty="0"/>
            </a:p>
          </p:txBody>
        </p:sp>
      </p:grpSp>
      <p:grpSp>
        <p:nvGrpSpPr>
          <p:cNvPr id="25" name="组合 24"/>
          <p:cNvGrpSpPr/>
          <p:nvPr/>
        </p:nvGrpSpPr>
        <p:grpSpPr>
          <a:xfrm>
            <a:off x="646176" y="4164333"/>
            <a:ext cx="7125675" cy="2189941"/>
            <a:chOff x="646176" y="4164333"/>
            <a:chExt cx="7125675" cy="2189941"/>
          </a:xfrm>
        </p:grpSpPr>
        <p:sp>
          <p:nvSpPr>
            <p:cNvPr id="9" name="圆角矩形 8"/>
            <p:cNvSpPr/>
            <p:nvPr/>
          </p:nvSpPr>
          <p:spPr>
            <a:xfrm>
              <a:off x="646176" y="4164333"/>
              <a:ext cx="7125675" cy="21732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grpSp>
          <p:nvGrpSpPr>
            <p:cNvPr id="23" name="组合 22"/>
            <p:cNvGrpSpPr/>
            <p:nvPr/>
          </p:nvGrpSpPr>
          <p:grpSpPr>
            <a:xfrm>
              <a:off x="939582" y="4738911"/>
              <a:ext cx="6741958" cy="1024128"/>
              <a:chOff x="939582" y="4738911"/>
              <a:chExt cx="6741958" cy="1024128"/>
            </a:xfrm>
          </p:grpSpPr>
          <p:cxnSp>
            <p:nvCxnSpPr>
              <p:cNvPr id="11" name="直接箭头连接符 10"/>
              <p:cNvCxnSpPr/>
              <p:nvPr/>
            </p:nvCxnSpPr>
            <p:spPr>
              <a:xfrm>
                <a:off x="991689" y="5250975"/>
                <a:ext cx="10077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1999488" y="4738911"/>
                <a:ext cx="1024128" cy="1024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a:t>
                </a:r>
                <a:r>
                  <a:rPr lang="en-US" altLang="zh-CN" dirty="0"/>
                  <a:t>/</a:t>
                </a:r>
                <a:r>
                  <a:rPr lang="en-US" altLang="zh-CN" dirty="0" smtClean="0"/>
                  <a:t>H</a:t>
                </a:r>
                <a:endParaRPr lang="zh-CN" altLang="en-US" dirty="0"/>
              </a:p>
            </p:txBody>
          </p:sp>
          <p:cxnSp>
            <p:nvCxnSpPr>
              <p:cNvPr id="13" name="直接箭头连接符 12"/>
              <p:cNvCxnSpPr/>
              <p:nvPr/>
            </p:nvCxnSpPr>
            <p:spPr>
              <a:xfrm>
                <a:off x="3023616" y="5250975"/>
                <a:ext cx="646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矩形 13"/>
              <p:cNvSpPr/>
              <p:nvPr/>
            </p:nvSpPr>
            <p:spPr>
              <a:xfrm>
                <a:off x="3669792" y="4738911"/>
                <a:ext cx="1024128" cy="1024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VCO</a:t>
                </a:r>
                <a:endParaRPr lang="zh-CN" altLang="en-US" dirty="0"/>
              </a:p>
            </p:txBody>
          </p:sp>
          <p:cxnSp>
            <p:nvCxnSpPr>
              <p:cNvPr id="15" name="直接箭头连接符 14"/>
              <p:cNvCxnSpPr/>
              <p:nvPr/>
            </p:nvCxnSpPr>
            <p:spPr>
              <a:xfrm>
                <a:off x="4693920" y="5250975"/>
                <a:ext cx="646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a:off x="5329002" y="4738911"/>
                <a:ext cx="1266870" cy="1024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Frequency Q</a:t>
                </a:r>
                <a:r>
                  <a:rPr lang="en-US" altLang="zh-CN" dirty="0" smtClean="0"/>
                  <a:t>uantizer</a:t>
                </a:r>
                <a:endParaRPr lang="zh-CN" altLang="en-US" dirty="0"/>
              </a:p>
            </p:txBody>
          </p:sp>
          <p:cxnSp>
            <p:nvCxnSpPr>
              <p:cNvPr id="17" name="直接箭头连接符 16"/>
              <p:cNvCxnSpPr/>
              <p:nvPr/>
            </p:nvCxnSpPr>
            <p:spPr>
              <a:xfrm>
                <a:off x="6595872" y="5250975"/>
                <a:ext cx="10167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939582" y="4912421"/>
                <a:ext cx="1059906" cy="338554"/>
              </a:xfrm>
              <a:prstGeom prst="rect">
                <a:avLst/>
              </a:prstGeom>
              <a:noFill/>
            </p:spPr>
            <p:txBody>
              <a:bodyPr wrap="none" rtlCol="0">
                <a:spAutoFit/>
              </a:bodyPr>
              <a:lstStyle/>
              <a:p>
                <a:r>
                  <a:rPr lang="en-US" altLang="zh-CN" sz="1200" dirty="0" smtClean="0"/>
                  <a:t>Analog</a:t>
                </a:r>
                <a:r>
                  <a:rPr lang="en-US" altLang="zh-CN" sz="1600" dirty="0" smtClean="0"/>
                  <a:t> </a:t>
                </a:r>
                <a:r>
                  <a:rPr lang="en-US" altLang="zh-CN" sz="1200" dirty="0"/>
                  <a:t>Input</a:t>
                </a:r>
                <a:endParaRPr lang="zh-CN" altLang="en-US" sz="1200" dirty="0"/>
              </a:p>
            </p:txBody>
          </p:sp>
          <p:sp>
            <p:nvSpPr>
              <p:cNvPr id="20" name="文本框 19"/>
              <p:cNvSpPr txBox="1"/>
              <p:nvPr/>
            </p:nvSpPr>
            <p:spPr>
              <a:xfrm>
                <a:off x="6552705" y="4901209"/>
                <a:ext cx="1128835" cy="338554"/>
              </a:xfrm>
              <a:prstGeom prst="rect">
                <a:avLst/>
              </a:prstGeom>
              <a:noFill/>
            </p:spPr>
            <p:txBody>
              <a:bodyPr wrap="none" rtlCol="0">
                <a:spAutoFit/>
              </a:bodyPr>
              <a:lstStyle/>
              <a:p>
                <a:r>
                  <a:rPr lang="en-US" altLang="zh-CN" sz="1200" dirty="0"/>
                  <a:t>Digital</a:t>
                </a:r>
                <a:r>
                  <a:rPr lang="en-US" altLang="zh-CN" sz="1600" dirty="0" smtClean="0"/>
                  <a:t> </a:t>
                </a:r>
                <a:r>
                  <a:rPr lang="en-US" altLang="zh-CN" sz="1200" dirty="0" smtClean="0"/>
                  <a:t>Output</a:t>
                </a:r>
                <a:endParaRPr lang="zh-CN" altLang="en-US" sz="1200" dirty="0"/>
              </a:p>
            </p:txBody>
          </p:sp>
        </p:grpSp>
        <p:sp>
          <p:nvSpPr>
            <p:cNvPr id="22" name="文本框 21"/>
            <p:cNvSpPr txBox="1"/>
            <p:nvPr/>
          </p:nvSpPr>
          <p:spPr>
            <a:xfrm>
              <a:off x="3023616" y="5984942"/>
              <a:ext cx="2646878" cy="369332"/>
            </a:xfrm>
            <a:prstGeom prst="rect">
              <a:avLst/>
            </a:prstGeom>
            <a:noFill/>
          </p:spPr>
          <p:txBody>
            <a:bodyPr wrap="none" rtlCol="0">
              <a:spAutoFit/>
            </a:bodyPr>
            <a:lstStyle/>
            <a:p>
              <a:r>
                <a:rPr lang="en-US" altLang="zh-CN" dirty="0" smtClean="0"/>
                <a:t>VCO-based-ADC</a:t>
              </a:r>
              <a:r>
                <a:rPr lang="zh-CN" altLang="en-US" dirty="0" smtClean="0"/>
                <a:t>原理图</a:t>
              </a:r>
              <a:endParaRPr lang="zh-CN" altLang="en-US" dirty="0"/>
            </a:p>
          </p:txBody>
        </p:sp>
      </p:grpSp>
      <p:sp>
        <p:nvSpPr>
          <p:cNvPr id="19" name="页脚占位符 18"/>
          <p:cNvSpPr>
            <a:spLocks noGrp="1"/>
          </p:cNvSpPr>
          <p:nvPr>
            <p:ph type="ftr" sz="quarter" idx="11"/>
          </p:nvPr>
        </p:nvSpPr>
        <p:spPr/>
        <p:txBody>
          <a:bodyPr/>
          <a:lstStyle/>
          <a:p>
            <a:r>
              <a:rPr lang="en-US" altLang="zh-CN" dirty="0">
                <a:solidFill>
                  <a:srgbClr val="000000"/>
                </a:solidFill>
              </a:rPr>
              <a:t>7</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37919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报告提纲</a:t>
            </a:r>
            <a:endParaRPr lang="zh-CN" altLang="en-US" sz="3600" dirty="0"/>
          </a:p>
        </p:txBody>
      </p:sp>
      <p:sp>
        <p:nvSpPr>
          <p:cNvPr id="3" name="内容占位符 2"/>
          <p:cNvSpPr>
            <a:spLocks noGrp="1"/>
          </p:cNvSpPr>
          <p:nvPr>
            <p:ph idx="1"/>
          </p:nvPr>
        </p:nvSpPr>
        <p:spPr>
          <a:xfrm>
            <a:off x="380999" y="1066800"/>
            <a:ext cx="8763001" cy="5165725"/>
          </a:xfrm>
        </p:spPr>
        <p:txBody>
          <a:bodyPr/>
          <a:lstStyle/>
          <a:p>
            <a:r>
              <a:rPr lang="zh-CN" altLang="en-US" sz="3200" dirty="0"/>
              <a:t>研究背景</a:t>
            </a:r>
            <a:endParaRPr lang="en-US" altLang="zh-CN" sz="3200" dirty="0"/>
          </a:p>
          <a:p>
            <a:r>
              <a:rPr lang="zh-CN" altLang="en-US" sz="3200" dirty="0" smtClean="0">
                <a:solidFill>
                  <a:srgbClr val="FF0000"/>
                </a:solidFill>
              </a:rPr>
              <a:t>前期调研结果</a:t>
            </a:r>
            <a:endParaRPr lang="en-US" altLang="zh-CN" sz="3200" dirty="0" smtClean="0">
              <a:solidFill>
                <a:srgbClr val="FF0000"/>
              </a:solidFill>
            </a:endParaRPr>
          </a:p>
          <a:p>
            <a:r>
              <a:rPr lang="zh-CN" altLang="en-US" sz="3200" dirty="0" smtClean="0"/>
              <a:t>课题目标</a:t>
            </a:r>
            <a:endParaRPr lang="en-US" altLang="zh-CN" sz="3200" dirty="0" smtClean="0"/>
          </a:p>
          <a:p>
            <a:r>
              <a:rPr lang="zh-CN" altLang="en-US" sz="3200" dirty="0" smtClean="0"/>
              <a:t>计划安排</a:t>
            </a:r>
            <a:endParaRPr lang="en-US" altLang="zh-CN" sz="3200" dirty="0" smtClean="0"/>
          </a:p>
        </p:txBody>
      </p:sp>
      <p:sp>
        <p:nvSpPr>
          <p:cNvPr id="6" name="页脚占位符 5"/>
          <p:cNvSpPr>
            <a:spLocks noGrp="1"/>
          </p:cNvSpPr>
          <p:nvPr>
            <p:ph type="ftr" sz="quarter" idx="11"/>
          </p:nvPr>
        </p:nvSpPr>
        <p:spPr/>
        <p:txBody>
          <a:bodyPr/>
          <a:lstStyle/>
          <a:p>
            <a:r>
              <a:rPr lang="en-US" altLang="zh-CN" dirty="0">
                <a:solidFill>
                  <a:srgbClr val="000000"/>
                </a:solidFill>
              </a:rPr>
              <a:t>8</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2770406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t>前期调研</a:t>
            </a:r>
            <a:r>
              <a:rPr lang="en-US" altLang="zh-CN" sz="3600" dirty="0" smtClean="0"/>
              <a:t>——</a:t>
            </a:r>
            <a:r>
              <a:rPr lang="zh-CN" altLang="en-US" sz="3600" dirty="0" smtClean="0"/>
              <a:t>文献调研</a:t>
            </a:r>
            <a:endParaRPr lang="zh-CN" altLang="en-US" sz="3600" dirty="0"/>
          </a:p>
        </p:txBody>
      </p:sp>
      <p:sp>
        <p:nvSpPr>
          <p:cNvPr id="3" name="内容占位符 2"/>
          <p:cNvSpPr>
            <a:spLocks noGrp="1"/>
          </p:cNvSpPr>
          <p:nvPr>
            <p:ph idx="1"/>
          </p:nvPr>
        </p:nvSpPr>
        <p:spPr>
          <a:xfrm>
            <a:off x="381000" y="1066800"/>
            <a:ext cx="8580120" cy="5165725"/>
          </a:xfrm>
        </p:spPr>
        <p:txBody>
          <a:bodyPr/>
          <a:lstStyle/>
          <a:p>
            <a:r>
              <a:rPr lang="zh-CN" altLang="en-US" dirty="0" smtClean="0"/>
              <a:t>基于</a:t>
            </a:r>
            <a:r>
              <a:rPr lang="en-US" altLang="zh-CN" dirty="0" smtClean="0"/>
              <a:t>TFT</a:t>
            </a:r>
            <a:r>
              <a:rPr lang="zh-CN" altLang="en-US" dirty="0" smtClean="0"/>
              <a:t>的</a:t>
            </a:r>
            <a:r>
              <a:rPr lang="en-US" altLang="zh-CN" dirty="0" smtClean="0"/>
              <a:t>ADC</a:t>
            </a:r>
            <a:r>
              <a:rPr lang="zh-CN" altLang="en-US" dirty="0" smtClean="0"/>
              <a:t>相关文献：</a:t>
            </a:r>
            <a:r>
              <a:rPr lang="en-US" altLang="zh-CN" dirty="0" smtClean="0"/>
              <a:t>4</a:t>
            </a:r>
            <a:r>
              <a:rPr lang="zh-CN" altLang="en-US" dirty="0" smtClean="0"/>
              <a:t>篇</a:t>
            </a:r>
            <a:endParaRPr lang="en-US" altLang="zh-CN" dirty="0" smtClean="0"/>
          </a:p>
          <a:p>
            <a:pPr marL="0" indent="0">
              <a:buNone/>
            </a:pPr>
            <a:r>
              <a:rPr lang="en-US" altLang="zh-CN" sz="1400" dirty="0"/>
              <a:t>[1] Wei, Xiong, et al. "A 3V 6b successive-approximation ADC using complementary organic thin-film transistors on glass." </a:t>
            </a:r>
            <a:r>
              <a:rPr lang="en-US" altLang="zh-CN" sz="1400" i="1" dirty="0"/>
              <a:t>Digest of Technical Papers – IEEE International Solid-State Circuits Conference</a:t>
            </a:r>
            <a:r>
              <a:rPr lang="en-US" altLang="zh-CN" sz="1400" dirty="0"/>
              <a:t> 2010:134-135.</a:t>
            </a:r>
          </a:p>
          <a:p>
            <a:pPr marL="0" indent="0">
              <a:buNone/>
            </a:pPr>
            <a:r>
              <a:rPr lang="en-US" altLang="zh-CN" sz="1400" dirty="0"/>
              <a:t>[2] H. Marien, et al., “A Fully Integrated ∆</a:t>
            </a:r>
            <a:r>
              <a:rPr lang="el-GR" altLang="zh-CN" sz="1400" dirty="0"/>
              <a:t>Σ </a:t>
            </a:r>
            <a:r>
              <a:rPr lang="en-US" altLang="zh-CN" sz="1400" dirty="0"/>
              <a:t>ADC in Organic Thin-Film Transistor Technology on Flexible Plastic Foil,” IEEE J. Solid-State Circuits, vol. 46, no. 1, pp. 276-284, Jan. 2011.</a:t>
            </a:r>
          </a:p>
          <a:p>
            <a:pPr marL="0" indent="0">
              <a:buNone/>
            </a:pPr>
            <a:r>
              <a:rPr lang="en-US" altLang="zh-CN" sz="1400" dirty="0"/>
              <a:t>[3] Abdinia, S., et al. "A 4b ADC manufactured in a fully-printed organic complementary technology including resistors." </a:t>
            </a:r>
            <a:r>
              <a:rPr lang="en-US" altLang="zh-CN" sz="1400" i="1" dirty="0"/>
              <a:t>IEEE International Solid-state Circuits Conference Digest of Technical Papers</a:t>
            </a:r>
            <a:r>
              <a:rPr lang="en-US" altLang="zh-CN" sz="1400" dirty="0"/>
              <a:t> 2013:106-107.</a:t>
            </a:r>
          </a:p>
          <a:p>
            <a:pPr marL="0" indent="0">
              <a:buNone/>
            </a:pPr>
            <a:r>
              <a:rPr lang="en-US" altLang="zh-CN" sz="1400" dirty="0"/>
              <a:t>[4] Raiteri, D., et al. "An organic VCO-based ADC for quasi-static signals achieving 1LSB INL at 6b resolution." </a:t>
            </a:r>
            <a:r>
              <a:rPr lang="en-US" altLang="zh-CN" sz="1400" i="1" dirty="0"/>
              <a:t>Digest of Technical Papers-ieee International Solid-state Circuits Conference</a:t>
            </a:r>
            <a:r>
              <a:rPr lang="en-US" altLang="zh-CN" sz="1400" dirty="0"/>
              <a:t> 2013:108-109.</a:t>
            </a:r>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83192782"/>
              </p:ext>
            </p:extLst>
          </p:nvPr>
        </p:nvGraphicFramePr>
        <p:xfrm>
          <a:off x="72541" y="3797773"/>
          <a:ext cx="8973313" cy="2425608"/>
        </p:xfrm>
        <a:graphic>
          <a:graphicData uri="http://schemas.openxmlformats.org/drawingml/2006/table">
            <a:tbl>
              <a:tblPr firstRow="1" bandRow="1">
                <a:tableStyleId>{5DA37D80-6434-44D0-A028-1B22A696006F}</a:tableStyleId>
              </a:tblPr>
              <a:tblGrid>
                <a:gridCol w="902208">
                  <a:extLst>
                    <a:ext uri="{9D8B030D-6E8A-4147-A177-3AD203B41FA5}">
                      <a16:colId xmlns:a16="http://schemas.microsoft.com/office/drawing/2014/main" val="20000"/>
                    </a:ext>
                  </a:extLst>
                </a:gridCol>
                <a:gridCol w="1036320">
                  <a:extLst>
                    <a:ext uri="{9D8B030D-6E8A-4147-A177-3AD203B41FA5}">
                      <a16:colId xmlns:a16="http://schemas.microsoft.com/office/drawing/2014/main" val="20001"/>
                    </a:ext>
                  </a:extLst>
                </a:gridCol>
                <a:gridCol w="1072896">
                  <a:extLst>
                    <a:ext uri="{9D8B030D-6E8A-4147-A177-3AD203B41FA5}">
                      <a16:colId xmlns:a16="http://schemas.microsoft.com/office/drawing/2014/main" val="20002"/>
                    </a:ext>
                  </a:extLst>
                </a:gridCol>
                <a:gridCol w="1024128">
                  <a:extLst>
                    <a:ext uri="{9D8B030D-6E8A-4147-A177-3AD203B41FA5}">
                      <a16:colId xmlns:a16="http://schemas.microsoft.com/office/drawing/2014/main" val="20003"/>
                    </a:ext>
                  </a:extLst>
                </a:gridCol>
                <a:gridCol w="1353312">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097280">
                  <a:extLst>
                    <a:ext uri="{9D8B030D-6E8A-4147-A177-3AD203B41FA5}">
                      <a16:colId xmlns:a16="http://schemas.microsoft.com/office/drawing/2014/main" val="20006"/>
                    </a:ext>
                  </a:extLst>
                </a:gridCol>
                <a:gridCol w="1267969">
                  <a:extLst>
                    <a:ext uri="{9D8B030D-6E8A-4147-A177-3AD203B41FA5}">
                      <a16:colId xmlns:a16="http://schemas.microsoft.com/office/drawing/2014/main" val="20007"/>
                    </a:ext>
                  </a:extLst>
                </a:gridCol>
              </a:tblGrid>
              <a:tr h="587360">
                <a:tc>
                  <a:txBody>
                    <a:bodyPr/>
                    <a:lstStyle/>
                    <a:p>
                      <a:pPr algn="ctr"/>
                      <a:r>
                        <a:rPr lang="zh-CN" altLang="en-US" sz="1800" b="1" dirty="0" smtClean="0">
                          <a:solidFill>
                            <a:srgbClr val="000066"/>
                          </a:solidFill>
                        </a:rPr>
                        <a:t>文献</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架构</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TFT</a:t>
                      </a:r>
                      <a:r>
                        <a:rPr lang="zh-CN" altLang="en-US" sz="1800" b="1" dirty="0" smtClean="0">
                          <a:solidFill>
                            <a:srgbClr val="000066"/>
                          </a:solidFill>
                        </a:rPr>
                        <a:t>种类</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dirty="0" smtClean="0">
                          <a:solidFill>
                            <a:srgbClr val="000066"/>
                          </a:solidFill>
                        </a:rPr>
                        <a:t>精度</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DNL[LSB]</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INL[LSB]</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smtClean="0">
                          <a:solidFill>
                            <a:srgbClr val="000066"/>
                          </a:solidFill>
                          <a:latin typeface="+mn-lt"/>
                          <a:ea typeface="+mn-ea"/>
                          <a:cs typeface="+mn-cs"/>
                        </a:rPr>
                        <a:t>功耗</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zh-CN" altLang="en-US" sz="1800" b="1" kern="1200" dirty="0" smtClean="0">
                          <a:solidFill>
                            <a:srgbClr val="000066"/>
                          </a:solidFill>
                          <a:latin typeface="+mn-lt"/>
                          <a:ea typeface="+mn-ea"/>
                          <a:cs typeface="+mn-cs"/>
                        </a:rPr>
                        <a:t>面积</a:t>
                      </a:r>
                      <a:r>
                        <a:rPr lang="en-US" altLang="zh-CN" sz="1800" b="1" kern="1200" dirty="0" smtClean="0">
                          <a:solidFill>
                            <a:srgbClr val="000066"/>
                          </a:solidFill>
                          <a:latin typeface="+mn-lt"/>
                          <a:ea typeface="+mn-ea"/>
                          <a:cs typeface="+mn-cs"/>
                        </a:rPr>
                        <a:t>[mm</a:t>
                      </a:r>
                      <a:r>
                        <a:rPr lang="en-US" altLang="zh-CN" sz="1800" b="1" kern="1200" baseline="30000" dirty="0" smtClean="0">
                          <a:solidFill>
                            <a:srgbClr val="000066"/>
                          </a:solidFill>
                          <a:latin typeface="+mn-lt"/>
                          <a:ea typeface="+mn-ea"/>
                          <a:cs typeface="+mn-cs"/>
                        </a:rPr>
                        <a:t>2</a:t>
                      </a:r>
                      <a:r>
                        <a:rPr lang="en-US" altLang="zh-CN" sz="1800" b="1" kern="1200" dirty="0" smtClean="0">
                          <a:solidFill>
                            <a:srgbClr val="000066"/>
                          </a:solidFill>
                          <a:latin typeface="+mn-lt"/>
                          <a:ea typeface="+mn-ea"/>
                          <a:cs typeface="+mn-cs"/>
                        </a:rPr>
                        <a: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59562">
                <a:tc>
                  <a:txBody>
                    <a:bodyPr/>
                    <a:lstStyle/>
                    <a:p>
                      <a:pPr algn="ctr"/>
                      <a:r>
                        <a:rPr lang="en-US" altLang="zh-CN" sz="1800" b="1" dirty="0" smtClean="0">
                          <a:solidFill>
                            <a:srgbClr val="000066"/>
                          </a:solidFill>
                        </a:rPr>
                        <a:t>[1]</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SAR</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6bit</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2.6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3</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3.6uW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616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59562">
                <a:tc>
                  <a:txBody>
                    <a:bodyPr/>
                    <a:lstStyle/>
                    <a:p>
                      <a:pPr algn="ctr"/>
                      <a:r>
                        <a:rPr lang="en-US" altLang="zh-CN" sz="1800" b="1" dirty="0" smtClean="0">
                          <a:solidFill>
                            <a:srgbClr val="000066"/>
                          </a:solidFill>
                        </a:rPr>
                        <a:t>[2]</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3.8bit</a:t>
                      </a:r>
                      <a:r>
                        <a:rPr lang="zh-CN" altLang="en-US" sz="1800" b="1" dirty="0" smtClean="0">
                          <a:solidFill>
                            <a:srgbClr val="000066"/>
                          </a:solidFill>
                        </a:rPr>
                        <a:t>*</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N.A</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N.A</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1500uW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260</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r h="459562">
                <a:tc>
                  <a:txBody>
                    <a:bodyPr/>
                    <a:lstStyle/>
                    <a:p>
                      <a:pPr algn="ctr"/>
                      <a:r>
                        <a:rPr lang="en-US" altLang="zh-CN" sz="1800" b="1" kern="1200" dirty="0" smtClean="0">
                          <a:solidFill>
                            <a:srgbClr val="000066"/>
                          </a:solidFill>
                          <a:latin typeface="+mn-lt"/>
                          <a:ea typeface="+mn-ea"/>
                          <a:cs typeface="+mn-cs"/>
                        </a:rPr>
                        <a:t>[3]</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SAR</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dirty="0" smtClean="0">
                          <a:solidFill>
                            <a:srgbClr val="000066"/>
                          </a:solidFill>
                        </a:rPr>
                        <a:t>Organic</a:t>
                      </a:r>
                      <a:endParaRPr lang="zh-CN" altLang="en-US" sz="1800" b="1" dirty="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4bit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0.24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0.42</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540uW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24.5</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3"/>
                  </a:ext>
                </a:extLst>
              </a:tr>
              <a:tr h="459562">
                <a:tc>
                  <a:txBody>
                    <a:bodyPr/>
                    <a:lstStyle/>
                    <a:p>
                      <a:pPr algn="ctr"/>
                      <a:r>
                        <a:rPr lang="en-US" altLang="zh-CN" sz="1800" b="1" kern="1200" dirty="0" smtClean="0">
                          <a:solidFill>
                            <a:srgbClr val="000066"/>
                          </a:solidFill>
                          <a:latin typeface="+mn-lt"/>
                          <a:ea typeface="+mn-ea"/>
                          <a:cs typeface="+mn-cs"/>
                        </a:rPr>
                        <a:t>[4]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66"/>
                          </a:solidFill>
                        </a:rPr>
                        <a:t>VCO</a:t>
                      </a:r>
                      <a:endParaRPr lang="zh-CN" altLang="en-US" sz="1800" b="1" dirty="0" smtClean="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66"/>
                          </a:solidFill>
                        </a:rPr>
                        <a:t>Organic</a:t>
                      </a:r>
                      <a:endParaRPr lang="zh-CN" altLang="en-US" sz="1800" b="1" dirty="0" smtClean="0">
                        <a:solidFill>
                          <a:srgbClr val="0000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6bit</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0.6</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1</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48uW</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altLang="zh-CN" sz="1800" b="1" kern="1200" dirty="0" smtClean="0">
                          <a:solidFill>
                            <a:srgbClr val="000066"/>
                          </a:solidFill>
                          <a:latin typeface="+mn-lt"/>
                          <a:ea typeface="+mn-ea"/>
                          <a:cs typeface="+mn-cs"/>
                        </a:rPr>
                        <a:t>19.4</a:t>
                      </a:r>
                      <a:endParaRPr lang="zh-CN" altLang="en-US" sz="1800" b="1" kern="1200" dirty="0">
                        <a:solidFill>
                          <a:srgbClr val="000066"/>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4"/>
                  </a:ext>
                </a:extLst>
              </a:tr>
            </a:tbl>
          </a:graphicData>
        </a:graphic>
      </p:graphicFrame>
      <p:sp>
        <p:nvSpPr>
          <p:cNvPr id="5" name="文本框 4"/>
          <p:cNvSpPr txBox="1"/>
          <p:nvPr/>
        </p:nvSpPr>
        <p:spPr>
          <a:xfrm>
            <a:off x="1158240" y="6287389"/>
            <a:ext cx="1755609" cy="276999"/>
          </a:xfrm>
          <a:prstGeom prst="rect">
            <a:avLst/>
          </a:prstGeom>
          <a:noFill/>
        </p:spPr>
        <p:txBody>
          <a:bodyPr wrap="none" rtlCol="0">
            <a:spAutoFit/>
          </a:bodyPr>
          <a:lstStyle/>
          <a:p>
            <a:r>
              <a:rPr lang="zh-CN" altLang="en-US" sz="1200" b="1" dirty="0">
                <a:solidFill>
                  <a:srgbClr val="000066"/>
                </a:solidFill>
              </a:rPr>
              <a:t>*从</a:t>
            </a:r>
            <a:r>
              <a:rPr lang="en-US" altLang="zh-CN" sz="1200" b="1" dirty="0" smtClean="0">
                <a:solidFill>
                  <a:srgbClr val="000066"/>
                </a:solidFill>
              </a:rPr>
              <a:t>SNDR</a:t>
            </a:r>
            <a:r>
              <a:rPr lang="zh-CN" altLang="en-US" sz="1200" b="1" dirty="0">
                <a:solidFill>
                  <a:srgbClr val="000066"/>
                </a:solidFill>
              </a:rPr>
              <a:t>估算出的精度</a:t>
            </a:r>
          </a:p>
        </p:txBody>
      </p:sp>
      <p:sp>
        <p:nvSpPr>
          <p:cNvPr id="8" name="页脚占位符 7"/>
          <p:cNvSpPr>
            <a:spLocks noGrp="1"/>
          </p:cNvSpPr>
          <p:nvPr>
            <p:ph type="ftr" sz="quarter" idx="11"/>
          </p:nvPr>
        </p:nvSpPr>
        <p:spPr/>
        <p:txBody>
          <a:bodyPr/>
          <a:lstStyle/>
          <a:p>
            <a:r>
              <a:rPr lang="en-US" altLang="zh-CN" dirty="0">
                <a:solidFill>
                  <a:srgbClr val="000000"/>
                </a:solidFill>
              </a:rPr>
              <a:t>9</a:t>
            </a:r>
            <a:r>
              <a:rPr lang="en-US" altLang="zh-CN" dirty="0" smtClean="0">
                <a:solidFill>
                  <a:srgbClr val="000000"/>
                </a:solidFill>
              </a:rPr>
              <a:t>/22</a:t>
            </a:r>
            <a:endParaRPr lang="en-US" altLang="zh-CN" dirty="0">
              <a:solidFill>
                <a:srgbClr val="000000"/>
              </a:solidFill>
            </a:endParaRPr>
          </a:p>
        </p:txBody>
      </p:sp>
    </p:spTree>
    <p:extLst>
      <p:ext uri="{BB962C8B-B14F-4D97-AF65-F5344CB8AC3E}">
        <p14:creationId xmlns:p14="http://schemas.microsoft.com/office/powerpoint/2010/main" val="525120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2525</Words>
  <Application>Microsoft Office PowerPoint</Application>
  <PresentationFormat>全屏显示(4:3)</PresentationFormat>
  <Paragraphs>344</Paragraphs>
  <Slides>22</Slides>
  <Notes>21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22</vt:i4>
      </vt:variant>
    </vt:vector>
  </HeadingPairs>
  <TitlesOfParts>
    <vt:vector size="35" baseType="lpstr">
      <vt:lpstr>Arial Unicode MS</vt:lpstr>
      <vt:lpstr>黑体</vt:lpstr>
      <vt:lpstr>华文新魏</vt:lpstr>
      <vt:lpstr>宋体</vt:lpstr>
      <vt:lpstr>Arial</vt:lpstr>
      <vt:lpstr>Berlin Sans FB Demi</vt:lpstr>
      <vt:lpstr>Calibri</vt:lpstr>
      <vt:lpstr>Calibri Light</vt:lpstr>
      <vt:lpstr>Franklin Gothic Medium</vt:lpstr>
      <vt:lpstr>Wingdings</vt:lpstr>
      <vt:lpstr>Office 主题</vt:lpstr>
      <vt:lpstr>默认设计模板</vt:lpstr>
      <vt:lpstr>1_默认设计模板</vt:lpstr>
      <vt:lpstr>超高速高精度数控振荡器(NCO)设计 </vt:lpstr>
      <vt:lpstr>报告提纲</vt:lpstr>
      <vt:lpstr>研究背景——柔性</vt:lpstr>
      <vt:lpstr>研究背景——柔性TFT器件</vt:lpstr>
      <vt:lpstr>研究背景——柔性TFT器件</vt:lpstr>
      <vt:lpstr>研究背景——ADC？</vt:lpstr>
      <vt:lpstr>研究背景——ADC模数转换器</vt:lpstr>
      <vt:lpstr>报告提纲</vt:lpstr>
      <vt:lpstr>前期调研——文献调研</vt:lpstr>
      <vt:lpstr>[1] A 3V 6b successive-approximation ADC using complementary organic thin-film transistors on glass</vt:lpstr>
      <vt:lpstr>[2] A Fully Integrated ∆Σ ADC in Organic Thin-Film Transistor Technology on Flexible Plastic Foil</vt:lpstr>
      <vt:lpstr>[3] A 4b ADC manufactured in a fully-printed organic complementary technology including resistors</vt:lpstr>
      <vt:lpstr>[4]An organic VCO-based ADC for quasi-static signals achieving 1LSB INL at 6b resolution</vt:lpstr>
      <vt:lpstr>前期调研结果——现状总结</vt:lpstr>
      <vt:lpstr>前期调研结果——结构选择与电路挑战</vt:lpstr>
      <vt:lpstr>报告提纲</vt:lpstr>
      <vt:lpstr>课题目标</vt:lpstr>
      <vt:lpstr>课题目标-VCO结构探索</vt:lpstr>
      <vt:lpstr>课题目标-VCO结构探索</vt:lpstr>
      <vt:lpstr>报告提纲</vt:lpstr>
      <vt:lpstr>计划安排</vt:lpstr>
      <vt:lpstr>谢谢！欢迎提问！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报告提纲</dc:title>
  <dc:creator>孙文钰</dc:creator>
  <cp:lastModifiedBy>杨一雄</cp:lastModifiedBy>
  <cp:revision>82</cp:revision>
  <dcterms:created xsi:type="dcterms:W3CDTF">2016-01-04T08:50:27Z</dcterms:created>
  <dcterms:modified xsi:type="dcterms:W3CDTF">2017-01-05T09:21:13Z</dcterms:modified>
</cp:coreProperties>
</file>