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79" r:id="rId4"/>
    <p:sldId id="259" r:id="rId5"/>
    <p:sldId id="290" r:id="rId6"/>
    <p:sldId id="282" r:id="rId7"/>
    <p:sldId id="264" r:id="rId8"/>
    <p:sldId id="284" r:id="rId9"/>
    <p:sldId id="286" r:id="rId10"/>
    <p:sldId id="267" r:id="rId11"/>
    <p:sldId id="285" r:id="rId12"/>
    <p:sldId id="268" r:id="rId13"/>
    <p:sldId id="289" r:id="rId14"/>
    <p:sldId id="271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E01"/>
    <a:srgbClr val="FF9C85"/>
    <a:srgbClr val="CCFF33"/>
    <a:srgbClr val="FF6D4B"/>
    <a:srgbClr val="000066"/>
    <a:srgbClr val="33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86" autoAdjust="0"/>
  </p:normalViewPr>
  <p:slideViewPr>
    <p:cSldViewPr snapToGrid="0">
      <p:cViewPr varScale="1">
        <p:scale>
          <a:sx n="92" d="100"/>
          <a:sy n="92" d="100"/>
        </p:scale>
        <p:origin x="21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各位老师，大家好。我是第二组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号杨一雄。我的毕业设计选题是超高速、高精度数控振荡器。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我的报告思路主要分为</a:t>
            </a:r>
            <a:r>
              <a:rPr lang="zh-CN" altLang="en-US" dirty="0" smtClean="0"/>
              <a:t>以下五个</a:t>
            </a:r>
            <a:r>
              <a:rPr lang="zh-CN" altLang="en-US" dirty="0"/>
              <a:t>部分</a:t>
            </a:r>
            <a:r>
              <a:rPr lang="zh-CN" altLang="en-US" dirty="0" smtClean="0"/>
              <a:t>：研究背景、课题目标、前期调研、实施方案、计划安排</a:t>
            </a:r>
            <a:endParaRPr lang="en-US" altLang="zh-CN" dirty="0" smtClean="0"/>
          </a:p>
          <a:p>
            <a:r>
              <a:rPr lang="zh-CN" altLang="en-US" dirty="0" smtClean="0"/>
              <a:t>研究背景部分我将会描述研究目标以及介绍相关应用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无线电应用中，正弦波生成是一个基础而重要的部分。锁相环技术的出现后，模拟正弦波振荡器在无线通信、雷达等系统中有广泛应用。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但是随着通信系统对带宽、精度等需求增长迅速，但是振荡器性能受到模拟的限制。尤其是雷达这样的军用系统，使用模拟器件已经无法满足频率切换速度的要求。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3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（第</a:t>
            </a:r>
            <a:r>
              <a:rPr lang="en-US" altLang="zh-CN" dirty="0" smtClean="0"/>
              <a:t>3-4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是合在一起的）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目前来看，使用数控振荡器成为主流，伴随数字电路的优势，较传统模拟振荡器在频率分辨率、杂散性能、鲁棒性上均实现超越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实现数控振荡器的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5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 smtClean="0"/>
              <a:t>影响</a:t>
            </a:r>
            <a:r>
              <a:rPr lang="en-US" altLang="zh-CN" dirty="0" smtClean="0"/>
              <a:t>NCO</a:t>
            </a:r>
            <a:r>
              <a:rPr lang="zh-CN" altLang="en-US" dirty="0" smtClean="0"/>
              <a:t>频率和杂散性能的主要是时钟、存储器和数模转换器</a:t>
            </a:r>
            <a:endParaRPr lang="en-US" altLang="zh-CN" dirty="0" smtClean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CMOS</a:t>
            </a:r>
            <a:r>
              <a:rPr lang="zh-CN" altLang="en-US" dirty="0" smtClean="0"/>
              <a:t>工艺在片上实现</a:t>
            </a:r>
            <a:r>
              <a:rPr lang="en-US" altLang="zh-CN" dirty="0" smtClean="0"/>
              <a:t>10GHz</a:t>
            </a:r>
            <a:r>
              <a:rPr lang="zh-CN" altLang="en-US" dirty="0" smtClean="0"/>
              <a:t>以上的且稳定的时钟仍相当困难；</a:t>
            </a:r>
            <a:r>
              <a:rPr lang="en-US" altLang="zh-CN" dirty="0" smtClean="0"/>
              <a:t>DAC</a:t>
            </a:r>
            <a:r>
              <a:rPr lang="zh-CN" altLang="en-US" dirty="0" smtClean="0"/>
              <a:t>采样率同样制约</a:t>
            </a:r>
            <a:r>
              <a:rPr lang="en-US" altLang="zh-CN" dirty="0"/>
              <a:t>NCO</a:t>
            </a:r>
            <a:r>
              <a:rPr lang="zh-CN" altLang="en-US" dirty="0"/>
              <a:t>无法实现时钟</a:t>
            </a:r>
            <a:r>
              <a:rPr lang="en-US" altLang="zh-CN" dirty="0"/>
              <a:t>10GHz </a:t>
            </a:r>
            <a:r>
              <a:rPr lang="zh-CN" altLang="en-US" dirty="0"/>
              <a:t>以上超高速综合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 smtClean="0"/>
              <a:t>存储器的限制最主要，利用</a:t>
            </a:r>
            <a:r>
              <a:rPr lang="en-US" altLang="zh-CN" dirty="0" smtClean="0"/>
              <a:t>memory compiler </a:t>
            </a:r>
            <a:r>
              <a:rPr lang="zh-CN" altLang="en-US" dirty="0" smtClean="0"/>
              <a:t>工具以</a:t>
            </a:r>
            <a:r>
              <a:rPr lang="en-US" altLang="zh-CN" dirty="0" smtClean="0"/>
              <a:t>65 nm</a:t>
            </a:r>
            <a:r>
              <a:rPr lang="zh-CN" altLang="en-US" dirty="0" smtClean="0"/>
              <a:t>工艺生成的的存储器，访存速度上限约为</a:t>
            </a:r>
            <a:r>
              <a:rPr lang="en-US" altLang="zh-CN" dirty="0" smtClean="0"/>
              <a:t>1 GHz</a:t>
            </a:r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 smtClean="0"/>
              <a:t>解决该局限，学术界主要有三个方向：</a:t>
            </a:r>
            <a:endParaRPr lang="en-US" altLang="zh-CN" dirty="0" smtClean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 smtClean="0"/>
              <a:t>压缩算法（利用更少的存储量，达到接近的杂散性能，从而提高频率）</a:t>
            </a:r>
            <a:endParaRPr lang="en-US" altLang="zh-CN" dirty="0" smtClean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 smtClean="0"/>
              <a:t>矩阵旋转法（通过矩阵旋转电路实现正弦函数，没有存储器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解决了存储器瓶颈，但是引入矩阵旋转电路的问题）</a:t>
            </a:r>
            <a:endParaRPr lang="en-US" altLang="zh-CN" dirty="0" smtClean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 smtClean="0"/>
              <a:t>非线性</a:t>
            </a:r>
            <a:r>
              <a:rPr lang="en-US" altLang="zh-CN" dirty="0" smtClean="0"/>
              <a:t>DAC</a:t>
            </a:r>
            <a:r>
              <a:rPr lang="zh-CN" altLang="en-US" dirty="0" smtClean="0"/>
              <a:t>（通过非线性</a:t>
            </a:r>
            <a:r>
              <a:rPr lang="en-US" altLang="zh-CN" dirty="0" smtClean="0"/>
              <a:t>DAC</a:t>
            </a:r>
            <a:r>
              <a:rPr lang="zh-CN" altLang="en-US" dirty="0" smtClean="0"/>
              <a:t>，直接实现相位到正弦值的映射）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7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我选了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篇近年的文献，分别使用查找表压缩、矩阵旋转法和非线性数模转换器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8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altLang="zh-CN" dirty="0"/>
          </a:p>
          <a:p>
            <a:r>
              <a:rPr lang="zh-CN" altLang="en-US" dirty="0" smtClean="0"/>
              <a:t>传统的</a:t>
            </a:r>
            <a:r>
              <a:rPr lang="en-US" altLang="zh-CN" dirty="0" smtClean="0"/>
              <a:t>DDS</a:t>
            </a:r>
            <a:r>
              <a:rPr lang="zh-CN" altLang="en-US" dirty="0" smtClean="0"/>
              <a:t>结构受到存储器限制，通过压缩，使用更小的存储器实现更快的速度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以往的压缩方法是在（</a:t>
            </a:r>
            <a:r>
              <a:rPr lang="en-US" altLang="zh-CN" dirty="0" smtClean="0"/>
              <a:t>0,1/2pi</a:t>
            </a:r>
            <a:r>
              <a:rPr lang="zh-CN" altLang="en-US" dirty="0" smtClean="0"/>
              <a:t>）空间上进行了均匀分段的线性拟合，文献一的主要贡献是进行了非均匀分段。和均匀分段相比，引入噪声水平相当时容量可减小</a:t>
            </a:r>
            <a:r>
              <a:rPr lang="en-US" altLang="zh-CN" dirty="0" smtClean="0"/>
              <a:t>40%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Basic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cordic</a:t>
            </a:r>
            <a:r>
              <a:rPr lang="zh-CN" altLang="en-US" dirty="0" smtClean="0"/>
              <a:t>算法存在流水级数过长的问题，文献二的主要工作是通过</a:t>
            </a:r>
            <a:r>
              <a:rPr lang="en-US" altLang="zh-CN" dirty="0" smtClean="0"/>
              <a:t>excess-four</a:t>
            </a:r>
            <a:r>
              <a:rPr lang="zh-CN" altLang="en-US" dirty="0" smtClean="0"/>
              <a:t>电路减小了了矩阵旋转法的切换延时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文献三使用的是非线性</a:t>
            </a:r>
            <a:r>
              <a:rPr lang="en-US" altLang="zh-CN" dirty="0" smtClean="0"/>
              <a:t>DAC</a:t>
            </a:r>
            <a:r>
              <a:rPr lang="zh-CN" altLang="en-US" dirty="0" smtClean="0"/>
              <a:t>，提出了更优的电路方案，论文中显示的时钟频率和杂散性能都达到近年来最高水平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/>
              <a:t>查找表压缩优点：使用传统结构，通过减小存储器大小提升性能。</a:t>
            </a:r>
            <a:endParaRPr lang="en-US" altLang="zh-CN" sz="2000" dirty="0" smtClean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查找表压缩缺点：特点是实现简单，但是在原理上突破很难。</a:t>
            </a:r>
            <a:endParaRPr lang="en-US" altLang="zh-CN" sz="200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/>
              <a:t>矩阵旋转优点：不需要存储器，杂散性能最好，可用流水线加速</a:t>
            </a:r>
            <a:endParaRPr lang="en-US" altLang="zh-CN" sz="2000" dirty="0" smtClean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矩阵旋转缺点：但是占用资源过多，速度仍然比较慢。</a:t>
            </a:r>
            <a:endParaRPr lang="en-US" altLang="zh-CN" sz="200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/>
              <a:t>非线性</a:t>
            </a:r>
            <a:r>
              <a:rPr lang="en-US" altLang="zh-CN" sz="2000" dirty="0" smtClean="0"/>
              <a:t>DAC</a:t>
            </a:r>
            <a:r>
              <a:rPr lang="zh-CN" altLang="en-US" sz="2000" dirty="0" smtClean="0"/>
              <a:t>优点：不需要存储器，利用部分模拟器件优势提升性能。</a:t>
            </a:r>
            <a:endParaRPr lang="en-US" altLang="zh-CN" sz="2000" dirty="0" smtClean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非线性</a:t>
            </a:r>
            <a:r>
              <a:rPr lang="en-US" altLang="zh-CN" sz="2000" dirty="0" smtClean="0"/>
              <a:t>DAC</a:t>
            </a:r>
            <a:r>
              <a:rPr lang="zh-CN" altLang="en-US" sz="2000" dirty="0" smtClean="0"/>
              <a:t>缺点：大大增加了</a:t>
            </a:r>
            <a:r>
              <a:rPr lang="en-US" altLang="zh-CN" sz="2000" dirty="0" smtClean="0"/>
              <a:t>DAC</a:t>
            </a:r>
            <a:r>
              <a:rPr lang="zh-CN" altLang="en-US" sz="2000" dirty="0" smtClean="0"/>
              <a:t>的复杂度和功耗。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10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姓名：杨一雄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班级：无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学号：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2013011248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指导老师：杨华中</a:t>
            </a:r>
            <a:endParaRPr lang="en-US" altLang="zh-CN" b="1" dirty="0">
              <a:latin typeface="Franklin Gothic Medium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毕业设计开题报告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z="1050" dirty="0" smtClean="0">
                <a:solidFill>
                  <a:srgbClr val="000000"/>
                </a:solidFill>
              </a:rPr>
              <a:t>1/13</a:t>
            </a:r>
            <a:endParaRPr lang="en-US" altLang="zh-CN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——</a:t>
            </a:r>
            <a:r>
              <a:rPr lang="zh-CN" altLang="en-US" sz="3600" dirty="0"/>
              <a:t>现状总结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基于查找表压缩、矩阵旋转和非线性</a:t>
            </a:r>
            <a:r>
              <a:rPr lang="en-US" altLang="zh-CN" dirty="0"/>
              <a:t>DAC</a:t>
            </a:r>
            <a:r>
              <a:rPr lang="zh-CN" altLang="en-US" dirty="0"/>
              <a:t>的改进型</a:t>
            </a:r>
            <a:r>
              <a:rPr lang="en-US" altLang="zh-CN" dirty="0"/>
              <a:t>NCO</a:t>
            </a:r>
            <a:r>
              <a:rPr lang="zh-CN" altLang="en-US" dirty="0"/>
              <a:t>，存在不同的</a:t>
            </a: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 smtClean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 smtClean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 smtClean="0"/>
              <a:t>三</a:t>
            </a:r>
            <a:r>
              <a:rPr lang="zh-CN" altLang="en-US" dirty="0"/>
              <a:t>种优化方法的</a:t>
            </a:r>
            <a:r>
              <a:rPr lang="zh-CN" altLang="en-US" dirty="0" smtClean="0"/>
              <a:t>融合的趋势：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查找表和</a:t>
            </a:r>
            <a:r>
              <a:rPr lang="en-US" altLang="zh-CN" sz="2000" dirty="0"/>
              <a:t>CORDIC</a:t>
            </a:r>
            <a:r>
              <a:rPr lang="zh-CN" altLang="en-US" sz="2000" dirty="0"/>
              <a:t>算法结合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 smtClean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 smtClean="0"/>
              <a:t>设计中，同样引入</a:t>
            </a:r>
            <a:r>
              <a:rPr lang="zh-CN" altLang="en-US" sz="2000" dirty="0"/>
              <a:t>压缩优化方法</a:t>
            </a:r>
            <a:endParaRPr lang="en-US" altLang="zh-CN" sz="2000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10/13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51460" y="1938094"/>
            <a:ext cx="8583786" cy="2857453"/>
            <a:chOff x="251460" y="1966034"/>
            <a:chExt cx="8583786" cy="285745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993" y="1966034"/>
              <a:ext cx="6057758" cy="1435652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endCxn id="12" idx="0"/>
            </p:cNvCxnSpPr>
            <p:nvPr/>
          </p:nvCxnSpPr>
          <p:spPr>
            <a:xfrm flipH="1">
              <a:off x="1234440" y="3397595"/>
              <a:ext cx="2443942" cy="3742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51460" y="3771826"/>
              <a:ext cx="1965960" cy="105166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压缩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法：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优点：电路改动小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缺点：提升空间小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99360" y="3767735"/>
              <a:ext cx="3272790" cy="1051661"/>
            </a:xfrm>
            <a:prstGeom prst="rect">
              <a:avLst/>
            </a:prstGeom>
            <a:solidFill>
              <a:srgbClr val="92D050">
                <a:tint val="66000"/>
                <a:satMod val="160000"/>
              </a:srgb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矩阵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旋转法：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优点：不需要存储器，杂散性能好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缺点：占用资源过多，切换延时大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54089" y="3767735"/>
              <a:ext cx="2781157" cy="1051661"/>
            </a:xfrm>
            <a:prstGeom prst="rect">
              <a:avLst/>
            </a:prstGeom>
            <a:solidFill>
              <a:srgbClr val="FF9C85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zh-CN" altLang="en-US" b="1" dirty="0" smtClean="0">
                  <a:solidFill>
                    <a:schemeClr val="tx1"/>
                  </a:solidFill>
                </a:rPr>
                <a:t>非线性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DAC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：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优点：速度比传统结构更快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缺点：增加了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DAC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的复杂度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endCxn id="14" idx="0"/>
            </p:cNvCxnSpPr>
            <p:nvPr/>
          </p:nvCxnSpPr>
          <p:spPr>
            <a:xfrm flipH="1">
              <a:off x="4135755" y="3397595"/>
              <a:ext cx="573406" cy="370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5" idx="0"/>
            </p:cNvCxnSpPr>
            <p:nvPr/>
          </p:nvCxnSpPr>
          <p:spPr>
            <a:xfrm>
              <a:off x="5569527" y="3397595"/>
              <a:ext cx="1875141" cy="370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08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11/13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063" y="846247"/>
            <a:ext cx="801947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 smtClean="0"/>
              <a:t>在</a:t>
            </a:r>
            <a:r>
              <a:rPr lang="en-US" altLang="zh-CN" sz="2000" dirty="0" err="1"/>
              <a:t>M</a:t>
            </a:r>
            <a:r>
              <a:rPr lang="en-US" altLang="zh-CN" sz="2000" dirty="0" err="1" smtClean="0"/>
              <a:t>odelsim</a:t>
            </a:r>
            <a:r>
              <a:rPr lang="zh-CN" altLang="en-US" sz="2000" dirty="0" smtClean="0"/>
              <a:t>和</a:t>
            </a:r>
            <a:r>
              <a:rPr lang="en-US" altLang="zh-CN" sz="2000" dirty="0" err="1"/>
              <a:t>M</a:t>
            </a:r>
            <a:r>
              <a:rPr lang="en-US" altLang="zh-CN" sz="2000" dirty="0" err="1" smtClean="0"/>
              <a:t>atlab</a:t>
            </a:r>
            <a:r>
              <a:rPr lang="zh-CN" altLang="en-US" sz="2000" dirty="0" smtClean="0"/>
              <a:t>上搭建数控振荡器</a:t>
            </a:r>
            <a:r>
              <a:rPr lang="zh-CN" altLang="en-US" sz="2000" dirty="0"/>
              <a:t>测试</a:t>
            </a:r>
            <a:r>
              <a:rPr lang="zh-CN" altLang="en-US" sz="2000" dirty="0" smtClean="0"/>
              <a:t>平台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 smtClean="0"/>
              <a:t>理论上分析误差</a:t>
            </a:r>
            <a:r>
              <a:rPr lang="zh-CN" altLang="en-US" sz="2000" dirty="0"/>
              <a:t>来源</a:t>
            </a:r>
            <a:r>
              <a:rPr lang="zh-CN" altLang="en-US" sz="2000" dirty="0" smtClean="0"/>
              <a:t>，通过前端仿真找到</a:t>
            </a:r>
            <a:r>
              <a:rPr lang="zh-CN" altLang="en-US" sz="2000" dirty="0"/>
              <a:t>性能</a:t>
            </a:r>
            <a:r>
              <a:rPr lang="zh-CN" altLang="en-US" sz="2000" dirty="0" smtClean="0"/>
              <a:t>瓶颈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 smtClean="0"/>
              <a:t>根据使用场景，混合利用改进结构，提出创新的</a:t>
            </a:r>
            <a:r>
              <a:rPr lang="en-US" altLang="zh-CN" sz="2000" dirty="0" smtClean="0"/>
              <a:t>NCO</a:t>
            </a:r>
            <a:r>
              <a:rPr lang="zh-CN" altLang="en-US" sz="2000" dirty="0" smtClean="0"/>
              <a:t>设计方案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 smtClean="0"/>
              <a:t>电路实现上谋求优化，进一步提高</a:t>
            </a:r>
            <a:r>
              <a:rPr lang="en-US" altLang="zh-CN" sz="2000" dirty="0" smtClean="0"/>
              <a:t>NCO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 smtClean="0"/>
              <a:t>总结项目结果，综合测试</a:t>
            </a:r>
            <a:r>
              <a:rPr lang="en-US" altLang="zh-CN" sz="2000" dirty="0" smtClean="0"/>
              <a:t>NCO</a:t>
            </a:r>
            <a:r>
              <a:rPr lang="zh-CN" altLang="en-US" sz="2000" dirty="0" smtClean="0"/>
              <a:t>性能，完成毕业论文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31800" y="2843369"/>
            <a:ext cx="8280400" cy="3776506"/>
            <a:chOff x="431800" y="1301023"/>
            <a:chExt cx="8280400" cy="3776506"/>
          </a:xfrm>
        </p:grpSpPr>
        <p:cxnSp>
          <p:nvCxnSpPr>
            <p:cNvPr id="51" name="intervalshape"/>
            <p:cNvCxnSpPr>
              <a:endCxn id="52" idx="3"/>
            </p:cNvCxnSpPr>
            <p:nvPr/>
          </p:nvCxnSpPr>
          <p:spPr>
            <a:xfrm>
              <a:off x="7710974" y="1962674"/>
              <a:ext cx="0" cy="2877727"/>
            </a:xfrm>
            <a:prstGeom prst="line">
              <a:avLst/>
            </a:prstGeom>
            <a:ln w="127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ntervalshape"/>
            <p:cNvSpPr/>
            <p:nvPr>
              <p:custDataLst>
                <p:tags r:id="rId2"/>
              </p:custDataLst>
            </p:nvPr>
          </p:nvSpPr>
          <p:spPr>
            <a:xfrm>
              <a:off x="6507514" y="4603272"/>
              <a:ext cx="1203460" cy="474257"/>
            </a:xfrm>
            <a:prstGeom prst="homePlate">
              <a:avLst/>
            </a:prstGeom>
            <a:solidFill>
              <a:srgbClr val="EA161E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 smtClean="0">
                  <a:solidFill>
                    <a:prstClr val="white"/>
                  </a:solidFill>
                </a:rPr>
                <a:t>综合测试</a:t>
              </a:r>
              <a:endParaRPr lang="en-US" altLang="zh-CN" sz="1500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zh-CN" altLang="en-US" sz="1500" dirty="0" smtClean="0">
                  <a:solidFill>
                    <a:prstClr val="white"/>
                  </a:solidFill>
                </a:rPr>
                <a:t>完成论文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53" name="intervalshape"/>
            <p:cNvSpPr/>
            <p:nvPr>
              <p:custDataLst>
                <p:tags r:id="rId3"/>
              </p:custDataLst>
            </p:nvPr>
          </p:nvSpPr>
          <p:spPr>
            <a:xfrm>
              <a:off x="4158614" y="4332339"/>
              <a:ext cx="1650401" cy="270933"/>
            </a:xfrm>
            <a:prstGeom prst="roundRect">
              <a:avLst/>
            </a:prstGeom>
            <a:solidFill>
              <a:srgbClr val="1AAA42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4450" tIns="19050" rIns="44450" bIns="6350" rtlCol="0" anchor="ctr"/>
            <a:lstStyle/>
            <a:p>
              <a:pPr algn="ctr">
                <a:lnSpc>
                  <a:spcPts val="1000"/>
                </a:lnSpc>
              </a:pPr>
              <a:r>
                <a:rPr lang="zh-CN" altLang="en-US" sz="1500" dirty="0">
                  <a:solidFill>
                    <a:srgbClr val="FFFFFF"/>
                  </a:solidFill>
                  <a:latin typeface=""/>
                </a:rPr>
                <a:t>迭代优化设计方案</a:t>
              </a:r>
              <a:endParaRPr lang="en-US" sz="1500" dirty="0">
                <a:solidFill>
                  <a:srgbClr val="FFFFFF"/>
                </a:solidFill>
                <a:latin typeface=""/>
              </a:endParaRPr>
            </a:p>
          </p:txBody>
        </p:sp>
        <p:sp>
          <p:nvSpPr>
            <p:cNvPr id="54" name="intervalshape"/>
            <p:cNvSpPr/>
            <p:nvPr>
              <p:custDataLst>
                <p:tags r:id="rId4"/>
              </p:custDataLst>
            </p:nvPr>
          </p:nvSpPr>
          <p:spPr>
            <a:xfrm>
              <a:off x="3411574" y="3801419"/>
              <a:ext cx="1566825" cy="451970"/>
            </a:xfrm>
            <a:prstGeom prst="roundRect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4450" tIns="19050" rIns="44450" bIns="635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500" dirty="0" smtClean="0">
                  <a:solidFill>
                    <a:srgbClr val="FFFFFF"/>
                  </a:solidFill>
                  <a:latin typeface=""/>
                </a:rPr>
                <a:t>前端综合</a:t>
              </a:r>
              <a:endParaRPr lang="en-US" altLang="zh-CN" sz="1500" dirty="0" smtClean="0">
                <a:solidFill>
                  <a:srgbClr val="FFFFFF"/>
                </a:solidFill>
                <a:latin typeface="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500" dirty="0" smtClean="0">
                  <a:solidFill>
                    <a:srgbClr val="FFFFFF"/>
                  </a:solidFill>
                  <a:latin typeface=""/>
                </a:rPr>
                <a:t>静态时序分析</a:t>
              </a:r>
              <a:endParaRPr lang="en-US" sz="1500" dirty="0">
                <a:solidFill>
                  <a:srgbClr val="FFFFFF"/>
                </a:solidFill>
                <a:latin typeface=""/>
              </a:endParaRPr>
            </a:p>
          </p:txBody>
        </p:sp>
        <p:sp>
          <p:nvSpPr>
            <p:cNvPr id="55" name="pgshape"/>
            <p:cNvSpPr/>
            <p:nvPr>
              <p:custDataLst>
                <p:tags r:id="rId5"/>
              </p:custDataLst>
            </p:nvPr>
          </p:nvSpPr>
          <p:spPr>
            <a:xfrm>
              <a:off x="1193800" y="1824067"/>
              <a:ext cx="6756400" cy="338667"/>
            </a:xfrm>
            <a:prstGeom prst="roundRect">
              <a:avLst/>
            </a:prstGeom>
            <a:gradFill flip="none" rotWithShape="1">
              <a:gsLst>
                <a:gs pos="0">
                  <a:srgbClr val="2F3699"/>
                </a:gs>
                <a:gs pos="100000">
                  <a:srgbClr val="272D7F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pgshape"/>
            <p:cNvSpPr txBox="1"/>
            <p:nvPr>
              <p:custDataLst>
                <p:tags r:id="rId6"/>
              </p:custDataLst>
            </p:nvPr>
          </p:nvSpPr>
          <p:spPr>
            <a:xfrm>
              <a:off x="431800" y="1824067"/>
              <a:ext cx="635000" cy="338667"/>
            </a:xfrm>
            <a:prstGeom prst="rect">
              <a:avLst/>
            </a:prstGeom>
            <a:noFill/>
          </p:spPr>
          <p:txBody>
            <a:bodyPr vert="horz" wrap="none" rtlCol="0" anchor="ctr"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rgbClr val="C0504D"/>
                  </a:solidFill>
                </a:rPr>
                <a:t>2016</a:t>
              </a:r>
              <a:endParaRPr lang="en-US" sz="2400" b="1" dirty="0">
                <a:solidFill>
                  <a:srgbClr val="C0504D"/>
                </a:solidFill>
              </a:endParaRPr>
            </a:p>
          </p:txBody>
        </p:sp>
        <p:cxnSp>
          <p:nvCxnSpPr>
            <p:cNvPr id="57" name="pgshape"/>
            <p:cNvCxnSpPr/>
            <p:nvPr/>
          </p:nvCxnSpPr>
          <p:spPr>
            <a:xfrm flipV="1">
              <a:off x="1338649" y="1654734"/>
              <a:ext cx="0" cy="1693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gshape"/>
            <p:cNvSpPr txBox="1"/>
            <p:nvPr>
              <p:custDataLst>
                <p:tags r:id="rId7"/>
              </p:custDataLst>
            </p:nvPr>
          </p:nvSpPr>
          <p:spPr>
            <a:xfrm>
              <a:off x="1934367" y="1824066"/>
              <a:ext cx="563033" cy="33866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en-US" altLang="zh-CN" sz="1400" dirty="0" smtClean="0">
                  <a:solidFill>
                    <a:srgbClr val="FFFFFF"/>
                  </a:solidFill>
                </a:rPr>
                <a:t>Nov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9" name="pgshape"/>
            <p:cNvSpPr txBox="1"/>
            <p:nvPr>
              <p:custDataLst>
                <p:tags r:id="rId8"/>
              </p:custDataLst>
            </p:nvPr>
          </p:nvSpPr>
          <p:spPr>
            <a:xfrm>
              <a:off x="2689373" y="1824066"/>
              <a:ext cx="563033" cy="33866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en-US" altLang="zh-CN" sz="1400" dirty="0" smtClean="0">
                  <a:solidFill>
                    <a:srgbClr val="FFFFFF"/>
                  </a:solidFill>
                </a:rPr>
                <a:t>Dec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60" name="pgshape"/>
            <p:cNvCxnSpPr/>
            <p:nvPr/>
          </p:nvCxnSpPr>
          <p:spPr>
            <a:xfrm flipV="1">
              <a:off x="2051720" y="1654734"/>
              <a:ext cx="0" cy="1693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pgshape"/>
            <p:cNvSpPr txBox="1"/>
            <p:nvPr>
              <p:custDataLst>
                <p:tags r:id="rId9"/>
              </p:custDataLst>
            </p:nvPr>
          </p:nvSpPr>
          <p:spPr>
            <a:xfrm>
              <a:off x="3413168" y="1824066"/>
              <a:ext cx="563033" cy="33866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en-US" altLang="zh-CN" sz="1400" dirty="0" smtClean="0">
                  <a:solidFill>
                    <a:srgbClr val="FFFFFF"/>
                  </a:solidFill>
                </a:rPr>
                <a:t>Jan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62" name="pgshape"/>
            <p:cNvCxnSpPr/>
            <p:nvPr/>
          </p:nvCxnSpPr>
          <p:spPr>
            <a:xfrm flipV="1">
              <a:off x="2796427" y="1654734"/>
              <a:ext cx="0" cy="1693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pgshape"/>
            <p:cNvSpPr txBox="1"/>
            <p:nvPr>
              <p:custDataLst>
                <p:tags r:id="rId10"/>
              </p:custDataLst>
            </p:nvPr>
          </p:nvSpPr>
          <p:spPr>
            <a:xfrm>
              <a:off x="4158615" y="1824066"/>
              <a:ext cx="563033" cy="33866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en-US" altLang="zh-CN" sz="1400" dirty="0" smtClean="0">
                  <a:solidFill>
                    <a:srgbClr val="FFFFFF"/>
                  </a:solidFill>
                </a:rPr>
                <a:t>Feb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64" name="pgshape"/>
            <p:cNvSpPr txBox="1"/>
            <p:nvPr>
              <p:custDataLst>
                <p:tags r:id="rId11"/>
              </p:custDataLst>
            </p:nvPr>
          </p:nvSpPr>
          <p:spPr>
            <a:xfrm>
              <a:off x="4916670" y="1824066"/>
              <a:ext cx="563033" cy="33866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en-US" altLang="zh-CN" sz="1400" dirty="0" smtClean="0">
                  <a:solidFill>
                    <a:srgbClr val="FFFFFF"/>
                  </a:solidFill>
                </a:rPr>
                <a:t>Mar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65" name="pgshape"/>
            <p:cNvSpPr txBox="1"/>
            <p:nvPr>
              <p:custDataLst>
                <p:tags r:id="rId12"/>
              </p:custDataLst>
            </p:nvPr>
          </p:nvSpPr>
          <p:spPr>
            <a:xfrm>
              <a:off x="5683465" y="1824066"/>
              <a:ext cx="563033" cy="33866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en-US" altLang="zh-CN" sz="1400" dirty="0" smtClean="0">
                  <a:solidFill>
                    <a:srgbClr val="FFFFFF"/>
                  </a:solidFill>
                </a:rPr>
                <a:t>Apr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66" name="pgshape"/>
            <p:cNvCxnSpPr/>
            <p:nvPr/>
          </p:nvCxnSpPr>
          <p:spPr>
            <a:xfrm flipV="1">
              <a:off x="4283968" y="1651059"/>
              <a:ext cx="0" cy="1693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pgshape"/>
            <p:cNvSpPr txBox="1"/>
            <p:nvPr>
              <p:custDataLst>
                <p:tags r:id="rId13"/>
              </p:custDataLst>
            </p:nvPr>
          </p:nvSpPr>
          <p:spPr>
            <a:xfrm>
              <a:off x="6389152" y="1824066"/>
              <a:ext cx="563033" cy="33866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en-US" altLang="zh-CN" sz="1400" dirty="0" smtClean="0">
                  <a:solidFill>
                    <a:srgbClr val="FFFFFF"/>
                  </a:solidFill>
                </a:rPr>
                <a:t>May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68" name="pgshape"/>
            <p:cNvCxnSpPr/>
            <p:nvPr/>
          </p:nvCxnSpPr>
          <p:spPr>
            <a:xfrm flipV="1">
              <a:off x="5076056" y="1651059"/>
              <a:ext cx="0" cy="1693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pgshape"/>
            <p:cNvSpPr txBox="1"/>
            <p:nvPr>
              <p:custDataLst>
                <p:tags r:id="rId14"/>
              </p:custDataLst>
            </p:nvPr>
          </p:nvSpPr>
          <p:spPr>
            <a:xfrm>
              <a:off x="7156845" y="1824066"/>
              <a:ext cx="505088" cy="33866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en-US" altLang="zh-CN" sz="1400" dirty="0" smtClean="0">
                  <a:solidFill>
                    <a:srgbClr val="FFFFFF"/>
                  </a:solidFill>
                </a:rPr>
                <a:t>Jun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70" name="pgshape"/>
            <p:cNvCxnSpPr/>
            <p:nvPr/>
          </p:nvCxnSpPr>
          <p:spPr>
            <a:xfrm flipV="1">
              <a:off x="5796136" y="1651059"/>
              <a:ext cx="0" cy="1693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gshape"/>
            <p:cNvCxnSpPr/>
            <p:nvPr/>
          </p:nvCxnSpPr>
          <p:spPr>
            <a:xfrm flipV="1">
              <a:off x="6507514" y="1651059"/>
              <a:ext cx="0" cy="1693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gshape"/>
            <p:cNvCxnSpPr/>
            <p:nvPr/>
          </p:nvCxnSpPr>
          <p:spPr>
            <a:xfrm flipV="1">
              <a:off x="7950200" y="1654734"/>
              <a:ext cx="0" cy="169333"/>
            </a:xfrm>
            <a:prstGeom prst="line">
              <a:avLst/>
            </a:prstGeom>
            <a:ln w="25400">
              <a:solidFill>
                <a:schemeClr val="l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pgshape"/>
            <p:cNvSpPr txBox="1"/>
            <p:nvPr>
              <p:custDataLst>
                <p:tags r:id="rId15"/>
              </p:custDataLst>
            </p:nvPr>
          </p:nvSpPr>
          <p:spPr>
            <a:xfrm>
              <a:off x="8077200" y="1824067"/>
              <a:ext cx="635000" cy="338667"/>
            </a:xfrm>
            <a:prstGeom prst="rect">
              <a:avLst/>
            </a:prstGeom>
            <a:noFill/>
          </p:spPr>
          <p:txBody>
            <a:bodyPr vert="horz" wrap="none" rtlCol="0" anchor="ctr"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rgbClr val="C0504D"/>
                  </a:solidFill>
                </a:rPr>
                <a:t>2017</a:t>
              </a:r>
              <a:endParaRPr lang="en-US" sz="2400" b="1" dirty="0">
                <a:solidFill>
                  <a:srgbClr val="C0504D"/>
                </a:solidFill>
              </a:endParaRPr>
            </a:p>
          </p:txBody>
        </p:sp>
        <p:sp>
          <p:nvSpPr>
            <p:cNvPr id="74" name="milestoneshape"/>
            <p:cNvSpPr/>
            <p:nvPr/>
          </p:nvSpPr>
          <p:spPr>
            <a:xfrm rot="10800000">
              <a:off x="7583974" y="2044201"/>
              <a:ext cx="254000" cy="372533"/>
            </a:xfrm>
            <a:prstGeom prst="flowChartMerg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5" name="milestoneshape"/>
            <p:cNvSpPr txBox="1"/>
            <p:nvPr>
              <p:custDataLst>
                <p:tags r:id="rId16"/>
              </p:custDataLst>
            </p:nvPr>
          </p:nvSpPr>
          <p:spPr>
            <a:xfrm>
              <a:off x="7012474" y="2442134"/>
              <a:ext cx="1397000" cy="304800"/>
            </a:xfrm>
            <a:prstGeom prst="rect">
              <a:avLst/>
            </a:prstGeom>
            <a:noFill/>
          </p:spPr>
          <p:txBody>
            <a:bodyPr vert="horz" wrap="none" lIns="88900" tIns="44450" rIns="88900" bIns="44450" rtlCol="0" anchor="ctr" anchorCtr="1">
              <a:no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  <a:latin typeface=""/>
                </a:rPr>
                <a:t>2017</a:t>
              </a:r>
              <a:r>
                <a:rPr lang="zh-CN" altLang="en-US" sz="1000" dirty="0" smtClean="0">
                  <a:solidFill>
                    <a:prstClr val="black"/>
                  </a:solidFill>
                  <a:latin typeface=""/>
                </a:rPr>
                <a:t>年</a:t>
              </a:r>
              <a:r>
                <a:rPr lang="en-US" altLang="zh-CN" sz="1000" dirty="0" smtClean="0">
                  <a:solidFill>
                    <a:prstClr val="black"/>
                  </a:solidFill>
                  <a:latin typeface=""/>
                </a:rPr>
                <a:t>6</a:t>
              </a:r>
              <a:r>
                <a:rPr lang="zh-CN" altLang="en-US" sz="1000" dirty="0" smtClean="0">
                  <a:solidFill>
                    <a:prstClr val="black"/>
                  </a:solidFill>
                  <a:latin typeface=""/>
                </a:rPr>
                <a:t>月</a:t>
              </a:r>
              <a:endParaRPr lang="en-US" altLang="zh-CN" sz="1000" dirty="0" smtClean="0">
                <a:solidFill>
                  <a:prstClr val="black"/>
                </a:solidFill>
                <a:latin typeface=""/>
              </a:endParaRPr>
            </a:p>
            <a:p>
              <a:pPr algn="ctr"/>
              <a:r>
                <a:rPr lang="zh-CN" altLang="en-US" sz="1000" dirty="0" smtClean="0">
                  <a:solidFill>
                    <a:prstClr val="black"/>
                  </a:solidFill>
                  <a:latin typeface=""/>
                </a:rPr>
                <a:t>提交论文 </a:t>
              </a:r>
              <a:r>
                <a:rPr lang="en-US" altLang="zh-CN" sz="1000" dirty="0" smtClean="0">
                  <a:solidFill>
                    <a:prstClr val="black"/>
                  </a:solidFill>
                  <a:latin typeface=""/>
                </a:rPr>
                <a:t>&amp; </a:t>
              </a:r>
              <a:r>
                <a:rPr lang="zh-CN" altLang="en-US" sz="1000" dirty="0" smtClean="0">
                  <a:solidFill>
                    <a:prstClr val="black"/>
                  </a:solidFill>
                  <a:latin typeface=""/>
                </a:rPr>
                <a:t>毕设答辩</a:t>
              </a:r>
              <a:endParaRPr lang="en-US" sz="1000" dirty="0">
                <a:solidFill>
                  <a:prstClr val="black"/>
                </a:solidFill>
                <a:latin typeface="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170202" y="1301023"/>
              <a:ext cx="1397000" cy="590842"/>
              <a:chOff x="6116737" y="1351758"/>
              <a:chExt cx="1397000" cy="590842"/>
            </a:xfrm>
          </p:grpSpPr>
          <p:sp>
            <p:nvSpPr>
              <p:cNvPr id="88" name="milestoneshape"/>
              <p:cNvSpPr/>
              <p:nvPr/>
            </p:nvSpPr>
            <p:spPr>
              <a:xfrm>
                <a:off x="6688237" y="1570067"/>
                <a:ext cx="254000" cy="372533"/>
              </a:xfrm>
              <a:prstGeom prst="flowChartMerge">
                <a:avLst/>
              </a:prstGeom>
              <a:solidFill>
                <a:srgbClr val="CCFF33"/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milestoneshape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116737" y="1351758"/>
                <a:ext cx="1397000" cy="225190"/>
              </a:xfrm>
              <a:prstGeom prst="rect">
                <a:avLst/>
              </a:prstGeom>
              <a:noFill/>
            </p:spPr>
            <p:txBody>
              <a:bodyPr vert="horz" wrap="square" lIns="88900" tIns="44450" rIns="88900" bIns="44450" rtlCol="0" anchor="b" anchorCtr="1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100" dirty="0">
                    <a:solidFill>
                      <a:prstClr val="black"/>
                    </a:solidFill>
                    <a:latin typeface=""/>
                  </a:rPr>
                  <a:t>毕设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"/>
                  </a:rPr>
                  <a:t>开题报告</a:t>
                </a:r>
                <a:endParaRPr lang="en-US" sz="1100" dirty="0">
                  <a:solidFill>
                    <a:prstClr val="black"/>
                  </a:solidFill>
                  <a:latin typeface=""/>
                </a:endParaRPr>
              </a:p>
            </p:txBody>
          </p:sp>
        </p:grpSp>
        <p:sp>
          <p:nvSpPr>
            <p:cNvPr id="77" name="milestoneshape"/>
            <p:cNvSpPr/>
            <p:nvPr/>
          </p:nvSpPr>
          <p:spPr>
            <a:xfrm rot="10800000">
              <a:off x="1483205" y="2059390"/>
              <a:ext cx="254000" cy="372533"/>
            </a:xfrm>
            <a:prstGeom prst="flowChartMerge">
              <a:avLst/>
            </a:prstGeom>
            <a:solidFill>
              <a:srgbClr val="1AAA42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milestoneshape"/>
            <p:cNvSpPr txBox="1"/>
            <p:nvPr>
              <p:custDataLst>
                <p:tags r:id="rId17"/>
              </p:custDataLst>
            </p:nvPr>
          </p:nvSpPr>
          <p:spPr>
            <a:xfrm>
              <a:off x="486191" y="2199225"/>
              <a:ext cx="1397000" cy="445323"/>
            </a:xfrm>
            <a:prstGeom prst="rect">
              <a:avLst/>
            </a:prstGeom>
            <a:noFill/>
          </p:spPr>
          <p:txBody>
            <a:bodyPr vert="horz" wrap="none" lIns="88900" tIns="44450" rIns="88900" bIns="44450" rtlCol="0" anchor="ctr" anchorCtr="1">
              <a:no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  <a:latin typeface=""/>
                </a:rPr>
                <a:t>10/14</a:t>
              </a:r>
            </a:p>
            <a:p>
              <a:pPr algn="ctr"/>
              <a:r>
                <a:rPr lang="zh-CN" altLang="en-US" sz="1000" dirty="0" smtClean="0">
                  <a:solidFill>
                    <a:prstClr val="black"/>
                  </a:solidFill>
                  <a:latin typeface=""/>
                </a:rPr>
                <a:t>第一次项目讨论</a:t>
              </a:r>
              <a:endParaRPr lang="en-US" sz="1000" dirty="0">
                <a:solidFill>
                  <a:prstClr val="black"/>
                </a:solidFill>
                <a:latin typeface=""/>
              </a:endParaRPr>
            </a:p>
          </p:txBody>
        </p:sp>
        <p:cxnSp>
          <p:nvCxnSpPr>
            <p:cNvPr id="79" name="pgshape"/>
            <p:cNvCxnSpPr/>
            <p:nvPr/>
          </p:nvCxnSpPr>
          <p:spPr>
            <a:xfrm flipV="1">
              <a:off x="3563888" y="1651059"/>
              <a:ext cx="0" cy="1693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intervalshape"/>
            <p:cNvSpPr/>
            <p:nvPr>
              <p:custDataLst>
                <p:tags r:id="rId18"/>
              </p:custDataLst>
            </p:nvPr>
          </p:nvSpPr>
          <p:spPr>
            <a:xfrm>
              <a:off x="1749121" y="2461149"/>
              <a:ext cx="1298880" cy="325028"/>
            </a:xfrm>
            <a:prstGeom prst="roundRect">
              <a:avLst/>
            </a:prstGeom>
            <a:solidFill>
              <a:srgbClr val="FEBA0A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4450" tIns="19050" rIns="44450" bIns="6350" rtlCol="0" anchor="ctr"/>
            <a:lstStyle/>
            <a:p>
              <a:pPr algn="ctr">
                <a:lnSpc>
                  <a:spcPts val="1000"/>
                </a:lnSpc>
              </a:pPr>
              <a:r>
                <a:rPr lang="zh-CN" altLang="en-US" sz="1500" dirty="0" smtClean="0">
                  <a:solidFill>
                    <a:srgbClr val="FFFFFF"/>
                  </a:solidFill>
                  <a:latin typeface=""/>
                </a:rPr>
                <a:t>文献调研</a:t>
              </a:r>
              <a:endParaRPr lang="en-US" sz="1500" dirty="0">
                <a:solidFill>
                  <a:srgbClr val="FFFFFF"/>
                </a:solidFill>
                <a:latin typeface=""/>
              </a:endParaRPr>
            </a:p>
          </p:txBody>
        </p:sp>
        <p:sp>
          <p:nvSpPr>
            <p:cNvPr id="81" name="pgshape"/>
            <p:cNvSpPr txBox="1"/>
            <p:nvPr>
              <p:custDataLst>
                <p:tags r:id="rId19"/>
              </p:custDataLst>
            </p:nvPr>
          </p:nvSpPr>
          <p:spPr>
            <a:xfrm>
              <a:off x="1209888" y="1818153"/>
              <a:ext cx="563033" cy="33866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Oct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82" name="intervalshape"/>
            <p:cNvSpPr/>
            <p:nvPr>
              <p:custDataLst>
                <p:tags r:id="rId20"/>
              </p:custDataLst>
            </p:nvPr>
          </p:nvSpPr>
          <p:spPr>
            <a:xfrm>
              <a:off x="2537888" y="3397441"/>
              <a:ext cx="1005842" cy="325028"/>
            </a:xfrm>
            <a:prstGeom prst="roundRect">
              <a:avLst/>
            </a:prstGeom>
            <a:solidFill>
              <a:srgbClr val="C78E01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4450" tIns="19050" rIns="44450" bIns="6350" rtlCol="0" anchor="ctr"/>
            <a:lstStyle/>
            <a:p>
              <a:pPr algn="ctr">
                <a:lnSpc>
                  <a:spcPts val="1000"/>
                </a:lnSpc>
              </a:pPr>
              <a:r>
                <a:rPr lang="zh-CN" altLang="en-US" sz="1500" dirty="0">
                  <a:solidFill>
                    <a:srgbClr val="FFFFFF"/>
                  </a:solidFill>
                  <a:latin typeface=""/>
                </a:rPr>
                <a:t>误差</a:t>
              </a:r>
              <a:r>
                <a:rPr lang="zh-CN" altLang="en-US" sz="1500" dirty="0" smtClean="0">
                  <a:solidFill>
                    <a:srgbClr val="FFFFFF"/>
                  </a:solidFill>
                  <a:latin typeface=""/>
                </a:rPr>
                <a:t>分析</a:t>
              </a:r>
              <a:endParaRPr lang="en-US" sz="1500" dirty="0">
                <a:solidFill>
                  <a:srgbClr val="FFFFFF"/>
                </a:solidFill>
                <a:latin typeface="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737205" y="2867218"/>
              <a:ext cx="1674369" cy="458748"/>
              <a:chOff x="1737205" y="2825896"/>
              <a:chExt cx="1674369" cy="531096"/>
            </a:xfrm>
          </p:grpSpPr>
          <p:sp>
            <p:nvSpPr>
              <p:cNvPr id="86" name="intervalshape"/>
              <p:cNvSpPr/>
              <p:nvPr>
                <p:custDataLst>
                  <p:tags r:id="rId22"/>
                </p:custDataLst>
              </p:nvPr>
            </p:nvSpPr>
            <p:spPr>
              <a:xfrm>
                <a:off x="1737205" y="2836971"/>
                <a:ext cx="760195" cy="52002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65100" h="12700"/>
              </a:sp3d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4450" tIns="19050" rIns="44450" bIns="635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500" dirty="0" err="1">
                    <a:solidFill>
                      <a:srgbClr val="FFFFFF"/>
                    </a:solidFill>
                    <a:latin typeface=""/>
                  </a:rPr>
                  <a:t>Matlab</a:t>
                </a:r>
                <a:endParaRPr lang="en-US" altLang="zh-CN" sz="1500" dirty="0">
                  <a:solidFill>
                    <a:srgbClr val="FFFFFF"/>
                  </a:solidFill>
                  <a:latin typeface="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500" dirty="0">
                    <a:solidFill>
                      <a:srgbClr val="FFFFFF"/>
                    </a:solidFill>
                    <a:latin typeface=""/>
                  </a:rPr>
                  <a:t>测试平台</a:t>
                </a:r>
                <a:endParaRPr lang="en-US" sz="1500" dirty="0">
                  <a:solidFill>
                    <a:srgbClr val="FFFFFF"/>
                  </a:solidFill>
                  <a:latin typeface=""/>
                </a:endParaRPr>
              </a:p>
            </p:txBody>
          </p:sp>
          <p:sp>
            <p:nvSpPr>
              <p:cNvPr id="87" name="intervalshape"/>
              <p:cNvSpPr/>
              <p:nvPr>
                <p:custDataLst>
                  <p:tags r:id="rId23"/>
                </p:custDataLst>
              </p:nvPr>
            </p:nvSpPr>
            <p:spPr>
              <a:xfrm>
                <a:off x="2537887" y="2825896"/>
                <a:ext cx="873687" cy="52002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65100" h="12700"/>
              </a:sp3d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4450" tIns="19050" rIns="44450" bIns="635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500" dirty="0" err="1">
                    <a:solidFill>
                      <a:srgbClr val="FFFFFF"/>
                    </a:solidFill>
                    <a:latin typeface=""/>
                  </a:rPr>
                  <a:t>Modelsim</a:t>
                </a:r>
                <a:endParaRPr lang="en-US" altLang="zh-CN" sz="1500" dirty="0">
                  <a:solidFill>
                    <a:srgbClr val="FFFFFF"/>
                  </a:solidFill>
                  <a:latin typeface="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500" dirty="0">
                    <a:solidFill>
                      <a:srgbClr val="FFFFFF"/>
                    </a:solidFill>
                    <a:latin typeface=""/>
                  </a:rPr>
                  <a:t>测试平台</a:t>
                </a:r>
                <a:endParaRPr lang="en-US" sz="1500" dirty="0">
                  <a:solidFill>
                    <a:srgbClr val="FFFFFF"/>
                  </a:solidFill>
                  <a:latin typeface=""/>
                </a:endParaRPr>
              </a:p>
            </p:txBody>
          </p:sp>
        </p:grpSp>
        <p:cxnSp>
          <p:nvCxnSpPr>
            <p:cNvPr id="84" name="intervalshape"/>
            <p:cNvCxnSpPr/>
            <p:nvPr/>
          </p:nvCxnSpPr>
          <p:spPr>
            <a:xfrm>
              <a:off x="3868702" y="1886203"/>
              <a:ext cx="0" cy="1915216"/>
            </a:xfrm>
            <a:prstGeom prst="line">
              <a:avLst/>
            </a:prstGeom>
            <a:ln w="127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intervalshape"/>
            <p:cNvSpPr/>
            <p:nvPr>
              <p:custDataLst>
                <p:tags r:id="rId21"/>
              </p:custDataLst>
            </p:nvPr>
          </p:nvSpPr>
          <p:spPr>
            <a:xfrm>
              <a:off x="5043670" y="3801419"/>
              <a:ext cx="1463843" cy="451970"/>
            </a:xfrm>
            <a:prstGeom prst="roundRect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4450" tIns="19050" rIns="44450" bIns="635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500" dirty="0" smtClean="0">
                  <a:solidFill>
                    <a:srgbClr val="FFFFFF"/>
                  </a:solidFill>
                  <a:latin typeface=""/>
                </a:rPr>
                <a:t>后端设计</a:t>
              </a:r>
              <a:endParaRPr lang="en-US" altLang="zh-CN" sz="1500" dirty="0" smtClean="0">
                <a:solidFill>
                  <a:srgbClr val="FFFFFF"/>
                </a:solidFill>
                <a:latin typeface="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500" dirty="0" smtClean="0">
                  <a:solidFill>
                    <a:srgbClr val="FFFFFF"/>
                  </a:solidFill>
                  <a:latin typeface=""/>
                </a:rPr>
                <a:t>电路实现优化</a:t>
              </a:r>
              <a:endParaRPr lang="en-US" sz="1500" dirty="0">
                <a:solidFill>
                  <a:srgbClr val="FFFFFF"/>
                </a:solidFill>
                <a:latin typeface=""/>
              </a:endParaRPr>
            </a:p>
          </p:txBody>
        </p:sp>
      </p:grpSp>
      <p:sp>
        <p:nvSpPr>
          <p:cNvPr id="92" name="milestoneshape"/>
          <p:cNvSpPr/>
          <p:nvPr/>
        </p:nvSpPr>
        <p:spPr>
          <a:xfrm>
            <a:off x="5918030" y="3067592"/>
            <a:ext cx="254000" cy="372533"/>
          </a:xfrm>
          <a:prstGeom prst="flowChartMerge">
            <a:avLst/>
          </a:prstGeom>
          <a:solidFill>
            <a:srgbClr val="FF4B21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3" name="milestoneshape"/>
          <p:cNvSpPr txBox="1"/>
          <p:nvPr>
            <p:custDataLst>
              <p:tags r:id="rId1"/>
            </p:custDataLst>
          </p:nvPr>
        </p:nvSpPr>
        <p:spPr>
          <a:xfrm>
            <a:off x="5336035" y="2849283"/>
            <a:ext cx="1397000" cy="22519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100" dirty="0">
                <a:solidFill>
                  <a:prstClr val="black"/>
                </a:solidFill>
                <a:latin typeface=""/>
              </a:rPr>
              <a:t>毕</a:t>
            </a:r>
            <a:r>
              <a:rPr lang="zh-CN" altLang="en-US" sz="1100" dirty="0" smtClean="0">
                <a:solidFill>
                  <a:prstClr val="black"/>
                </a:solidFill>
                <a:latin typeface=""/>
              </a:rPr>
              <a:t>设</a:t>
            </a:r>
            <a:r>
              <a:rPr lang="zh-CN" altLang="en-US" sz="1100" dirty="0">
                <a:solidFill>
                  <a:prstClr val="black"/>
                </a:solidFill>
                <a:latin typeface=""/>
              </a:rPr>
              <a:t>中期报告</a:t>
            </a:r>
            <a:endParaRPr lang="en-US" sz="1100" dirty="0">
              <a:solidFill>
                <a:prstClr val="black"/>
              </a:solidFill>
              <a:latin typeface=""/>
            </a:endParaRPr>
          </a:p>
        </p:txBody>
      </p:sp>
      <p:cxnSp>
        <p:nvCxnSpPr>
          <p:cNvPr id="134" name="intervalshape"/>
          <p:cNvCxnSpPr/>
          <p:nvPr/>
        </p:nvCxnSpPr>
        <p:spPr>
          <a:xfrm>
            <a:off x="6034535" y="3419882"/>
            <a:ext cx="0" cy="1923883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计划安排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663" y="1066800"/>
            <a:ext cx="8578273" cy="5165725"/>
          </a:xfrm>
        </p:spPr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年秋季学期</a:t>
            </a:r>
            <a:endParaRPr lang="en-US" altLang="zh-CN" dirty="0"/>
          </a:p>
          <a:p>
            <a:pPr lvl="1"/>
            <a:r>
              <a:rPr lang="zh-CN" altLang="en-US" sz="2000" dirty="0" smtClean="0"/>
              <a:t>第</a:t>
            </a:r>
            <a:r>
              <a:rPr lang="en-US" altLang="zh-CN" sz="2000" dirty="0" smtClean="0"/>
              <a:t>5 ~10</a:t>
            </a:r>
            <a:r>
              <a:rPr lang="zh-CN" altLang="en-US" sz="2000" dirty="0" smtClean="0"/>
              <a:t>周</a:t>
            </a:r>
            <a:r>
              <a:rPr lang="zh-CN" altLang="en-US" sz="2000" dirty="0"/>
              <a:t>：前期文献调研、课题背景了解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第</a:t>
            </a:r>
            <a:r>
              <a:rPr lang="en-US" altLang="zh-CN" sz="2000" dirty="0" smtClean="0"/>
              <a:t>8 ~13</a:t>
            </a:r>
            <a:r>
              <a:rPr lang="zh-CN" altLang="en-US" sz="2000" dirty="0" smtClean="0"/>
              <a:t>周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Modelsim</a:t>
            </a:r>
            <a:r>
              <a:rPr lang="zh-CN" altLang="en-US" sz="2000" dirty="0"/>
              <a:t>上搭建</a:t>
            </a:r>
            <a:r>
              <a:rPr lang="en-US" altLang="zh-CN" sz="2000" dirty="0"/>
              <a:t>NCO</a:t>
            </a:r>
            <a:r>
              <a:rPr lang="zh-CN" altLang="en-US" sz="2000" dirty="0"/>
              <a:t>基本模型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第</a:t>
            </a:r>
            <a:r>
              <a:rPr lang="en-US" altLang="zh-CN" sz="2000" dirty="0" smtClean="0"/>
              <a:t>14~15</a:t>
            </a:r>
            <a:r>
              <a:rPr lang="zh-CN" altLang="en-US" sz="2000" dirty="0" smtClean="0"/>
              <a:t>周：进行</a:t>
            </a:r>
            <a:r>
              <a:rPr lang="zh-CN" altLang="en-US" sz="2000" dirty="0"/>
              <a:t>理论分析和</a:t>
            </a:r>
            <a:r>
              <a:rPr lang="zh-CN" altLang="en-US" sz="2000" dirty="0" smtClean="0"/>
              <a:t>功能性仿真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 smtClean="0"/>
              <a:t>15~18</a:t>
            </a:r>
            <a:r>
              <a:rPr lang="zh-CN" altLang="en-US" sz="2000" dirty="0" smtClean="0"/>
              <a:t>周：学习使用综合工具；总结</a:t>
            </a:r>
            <a:r>
              <a:rPr lang="zh-CN" altLang="en-US" sz="2000" dirty="0"/>
              <a:t>调研结果，准备开题</a:t>
            </a:r>
            <a:r>
              <a:rPr lang="zh-CN" altLang="en-US" sz="2000" dirty="0" smtClean="0"/>
              <a:t>报告</a:t>
            </a:r>
            <a:endParaRPr lang="en-US" altLang="zh-CN" sz="2000" dirty="0" smtClean="0"/>
          </a:p>
          <a:p>
            <a:r>
              <a:rPr lang="en-US" altLang="zh-CN" dirty="0" smtClean="0"/>
              <a:t>2016</a:t>
            </a:r>
            <a:r>
              <a:rPr lang="zh-CN" altLang="en-US" dirty="0"/>
              <a:t>年春季学期：</a:t>
            </a:r>
            <a:endParaRPr lang="en-US" altLang="zh-CN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 smtClean="0"/>
              <a:t>1 ~ </a:t>
            </a:r>
            <a:r>
              <a:rPr lang="en-US" altLang="zh-CN" sz="2000" dirty="0"/>
              <a:t>3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周：在电路层面对各模块进行仿真，寻找合理配置方案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 smtClean="0"/>
              <a:t>4 ~ </a:t>
            </a:r>
            <a:r>
              <a:rPr lang="en-US" altLang="zh-CN" sz="2000" dirty="0"/>
              <a:t>6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周：规划查找</a:t>
            </a:r>
            <a:r>
              <a:rPr lang="zh-CN" altLang="en-US" sz="2000" dirty="0"/>
              <a:t>表、矩阵</a:t>
            </a:r>
            <a:r>
              <a:rPr lang="zh-CN" altLang="en-US" sz="2000" dirty="0" smtClean="0"/>
              <a:t>旋转混合</a:t>
            </a:r>
            <a:r>
              <a:rPr lang="zh-CN" altLang="en-US" sz="2000" dirty="0"/>
              <a:t>方案</a:t>
            </a:r>
            <a:r>
              <a:rPr lang="zh-CN" altLang="en-US" sz="2000" dirty="0" smtClean="0"/>
              <a:t>，学习后端仿真流程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7 ~ 8 </a:t>
            </a:r>
            <a:r>
              <a:rPr lang="zh-CN" altLang="en-US" sz="2000" dirty="0"/>
              <a:t>周</a:t>
            </a:r>
            <a:r>
              <a:rPr lang="zh-CN" altLang="en-US" sz="2000" dirty="0" smtClean="0"/>
              <a:t>：讨论</a:t>
            </a:r>
            <a:r>
              <a:rPr lang="zh-CN" altLang="en-US" sz="2000" dirty="0"/>
              <a:t>改进方案，准备中期答辩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9 </a:t>
            </a:r>
            <a:r>
              <a:rPr lang="en-US" altLang="zh-CN" sz="2000" dirty="0" smtClean="0"/>
              <a:t>~ 13</a:t>
            </a:r>
            <a:r>
              <a:rPr lang="zh-CN" altLang="en-US" sz="2000" dirty="0" smtClean="0"/>
              <a:t>周：电路实现上寻找</a:t>
            </a:r>
            <a:r>
              <a:rPr lang="zh-CN" altLang="en-US" sz="2000" dirty="0"/>
              <a:t>突破点，进一步优化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 smtClean="0"/>
              <a:t>14 ~ 16</a:t>
            </a:r>
            <a:r>
              <a:rPr lang="zh-CN" altLang="en-US" sz="2000" dirty="0" smtClean="0"/>
              <a:t>周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进行综合的</a:t>
            </a:r>
            <a:r>
              <a:rPr lang="zh-CN" altLang="en-US" sz="2000" dirty="0"/>
              <a:t>仿真验证，完成毕业论文，准备论文答辩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12/13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13/13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r>
              <a:rPr lang="zh-CN" altLang="en-US" sz="3200" dirty="0"/>
              <a:t>研究背景</a:t>
            </a:r>
            <a:endParaRPr lang="en-US" altLang="zh-CN" sz="3200" dirty="0"/>
          </a:p>
          <a:p>
            <a:r>
              <a:rPr lang="zh-CN" altLang="en-US" sz="3200" dirty="0"/>
              <a:t>课题目标</a:t>
            </a:r>
            <a:endParaRPr lang="en-US" altLang="zh-CN" sz="3200" dirty="0"/>
          </a:p>
          <a:p>
            <a:r>
              <a:rPr lang="zh-CN" altLang="en-US" sz="3200" dirty="0"/>
              <a:t>前期调研结果</a:t>
            </a:r>
            <a:endParaRPr lang="en-US" altLang="zh-CN" sz="3200" dirty="0"/>
          </a:p>
          <a:p>
            <a:r>
              <a:rPr lang="zh-CN" altLang="en-US" sz="3200" dirty="0"/>
              <a:t>实施方案</a:t>
            </a:r>
            <a:endParaRPr lang="en-US" altLang="zh-CN" sz="3200" dirty="0"/>
          </a:p>
          <a:p>
            <a:r>
              <a:rPr lang="zh-CN" altLang="en-US" sz="3200" dirty="0"/>
              <a:t>计划安排</a:t>
            </a:r>
            <a:endParaRPr lang="en-US" altLang="zh-CN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2/13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数控振荡器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657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无线电应用中，正弦波生成是一个基础而重要的部分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现代</a:t>
            </a:r>
            <a:r>
              <a:rPr lang="zh-CN" altLang="en-US" dirty="0"/>
              <a:t>通信系统对带宽、精度的</a:t>
            </a:r>
            <a:r>
              <a:rPr lang="zh-CN" altLang="en-US" dirty="0" smtClean="0"/>
              <a:t>需求</a:t>
            </a:r>
            <a:r>
              <a:rPr lang="zh-CN" altLang="en-US" dirty="0"/>
              <a:t>不断</a:t>
            </a:r>
            <a:r>
              <a:rPr lang="zh-CN" altLang="en-US" dirty="0" smtClean="0"/>
              <a:t>增长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雷达等军用</a:t>
            </a:r>
            <a:r>
              <a:rPr lang="zh-CN" altLang="en-US" dirty="0" smtClean="0"/>
              <a:t>系统对切换延时有特殊要求，模拟器件实现困难</a:t>
            </a:r>
            <a:endParaRPr lang="en-US" altLang="zh-CN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4/13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593904" y="2792049"/>
            <a:ext cx="5553594" cy="3827826"/>
            <a:chOff x="1638300" y="2736873"/>
            <a:chExt cx="5630718" cy="3880982"/>
          </a:xfrm>
        </p:grpSpPr>
        <p:grpSp>
          <p:nvGrpSpPr>
            <p:cNvPr id="20" name="组合 19"/>
            <p:cNvGrpSpPr/>
            <p:nvPr/>
          </p:nvGrpSpPr>
          <p:grpSpPr>
            <a:xfrm>
              <a:off x="1638300" y="2736873"/>
              <a:ext cx="5630718" cy="3880982"/>
              <a:chOff x="1638300" y="2736873"/>
              <a:chExt cx="5630718" cy="388098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638300" y="2736873"/>
                <a:ext cx="5630718" cy="3880982"/>
                <a:chOff x="1638300" y="2736873"/>
                <a:chExt cx="5630718" cy="388098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38300" y="2736873"/>
                  <a:ext cx="5630718" cy="3570264"/>
                  <a:chOff x="1638300" y="2736873"/>
                  <a:chExt cx="5630718" cy="3570264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1643645" y="2736873"/>
                    <a:ext cx="5625373" cy="1906976"/>
                    <a:chOff x="1657092" y="2172660"/>
                    <a:chExt cx="5924807" cy="2289038"/>
                  </a:xfrm>
                </p:grpSpPr>
                <p:grpSp>
                  <p:nvGrpSpPr>
                    <p:cNvPr id="18" name="组合 17"/>
                    <p:cNvGrpSpPr/>
                    <p:nvPr/>
                  </p:nvGrpSpPr>
                  <p:grpSpPr>
                    <a:xfrm>
                      <a:off x="1908244" y="2172660"/>
                      <a:ext cx="5673655" cy="2289038"/>
                      <a:chOff x="-787511" y="2027981"/>
                      <a:chExt cx="5673655" cy="2289038"/>
                    </a:xfrm>
                  </p:grpSpPr>
                  <p:grpSp>
                    <p:nvGrpSpPr>
                      <p:cNvPr id="12" name="组合 11"/>
                      <p:cNvGrpSpPr/>
                      <p:nvPr/>
                    </p:nvGrpSpPr>
                    <p:grpSpPr>
                      <a:xfrm>
                        <a:off x="-787511" y="3882053"/>
                        <a:ext cx="5007403" cy="434966"/>
                        <a:chOff x="1258965" y="3226933"/>
                        <a:chExt cx="6286582" cy="546081"/>
                      </a:xfrm>
                    </p:grpSpPr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1258965" y="3262817"/>
                          <a:ext cx="1884771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无线通信系统</a:t>
                          </a:r>
                        </a:p>
                      </p:txBody>
                    </p:sp>
                    <p:sp>
                      <p:nvSpPr>
                        <p:cNvPr id="10" name="文本框 9"/>
                        <p:cNvSpPr txBox="1"/>
                        <p:nvPr/>
                      </p:nvSpPr>
                      <p:spPr>
                        <a:xfrm>
                          <a:off x="6207640" y="3226933"/>
                          <a:ext cx="1337907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雷达</a:t>
                          </a:r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系统</a:t>
                          </a:r>
                        </a:p>
                      </p:txBody>
                    </p:sp>
                  </p:grpSp>
                  <p:pic>
                    <p:nvPicPr>
                      <p:cNvPr id="17" name="图片 1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79" r="4950"/>
                      <a:stretch/>
                    </p:blipFill>
                    <p:spPr>
                      <a:xfrm>
                        <a:off x="2493598" y="2027981"/>
                        <a:ext cx="2392546" cy="170388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50" name="Picture 2" descr="“手机通信”的图片搜索结果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57092" y="2172660"/>
                      <a:ext cx="2202407" cy="18540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2052" name="Picture 4" descr="http://www.elecfans.com/uploads/allimg/121030/1027237-1210300Z3001U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17" t="4690" r="4106" b="4268"/>
                  <a:stretch/>
                </p:blipFill>
                <p:spPr bwMode="auto">
                  <a:xfrm>
                    <a:off x="1638300" y="4756250"/>
                    <a:ext cx="2096444" cy="1550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1" name="文本框 20"/>
                <p:cNvSpPr txBox="1"/>
                <p:nvPr/>
              </p:nvSpPr>
              <p:spPr>
                <a:xfrm>
                  <a:off x="1882104" y="6279301"/>
                  <a:ext cx="14253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实验计算平台</a:t>
                  </a:r>
                </a:p>
              </p:txBody>
            </p:sp>
          </p:grpSp>
          <p:pic>
            <p:nvPicPr>
              <p:cNvPr id="2054" name="Picture 6" descr="http://www.97wyw.com/images/upload/Image/d/10718/1/2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84" b="13339"/>
              <a:stretch/>
            </p:blipFill>
            <p:spPr bwMode="auto">
              <a:xfrm>
                <a:off x="4992044" y="4663714"/>
                <a:ext cx="2276974" cy="1552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5417836" y="6279301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调制解调器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04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数控振荡器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4/13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81000" y="1066800"/>
            <a:ext cx="8585200" cy="22362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无线电应用中，正弦波生成是一个基础而重要的部分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现代通信系统对带宽、精度的需求不断增长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雷达等军用系统对切换延时有特殊要求，模拟器件实现</a:t>
            </a:r>
            <a:r>
              <a:rPr lang="zh-CN" altLang="en-US" dirty="0" smtClean="0"/>
              <a:t>困难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模拟锁相环技术逐渐被淘汰，数控振荡器成为发展的必然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3" y="3607897"/>
            <a:ext cx="7946473" cy="18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直接数字综合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5/13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81000" y="1066801"/>
            <a:ext cx="8763000" cy="110947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使用方法是直接</a:t>
            </a:r>
            <a:r>
              <a:rPr lang="zh-CN" altLang="en-US" dirty="0"/>
              <a:t>数字综合</a:t>
            </a:r>
            <a:r>
              <a:rPr lang="en-US" altLang="zh-CN" dirty="0"/>
              <a:t>(DDS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完全去除了模拟器件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由三部分构成：相位累加器、相位幅度转换器、</a:t>
            </a:r>
            <a:r>
              <a:rPr lang="zh-CN" altLang="en-US" dirty="0" smtClean="0"/>
              <a:t>数模转换器</a:t>
            </a:r>
            <a:endParaRPr lang="en-US" altLang="zh-CN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898032"/>
              </p:ext>
            </p:extLst>
          </p:nvPr>
        </p:nvGraphicFramePr>
        <p:xfrm>
          <a:off x="173736" y="2850221"/>
          <a:ext cx="8883178" cy="17630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4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实现技术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频率分辨率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杂散性能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切换延时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最高频率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功耗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面积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数字集成度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不易于集成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ADPLL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较容易集成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DDS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rgbClr val="FF0000"/>
                          </a:solidFill>
                        </a:rPr>
                        <a:t>SubHz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8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ns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GHz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3734" y="4777389"/>
            <a:ext cx="7232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DDS </a:t>
            </a:r>
            <a:r>
              <a:rPr lang="zh-CN" altLang="en-US" b="1" dirty="0">
                <a:solidFill>
                  <a:srgbClr val="FF0000"/>
                </a:solidFill>
              </a:rPr>
              <a:t>优点</a:t>
            </a:r>
            <a:r>
              <a:rPr lang="zh-CN" altLang="en-US" b="1" dirty="0"/>
              <a:t>明显：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相对锁相环技术，频率分辨率</a:t>
            </a:r>
            <a:r>
              <a:rPr lang="zh-CN" altLang="en-US" dirty="0">
                <a:solidFill>
                  <a:srgbClr val="FF0000"/>
                </a:solidFill>
              </a:rPr>
              <a:t>极高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直接切换频率，无需等待负反馈，</a:t>
            </a:r>
            <a:r>
              <a:rPr lang="zh-CN" altLang="en-US" dirty="0"/>
              <a:t>切换延时</a:t>
            </a:r>
            <a:r>
              <a:rPr lang="zh-CN" altLang="en-US" dirty="0">
                <a:solidFill>
                  <a:srgbClr val="FF0000"/>
                </a:solidFill>
              </a:rPr>
              <a:t>极快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CMOS</a:t>
            </a:r>
            <a:r>
              <a:rPr lang="zh-CN" altLang="en-US" dirty="0"/>
              <a:t>数字电路设计，</a:t>
            </a:r>
            <a:r>
              <a:rPr lang="zh-CN" altLang="en-US" dirty="0">
                <a:solidFill>
                  <a:srgbClr val="FF0000"/>
                </a:solidFill>
              </a:rPr>
              <a:t>易于集成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随着未来工艺的进步，</a:t>
            </a:r>
            <a:r>
              <a:rPr lang="zh-CN" altLang="en-US" dirty="0">
                <a:solidFill>
                  <a:srgbClr val="FF0000"/>
                </a:solidFill>
              </a:rPr>
              <a:t>各项</a:t>
            </a:r>
            <a:r>
              <a:rPr lang="zh-CN" altLang="en-US" dirty="0"/>
              <a:t>性能提升更明显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30936" y="2328674"/>
            <a:ext cx="538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同锁相环技术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比较：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0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课程目标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6/13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393545" cy="536730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总</a:t>
            </a:r>
            <a:r>
              <a:rPr lang="zh-CN" altLang="en-US" dirty="0" smtClean="0"/>
              <a:t>目标</a:t>
            </a:r>
            <a:r>
              <a:rPr lang="zh-CN" altLang="en-US" dirty="0"/>
              <a:t>：设计高速、高精度数控振荡器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、电路结构的设计和代码编写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/>
              <a:t>1.1 </a:t>
            </a:r>
            <a:r>
              <a:rPr lang="zh-CN" altLang="en-US" sz="2000" dirty="0" smtClean="0"/>
              <a:t>设计</a:t>
            </a:r>
            <a:r>
              <a:rPr lang="zh-CN" altLang="en-US" sz="2000" dirty="0"/>
              <a:t>高速、低功耗的相位累加器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/>
              <a:t>1.2 </a:t>
            </a:r>
            <a:r>
              <a:rPr lang="zh-CN" altLang="en-US" sz="2000" dirty="0" smtClean="0"/>
              <a:t>设计混合方案的相位</a:t>
            </a:r>
            <a:r>
              <a:rPr lang="en-US" altLang="zh-CN" sz="2000" dirty="0"/>
              <a:t>-</a:t>
            </a:r>
            <a:r>
              <a:rPr lang="zh-CN" altLang="en-US" sz="2000" dirty="0"/>
              <a:t>幅度转换器</a:t>
            </a:r>
            <a:endParaRPr lang="en-US" altLang="zh-CN" sz="20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 smtClean="0"/>
              <a:t>二</a:t>
            </a:r>
            <a:r>
              <a:rPr lang="zh-CN" altLang="en-US" dirty="0"/>
              <a:t>、电路仿真检查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/>
              <a:t>2.1 </a:t>
            </a:r>
            <a:r>
              <a:rPr lang="zh-CN" altLang="en-US" sz="2000" dirty="0" smtClean="0"/>
              <a:t>搭建可扩展的</a:t>
            </a:r>
            <a:r>
              <a:rPr lang="en-US" altLang="zh-CN" sz="2000" dirty="0" smtClean="0"/>
              <a:t>NCO</a:t>
            </a:r>
            <a:r>
              <a:rPr lang="zh-CN" altLang="en-US" sz="2000" dirty="0" smtClean="0"/>
              <a:t>仿真平台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/>
              <a:t>2.2 </a:t>
            </a:r>
            <a:r>
              <a:rPr lang="zh-CN" altLang="en-US" sz="2000" dirty="0" smtClean="0"/>
              <a:t>熟悉使用</a:t>
            </a:r>
            <a:r>
              <a:rPr lang="en-US" altLang="zh-CN" sz="2000" dirty="0" smtClean="0"/>
              <a:t>Design Compiler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M</a:t>
            </a:r>
            <a:r>
              <a:rPr lang="en-US" altLang="zh-CN" sz="2000" dirty="0" smtClean="0"/>
              <a:t>emory Complier</a:t>
            </a:r>
            <a:r>
              <a:rPr lang="zh-CN" altLang="en-US" sz="2000" dirty="0" smtClean="0"/>
              <a:t>等前端设计工具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/>
              <a:t>2.3 </a:t>
            </a:r>
            <a:r>
              <a:rPr lang="zh-CN" altLang="en-US" sz="2000" dirty="0" smtClean="0"/>
              <a:t>静态分析电路时序，根据静态时序思考改进方案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/>
              <a:t>2.4 </a:t>
            </a:r>
            <a:r>
              <a:rPr lang="zh-CN" altLang="en-US" sz="2000" dirty="0" smtClean="0"/>
              <a:t>学习使用后端设计工具，在电路实现上寻找优化点</a:t>
            </a:r>
            <a:endParaRPr lang="en-US" altLang="zh-CN" sz="200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三、达成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3.1 </a:t>
            </a:r>
            <a:r>
              <a:rPr lang="zh-CN" altLang="en-US" sz="2000" dirty="0" smtClean="0"/>
              <a:t>频率</a:t>
            </a:r>
            <a:r>
              <a:rPr lang="zh-CN" altLang="en-US" sz="2000" dirty="0"/>
              <a:t>分辨率：</a:t>
            </a:r>
            <a:r>
              <a:rPr lang="en-US" altLang="zh-CN" sz="2000" dirty="0" err="1"/>
              <a:t>subHz</a:t>
            </a:r>
            <a:r>
              <a:rPr lang="en-US" altLang="zh-CN" sz="2000" dirty="0"/>
              <a:t> </a:t>
            </a:r>
            <a:r>
              <a:rPr lang="zh-CN" altLang="en-US" sz="2000" dirty="0"/>
              <a:t>数量级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3.2 </a:t>
            </a:r>
            <a:r>
              <a:rPr lang="zh-CN" altLang="en-US" sz="2000" dirty="0" smtClean="0"/>
              <a:t>时钟频率</a:t>
            </a:r>
            <a:r>
              <a:rPr lang="zh-CN" altLang="en-US" sz="2000" dirty="0"/>
              <a:t>：</a:t>
            </a:r>
            <a:r>
              <a:rPr lang="en-US" altLang="zh-CN" sz="2000" dirty="0"/>
              <a:t>1 GHz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3.3 </a:t>
            </a:r>
            <a:r>
              <a:rPr lang="zh-CN" altLang="en-US" sz="2000" dirty="0" smtClean="0"/>
              <a:t>杂散</a:t>
            </a:r>
            <a:r>
              <a:rPr lang="zh-CN" altLang="en-US" sz="2000" dirty="0"/>
              <a:t>性能：</a:t>
            </a:r>
            <a:r>
              <a:rPr lang="en-US" altLang="zh-CN" sz="2000" dirty="0"/>
              <a:t>50 </a:t>
            </a:r>
            <a:r>
              <a:rPr lang="en-US" altLang="zh-CN" sz="2000" dirty="0" err="1" smtClean="0"/>
              <a:t>dBc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7/13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1000" y="1065212"/>
            <a:ext cx="8393545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调研发现，</a:t>
            </a:r>
            <a:r>
              <a:rPr lang="en-US" altLang="zh-CN" dirty="0"/>
              <a:t>NCO</a:t>
            </a:r>
            <a:r>
              <a:rPr lang="zh-CN" altLang="en-US" dirty="0"/>
              <a:t>性能主要受到时钟、存储器和</a:t>
            </a:r>
            <a:r>
              <a:rPr lang="en-US" altLang="zh-CN" dirty="0"/>
              <a:t>DAC</a:t>
            </a:r>
            <a:r>
              <a:rPr lang="zh-CN" altLang="en-US" dirty="0"/>
              <a:t>的制约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时钟局限：很难产生超高频、高纯度的时钟信号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存储局限：访问速度受容量限制，截断数据则引入周期性噪声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altLang="zh-CN" dirty="0"/>
              <a:t>DAC</a:t>
            </a:r>
            <a:r>
              <a:rPr lang="zh-CN" altLang="en-US" dirty="0"/>
              <a:t>局限：</a:t>
            </a:r>
            <a:r>
              <a:rPr lang="en-US" altLang="zh-CN" dirty="0"/>
              <a:t>DAC</a:t>
            </a:r>
            <a:r>
              <a:rPr lang="zh-CN" altLang="en-US" dirty="0"/>
              <a:t>速率普遍在</a:t>
            </a:r>
            <a:r>
              <a:rPr lang="en-US" altLang="zh-CN" dirty="0" smtClean="0"/>
              <a:t>10Gbps</a:t>
            </a:r>
            <a:r>
              <a:rPr lang="zh-CN" altLang="en-US" dirty="0"/>
              <a:t>以下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 smtClean="0"/>
              <a:t>实际的系统</a:t>
            </a:r>
            <a:r>
              <a:rPr lang="zh-CN" altLang="en-US" dirty="0"/>
              <a:t>瓶颈是存储器访问速度比较慢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重点解决存储器的访问速度问题，主要有三种优化方法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查找表</a:t>
            </a:r>
            <a:r>
              <a:rPr lang="zh-CN" altLang="en-US" dirty="0" smtClean="0"/>
              <a:t>缩法：</a:t>
            </a:r>
            <a:r>
              <a:rPr lang="zh-CN" altLang="en-US" dirty="0"/>
              <a:t>利用对称性压缩、</a:t>
            </a:r>
            <a:r>
              <a:rPr lang="en-US" altLang="zh-CN" dirty="0"/>
              <a:t>Nicholas</a:t>
            </a:r>
            <a:r>
              <a:rPr lang="zh-CN" altLang="en-US" dirty="0"/>
              <a:t>构架、分段方法等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 smtClean="0"/>
              <a:t>矩阵旋转法</a:t>
            </a:r>
            <a:r>
              <a:rPr lang="zh-CN" altLang="en-US" dirty="0"/>
              <a:t>：通过</a:t>
            </a:r>
            <a:r>
              <a:rPr lang="en-US" altLang="zh-CN" dirty="0"/>
              <a:t>CORDIC</a:t>
            </a:r>
            <a:r>
              <a:rPr lang="zh-CN" altLang="en-US" dirty="0"/>
              <a:t>算法进行矩阵旋转，生产正弦、余弦值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非线性</a:t>
            </a:r>
            <a:r>
              <a:rPr lang="en-US" altLang="zh-CN" dirty="0"/>
              <a:t>DAC</a:t>
            </a:r>
            <a:r>
              <a:rPr lang="zh-CN" altLang="en-US" dirty="0"/>
              <a:t>：在模拟器件内实现正弦函数映射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9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93545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优化</a:t>
            </a:r>
            <a:r>
              <a:rPr lang="en-US" altLang="zh-CN" dirty="0"/>
              <a:t>DDS</a:t>
            </a:r>
            <a:r>
              <a:rPr lang="zh-CN" altLang="en-US" dirty="0"/>
              <a:t>的主流方法有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，分别挑选</a:t>
            </a:r>
            <a:r>
              <a:rPr lang="en-US" altLang="zh-CN" dirty="0" smtClean="0"/>
              <a:t>3</a:t>
            </a:r>
            <a:r>
              <a:rPr lang="zh-CN" altLang="en-US" dirty="0"/>
              <a:t>篇近年相关文献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[1] D. De Caro, N. Petra, and A. G. M. </a:t>
            </a:r>
            <a:r>
              <a:rPr lang="en-US" altLang="zh-CN" sz="1600" dirty="0" err="1"/>
              <a:t>Strollo</a:t>
            </a:r>
            <a:r>
              <a:rPr lang="en-US" altLang="zh-CN" sz="1600" dirty="0"/>
              <a:t>, "Direct Digital Frequency Synthesizer Using Nonuniform Piecewise-Linear Approximation,"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Transactions on Circuits and Systems I-Regular Papers, Article vol. 58, no. 10, pp. 2409-2419, Oct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[2] A. </a:t>
            </a:r>
            <a:r>
              <a:rPr lang="en-US" altLang="zh-CN" sz="1600" dirty="0" err="1"/>
              <a:t>Willson</a:t>
            </a:r>
            <a:r>
              <a:rPr lang="en-US" altLang="zh-CN" sz="1600" dirty="0"/>
              <a:t>, M. Ojha, S. Agarwal, T. Lai, and K. Tzu-</a:t>
            </a:r>
            <a:r>
              <a:rPr lang="en-US" altLang="zh-CN" sz="1600" dirty="0" err="1"/>
              <a:t>chieh</a:t>
            </a:r>
            <a:r>
              <a:rPr lang="en-US" altLang="zh-CN" sz="1600" dirty="0"/>
              <a:t>, "A direct digital frequency synthesizer with minimized tuning latency of 12ns," (in English), 2011 IEEE International Solid-State Circuits Conference (ISSCC 2011), Conference Paper pp. 138-140, 2011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[3] T. </a:t>
            </a:r>
            <a:r>
              <a:rPr lang="en-US" altLang="zh-CN" sz="1600" dirty="0" err="1"/>
              <a:t>Yoo</a:t>
            </a:r>
            <a:r>
              <a:rPr lang="en-US" altLang="zh-CN" sz="1600" dirty="0"/>
              <a:t> et al., "A 2 GHz 130 </a:t>
            </a:r>
            <a:r>
              <a:rPr lang="en-US" altLang="zh-CN" sz="1600" dirty="0" err="1"/>
              <a:t>mW</a:t>
            </a:r>
            <a:r>
              <a:rPr lang="en-US" altLang="zh-CN" sz="1600" dirty="0"/>
              <a:t> Direct-Digital Frequency Synthesizer With a Nonlinear DAC in 55 nm CMOS,"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Journal of Solid-State Circuits, Article vol. 49, no. 12, pp. 2976-2989, Dec 2014.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8/13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89137"/>
              </p:ext>
            </p:extLst>
          </p:nvPr>
        </p:nvGraphicFramePr>
        <p:xfrm>
          <a:off x="424873" y="4302124"/>
          <a:ext cx="8185727" cy="18308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470">
                  <a:extLst>
                    <a:ext uri="{9D8B030D-6E8A-4147-A177-3AD203B41FA5}">
                      <a16:colId xmlns:a16="http://schemas.microsoft.com/office/drawing/2014/main" val="3426233218"/>
                    </a:ext>
                  </a:extLst>
                </a:gridCol>
                <a:gridCol w="2244874">
                  <a:extLst>
                    <a:ext uri="{9D8B030D-6E8A-4147-A177-3AD203B41FA5}">
                      <a16:colId xmlns:a16="http://schemas.microsoft.com/office/drawing/2014/main" val="1451438251"/>
                    </a:ext>
                  </a:extLst>
                </a:gridCol>
                <a:gridCol w="2393705">
                  <a:extLst>
                    <a:ext uri="{9D8B030D-6E8A-4147-A177-3AD203B41FA5}">
                      <a16:colId xmlns:a16="http://schemas.microsoft.com/office/drawing/2014/main" val="462456926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1232447294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文献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[1]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[2]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[3]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6668"/>
                  </a:ext>
                </a:extLst>
              </a:tr>
              <a:tr h="651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发表年份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74744"/>
                  </a:ext>
                </a:extLst>
              </a:tr>
              <a:tr h="552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使用方法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分段线性估计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混合式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CORDIC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非线性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5491" y="2799335"/>
            <a:ext cx="8876145" cy="7780921"/>
            <a:chOff x="175491" y="2799335"/>
            <a:chExt cx="8876145" cy="7780921"/>
          </a:xfrm>
        </p:grpSpPr>
        <p:grpSp>
          <p:nvGrpSpPr>
            <p:cNvPr id="11" name="组合 10"/>
            <p:cNvGrpSpPr/>
            <p:nvPr/>
          </p:nvGrpSpPr>
          <p:grpSpPr>
            <a:xfrm>
              <a:off x="175491" y="2799335"/>
              <a:ext cx="8876145" cy="5956738"/>
              <a:chOff x="175491" y="2738582"/>
              <a:chExt cx="8876145" cy="5956738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75491" y="2738582"/>
                <a:ext cx="88761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[2] A direct digital frequency synthesizer with minimized tuning latency of 12ns</a:t>
                </a:r>
              </a:p>
            </p:txBody>
          </p:sp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217055" y="3529595"/>
                <a:ext cx="8686800" cy="5165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面临问题：传统</a:t>
                </a:r>
                <a:r>
                  <a:rPr lang="en-US" altLang="zh-CN" sz="2000" dirty="0"/>
                  <a:t>CORDIC</a:t>
                </a:r>
                <a:r>
                  <a:rPr lang="zh-CN" altLang="en-US" sz="2000" dirty="0"/>
                  <a:t>方法流水级数长，导致切换延时很大</a:t>
                </a:r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优化方法：使用混合策略，提出</a:t>
                </a:r>
                <a:r>
                  <a:rPr lang="en-US" altLang="zh-CN" sz="2000" dirty="0"/>
                  <a:t>excess-four</a:t>
                </a:r>
                <a:r>
                  <a:rPr lang="zh-CN" altLang="en-US" sz="2000" dirty="0"/>
                  <a:t>电路结构</a:t>
                </a:r>
                <a:endParaRPr lang="en-US" altLang="zh-CN" sz="2000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75491" y="4623518"/>
              <a:ext cx="8876145" cy="5956738"/>
              <a:chOff x="175491" y="4562765"/>
              <a:chExt cx="8876145" cy="595673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75491" y="4562765"/>
                <a:ext cx="88761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[3] A 2 GHz 130 </a:t>
                </a:r>
                <a:r>
                  <a:rPr lang="en-US" altLang="zh-CN" sz="2000" dirty="0" err="1"/>
                  <a:t>mW</a:t>
                </a:r>
                <a:r>
                  <a:rPr lang="en-US" altLang="zh-CN" sz="2000" dirty="0"/>
                  <a:t> Direct-Digital Frequency Synthesizer With a Nonlinear DAC in 55 nm CMOS</a:t>
                </a:r>
              </a:p>
            </p:txBody>
          </p:sp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217055" y="5353778"/>
                <a:ext cx="8686800" cy="5165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面临问题：查找表和角度旋转方法，最长路径延时仍然很大</a:t>
                </a:r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使用方法：使用非线性的</a:t>
                </a:r>
                <a:r>
                  <a:rPr lang="en-US" altLang="zh-CN" sz="2000" dirty="0"/>
                  <a:t>DAC</a:t>
                </a:r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简化</a:t>
                </a:r>
                <a:r>
                  <a:rPr lang="en-US" altLang="zh-CN" sz="2000" dirty="0" smtClean="0"/>
                  <a:t>DAC</a:t>
                </a:r>
                <a:r>
                  <a:rPr lang="zh-CN" altLang="en-US" sz="2000" dirty="0"/>
                  <a:t>中编</a:t>
                </a:r>
                <a:r>
                  <a:rPr lang="zh-CN" altLang="en-US" sz="2000" dirty="0" smtClean="0"/>
                  <a:t>解码器</a:t>
                </a:r>
                <a:endParaRPr lang="en-US" altLang="zh-CN" sz="2000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175491" y="840509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[1] Direct Digital Frequency Synthesizer Using Nonuniform Piecewise-Linear Approximation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5492" y="1692275"/>
            <a:ext cx="8876144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面临问题：传统构架无法进一步提高频率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使用方法：在原有构架上实现非均匀分段的线性拟合法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9/13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Name;1;;11;;10;1;-16777216;-16777216;False;110;False;False;False;False;False;84.50071;481.6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0,0,0,-16777216,True;11/30/2013 00:00:00;Project End;False;False;True;False;True;tbDate;0;;11;;10;0;-16777216;-16777216;False;110;False;False;False;False;False;180.0007;525.3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26,170,66,-15029694,False;01/15/2013 00:00:00;Project Start;False;False;True;False;True;tbDate;4;;11;;10;4;-16777216;-16777216;False;110;False;False;False;False;False;180.0007;60.405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234,22,30,-1436130,False;;10/15/2013 00:00:00;12/01/2013 00:00:00;Partner Marketing;3;Shape;0;;11;;10;;10;5;-16777215;-16777216;-16777216;False;171.6877;False;False;False;False;False;False;False;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Name;1;;11;;10;1;-16777216;-16777216;False;110;False;False;False;False;False;84.50071;481.63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26,170,66,-15029694,False;;04/15/2013 00:00:00;06/30/2013 00:00:00;Kickoff Calls;1;Shape;2;;11;;10;;10;3;-16777215;-16777216;-16777216;False;0;False;False;False;False;False;False;False;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BAND" val="Tim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1815</Words>
  <Application>Microsoft Office PowerPoint</Application>
  <PresentationFormat>全屏显示(4:3)</PresentationFormat>
  <Paragraphs>237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 Unicode MS</vt:lpstr>
      <vt:lpstr>黑体</vt:lpstr>
      <vt:lpstr>华文新魏</vt:lpstr>
      <vt:lpstr>宋体</vt:lpstr>
      <vt:lpstr>Arial</vt:lpstr>
      <vt:lpstr>Berlin Sans FB Demi</vt:lpstr>
      <vt:lpstr>Calibri</vt:lpstr>
      <vt:lpstr>Calibri Light</vt:lpstr>
      <vt:lpstr>Franklin Gothic Medium</vt:lpstr>
      <vt:lpstr>Wingdings</vt:lpstr>
      <vt:lpstr>Office 主题</vt:lpstr>
      <vt:lpstr>默认设计模板</vt:lpstr>
      <vt:lpstr>1_默认设计模板</vt:lpstr>
      <vt:lpstr>超高速高精度数控振荡器(NCO)设计 </vt:lpstr>
      <vt:lpstr>报告提纲</vt:lpstr>
      <vt:lpstr>研究背景——数控振荡器</vt:lpstr>
      <vt:lpstr>研究背景——数控振荡器</vt:lpstr>
      <vt:lpstr>研究背景——直接数字综合</vt:lpstr>
      <vt:lpstr>课程目标</vt:lpstr>
      <vt:lpstr>前期调研结果</vt:lpstr>
      <vt:lpstr>前期调研结果—文献调研</vt:lpstr>
      <vt:lpstr>前期调研结果—文献调研</vt:lpstr>
      <vt:lpstr>前期调研结果——现状总结</vt:lpstr>
      <vt:lpstr>实施方案</vt:lpstr>
      <vt:lpstr>计划安排</vt:lpstr>
      <vt:lpstr>谢谢！欢迎提问！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杨一雄</cp:lastModifiedBy>
  <cp:revision>408</cp:revision>
  <dcterms:created xsi:type="dcterms:W3CDTF">2016-01-04T08:50:27Z</dcterms:created>
  <dcterms:modified xsi:type="dcterms:W3CDTF">2017-01-12T10:02:00Z</dcterms:modified>
</cp:coreProperties>
</file>