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79" r:id="rId4"/>
    <p:sldId id="259" r:id="rId5"/>
    <p:sldId id="258" r:id="rId6"/>
    <p:sldId id="282" r:id="rId7"/>
    <p:sldId id="264" r:id="rId8"/>
    <p:sldId id="284" r:id="rId9"/>
    <p:sldId id="286" r:id="rId10"/>
    <p:sldId id="267" r:id="rId11"/>
    <p:sldId id="285" r:id="rId12"/>
    <p:sldId id="268" r:id="rId13"/>
    <p:sldId id="289" r:id="rId14"/>
    <p:sldId id="271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4" autoAdjust="0"/>
  </p:normalViewPr>
  <p:slideViewPr>
    <p:cSldViewPr snapToGrid="0">
      <p:cViewPr varScale="1">
        <p:scale>
          <a:sx n="105" d="100"/>
          <a:sy n="105" d="100"/>
        </p:scale>
        <p:origin x="17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我的报告思路主要分为以下四个部分：背景研究</a:t>
            </a:r>
            <a:r>
              <a:rPr lang="en-US" altLang="zh-CN" dirty="0"/>
              <a:t>——</a:t>
            </a:r>
            <a:r>
              <a:rPr lang="zh-CN" altLang="en-US" dirty="0"/>
              <a:t>分别针对柔性、</a:t>
            </a:r>
            <a:r>
              <a:rPr lang="en-US" altLang="zh-CN" dirty="0"/>
              <a:t>TFT</a:t>
            </a:r>
            <a:r>
              <a:rPr lang="zh-CN" altLang="en-US" dirty="0"/>
              <a:t>以及模数转换电路介绍其背景、前期调研结果</a:t>
            </a:r>
            <a:r>
              <a:rPr lang="en-US" altLang="zh-CN" dirty="0"/>
              <a:t>——</a:t>
            </a:r>
            <a:r>
              <a:rPr lang="zh-CN" altLang="en-US" dirty="0"/>
              <a:t>分析前人的工作、课题目标</a:t>
            </a:r>
            <a:r>
              <a:rPr lang="en-US" altLang="zh-CN" dirty="0"/>
              <a:t>——</a:t>
            </a:r>
            <a:r>
              <a:rPr lang="zh-CN" altLang="en-US" dirty="0"/>
              <a:t>详细介绍毕设的任务、最后介绍一下计划安排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7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TFT</a:t>
            </a:r>
            <a:r>
              <a:rPr lang="zh-CN" altLang="en-US" dirty="0"/>
              <a:t>，即薄膜晶体管，是柔性电路的核心器件，由于其材料、加工工艺等不同导致了</a:t>
            </a:r>
            <a:r>
              <a:rPr lang="en-US" altLang="zh-CN" dirty="0"/>
              <a:t>TFT</a:t>
            </a:r>
            <a:r>
              <a:rPr lang="zh-CN" altLang="en-US" dirty="0"/>
              <a:t>分为许多种类。图中给出了三种实验室中常用的</a:t>
            </a:r>
            <a:r>
              <a:rPr lang="en-US" altLang="zh-CN" dirty="0"/>
              <a:t>TFT</a:t>
            </a:r>
            <a:r>
              <a:rPr lang="zh-CN" altLang="en-US" dirty="0"/>
              <a:t>结构，分别是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下面三幅图对应的是</a:t>
            </a:r>
            <a:r>
              <a:rPr lang="en-US" altLang="zh-CN" dirty="0"/>
              <a:t>IGZO TFT</a:t>
            </a:r>
            <a:r>
              <a:rPr lang="zh-CN" altLang="en-US" dirty="0"/>
              <a:t>的简化模型和特性曲线</a:t>
            </a:r>
            <a:endParaRPr lang="en-US" altLang="zh-CN" dirty="0"/>
          </a:p>
          <a:p>
            <a:r>
              <a:rPr lang="en-US" altLang="zh-CN" dirty="0"/>
              <a:t>TFT</a:t>
            </a:r>
            <a:r>
              <a:rPr lang="zh-CN" altLang="en-US" dirty="0"/>
              <a:t>器件相对于</a:t>
            </a:r>
            <a:r>
              <a:rPr lang="en-US" altLang="zh-CN" dirty="0"/>
              <a:t>CMOS</a:t>
            </a:r>
            <a:r>
              <a:rPr lang="zh-CN" altLang="en-US" dirty="0"/>
              <a:t>电路来说，优点在于柔性、器件体积小，同时适合打印工艺，使得其加工成本很低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TFT</a:t>
            </a:r>
            <a:r>
              <a:rPr lang="zh-CN" altLang="en-US" dirty="0"/>
              <a:t>存在一些固有的缺陷，比如迁移率很低，一般</a:t>
            </a:r>
            <a:r>
              <a:rPr lang="en-US" altLang="zh-CN" dirty="0"/>
              <a:t>CMOS</a:t>
            </a:r>
            <a:r>
              <a:rPr lang="zh-CN" altLang="en-US" dirty="0"/>
              <a:t>器件的迁移率能达到</a:t>
            </a:r>
            <a:r>
              <a:rPr lang="en-US" altLang="zh-CN" dirty="0"/>
              <a:t>10^6cm2/V.s</a:t>
            </a:r>
            <a:r>
              <a:rPr lang="zh-CN" altLang="en-US" dirty="0"/>
              <a:t>以上，但是</a:t>
            </a:r>
            <a:r>
              <a:rPr lang="en-US" altLang="zh-CN" dirty="0"/>
              <a:t>TFT</a:t>
            </a:r>
            <a:r>
              <a:rPr lang="zh-CN" altLang="en-US" dirty="0"/>
              <a:t>的迁移率则在</a:t>
            </a:r>
            <a:r>
              <a:rPr lang="en-US" altLang="zh-CN" dirty="0"/>
              <a:t>0.1~200</a:t>
            </a:r>
            <a:r>
              <a:rPr lang="zh-CN" altLang="en-US" dirty="0"/>
              <a:t>不等，导致了较慢的开关速度以及较低的电路截止频率。同时其低开关电流比也影响着功耗问题，工艺偏差问题更对电路设计提出了挑战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DAC</a:t>
            </a:r>
            <a:r>
              <a:rPr lang="zh-CN" altLang="en-US" dirty="0"/>
              <a:t>制约</a:t>
            </a:r>
            <a:r>
              <a:rPr lang="en-US" altLang="zh-CN" dirty="0"/>
              <a:t>NCO</a:t>
            </a:r>
            <a:r>
              <a:rPr lang="zh-CN" altLang="en-US" dirty="0"/>
              <a:t>无法实现时钟</a:t>
            </a:r>
            <a:r>
              <a:rPr lang="en-US" altLang="zh-CN" dirty="0"/>
              <a:t>10GHz </a:t>
            </a:r>
            <a:r>
              <a:rPr lang="zh-CN" altLang="en-US" dirty="0"/>
              <a:t>以上超高速综合器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经过调研，之前一共有</a:t>
            </a:r>
            <a:r>
              <a:rPr lang="en-US" altLang="zh-CN" dirty="0"/>
              <a:t>4</a:t>
            </a:r>
            <a:r>
              <a:rPr lang="zh-CN" altLang="en-US" dirty="0"/>
              <a:t>篇文献做过</a:t>
            </a:r>
            <a:r>
              <a:rPr lang="en-US" altLang="zh-CN" dirty="0"/>
              <a:t>TFT-ADC</a:t>
            </a:r>
            <a:r>
              <a:rPr lang="zh-CN" altLang="en-US" dirty="0"/>
              <a:t>并流片的工作，其中两篇</a:t>
            </a:r>
            <a:r>
              <a:rPr lang="en-US" altLang="zh-CN" dirty="0"/>
              <a:t>SAR-ADC</a:t>
            </a:r>
            <a:r>
              <a:rPr lang="zh-CN" altLang="en-US" dirty="0"/>
              <a:t>结构、一篇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∑-∆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结构以及一篇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VCO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型。</a:t>
            </a:r>
            <a:endParaRPr lang="en-US" altLang="zh-CN" sz="1200" b="1" kern="12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四个工作都是基于实验室环境下的有机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TFT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，精度分别为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表中给出了一些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ADC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指标，下面将就每个文献的工作作详细分析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总结一下文献调研的结果，可以发现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oxide TFT</a:t>
            </a:r>
            <a:r>
              <a:rPr lang="zh-CN" altLang="en-US" dirty="0"/>
              <a:t>相对于</a:t>
            </a:r>
            <a:r>
              <a:rPr lang="en-US" altLang="zh-CN" dirty="0"/>
              <a:t>organic TFT</a:t>
            </a:r>
            <a:r>
              <a:rPr lang="zh-CN" altLang="en-US" dirty="0"/>
              <a:t>由于具有更高迁移率、更高精度工艺、更低成本，或许能够成为柔性电路的一个突破点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姓名：杨一雄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班级：无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学号：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2013011248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指导老师：杨华中</a:t>
            </a:r>
            <a:endParaRPr lang="en-US" altLang="zh-CN" b="1" dirty="0">
              <a:latin typeface="Franklin Gothic Medium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毕业设计开题报告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50" dirty="0" smtClean="0">
                <a:solidFill>
                  <a:srgbClr val="000000"/>
                </a:solidFill>
              </a:rPr>
              <a:t>1/13</a:t>
            </a:r>
            <a:endParaRPr lang="en-US" altLang="zh-C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——</a:t>
            </a:r>
            <a:r>
              <a:rPr lang="zh-CN" altLang="en-US" sz="3600" dirty="0"/>
              <a:t>现状总结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，存在不同的特点：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查找表压缩优点：使用传统结构，通过减小存储器大小提升性能。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查找表压缩缺点：特点是实现简单，但是在原理上突破很难。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矩阵旋转优点：不需要存储器，杂散性能最好，可用流水线加速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矩阵旋转缺点：但是占用资源过多，速度仍然比较慢。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优点：不需要存储器，利用部分模拟器件优势提升性能。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缺点：大大增加了</a:t>
            </a:r>
            <a:r>
              <a:rPr lang="en-US" altLang="zh-CN" sz="2000" dirty="0"/>
              <a:t>DAC</a:t>
            </a:r>
            <a:r>
              <a:rPr lang="zh-CN" altLang="en-US" sz="2000" dirty="0"/>
              <a:t>的复杂度和功耗。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 smtClean="0"/>
              <a:t>三</a:t>
            </a:r>
            <a:r>
              <a:rPr lang="zh-CN" altLang="en-US" dirty="0"/>
              <a:t>种优化方法</a:t>
            </a:r>
            <a:r>
              <a:rPr lang="zh-CN" altLang="en-US"/>
              <a:t>的</a:t>
            </a:r>
            <a:r>
              <a:rPr lang="zh-CN" altLang="en-US" smtClean="0"/>
              <a:t>融合的趋势：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查找表和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算法结合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针对非线性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设计，引入压缩优化方法</a:t>
            </a:r>
            <a:endParaRPr lang="en-US" altLang="zh-CN" sz="2000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10/13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4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11/13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52" y="4616496"/>
            <a:ext cx="6525347" cy="154646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3354" y="820133"/>
            <a:ext cx="8393545" cy="352086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一、电路结构的设计和代码编写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1.1</a:t>
            </a:r>
            <a:r>
              <a:rPr lang="zh-CN" altLang="en-US" dirty="0"/>
              <a:t>设计高速、低功耗的相位累加器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在</a:t>
            </a:r>
            <a:r>
              <a:rPr lang="en-US" altLang="zh-CN" sz="2000" dirty="0"/>
              <a:t>CORDIC</a:t>
            </a:r>
            <a:r>
              <a:rPr lang="zh-CN" altLang="en-US" sz="2000" dirty="0"/>
              <a:t>设计中可以使用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1.2 </a:t>
            </a:r>
            <a:r>
              <a:rPr lang="zh-CN" altLang="en-US" dirty="0"/>
              <a:t>设计相位</a:t>
            </a:r>
            <a:r>
              <a:rPr lang="en-US" altLang="zh-CN" dirty="0"/>
              <a:t>-</a:t>
            </a:r>
            <a:r>
              <a:rPr lang="zh-CN" altLang="en-US" dirty="0"/>
              <a:t>幅度转换器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结合查找表、</a:t>
            </a:r>
            <a:r>
              <a:rPr lang="en-US" altLang="zh-CN" dirty="0"/>
              <a:t>CORDIC</a:t>
            </a:r>
            <a:r>
              <a:rPr lang="zh-CN" altLang="en-US" dirty="0"/>
              <a:t>算法，实现速度上的提升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二、电路仿真检查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2.1 </a:t>
            </a:r>
            <a:r>
              <a:rPr lang="zh-CN" altLang="en-US" dirty="0"/>
              <a:t>寻找系统瓶颈，减少最长路径延时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2.2 </a:t>
            </a:r>
            <a:r>
              <a:rPr lang="zh-CN" altLang="en-US" dirty="0"/>
              <a:t>探索混合方法中合理的资源配置方案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12~13</a:t>
            </a:r>
            <a:r>
              <a:rPr lang="zh-CN" altLang="en-US" sz="2000" dirty="0"/>
              <a:t>周：前期文献调研、课题背景了解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14~15</a:t>
            </a:r>
            <a:r>
              <a:rPr lang="zh-CN" altLang="en-US" sz="2000" dirty="0"/>
              <a:t>周：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Modelsim</a:t>
            </a:r>
            <a:r>
              <a:rPr lang="zh-CN" altLang="en-US" sz="2000" dirty="0"/>
              <a:t>上搭建</a:t>
            </a:r>
            <a:r>
              <a:rPr lang="en-US" altLang="zh-CN" sz="2000" dirty="0"/>
              <a:t>NCO</a:t>
            </a:r>
            <a:r>
              <a:rPr lang="zh-CN" altLang="en-US" sz="2000" dirty="0"/>
              <a:t>基本模型，进行理论分析和功能仿真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15~16</a:t>
            </a:r>
            <a:r>
              <a:rPr lang="zh-CN" altLang="en-US" sz="2000" dirty="0"/>
              <a:t>周：总结调研结果，准备开题报告</a:t>
            </a:r>
            <a:endParaRPr lang="en-US" altLang="zh-CN" sz="2000" dirty="0"/>
          </a:p>
          <a:p>
            <a:r>
              <a:rPr lang="en-US" altLang="zh-CN" dirty="0"/>
              <a:t>2016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1 ~ 2 </a:t>
            </a:r>
            <a:r>
              <a:rPr lang="zh-CN" altLang="en-US" sz="2000" dirty="0"/>
              <a:t>周：在电路层面对各模块进行仿真，寻找合理配置方案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3 ~ 6 </a:t>
            </a:r>
            <a:r>
              <a:rPr lang="zh-CN" altLang="en-US" sz="2000" dirty="0"/>
              <a:t>周：确定查找表、矩阵旋转的混合方案，完成电路设计和仿真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7 ~ 8 </a:t>
            </a:r>
            <a:r>
              <a:rPr lang="zh-CN" altLang="en-US" sz="2000" dirty="0"/>
              <a:t>周：讨论改进方案，准备中期答辩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9 </a:t>
            </a:r>
            <a:r>
              <a:rPr lang="en-US" altLang="zh-CN" sz="2000"/>
              <a:t>~13</a:t>
            </a:r>
            <a:r>
              <a:rPr lang="zh-CN" altLang="en-US" sz="2000"/>
              <a:t>周</a:t>
            </a:r>
            <a:r>
              <a:rPr lang="zh-CN" altLang="en-US" sz="2000" dirty="0"/>
              <a:t>：关键电路寻找突破点，进一步优化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14~16</a:t>
            </a:r>
            <a:r>
              <a:rPr lang="zh-CN" altLang="en-US" sz="2000" dirty="0"/>
              <a:t>周：进行最后的仿真验证，完成毕业论文，准备论文答辩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12/13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13/13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r>
              <a:rPr lang="zh-CN" altLang="en-US" sz="3200" dirty="0"/>
              <a:t>研究背景</a:t>
            </a:r>
            <a:endParaRPr lang="en-US" altLang="zh-CN" sz="3200" dirty="0"/>
          </a:p>
          <a:p>
            <a:r>
              <a:rPr lang="zh-CN" altLang="en-US" sz="3200" dirty="0"/>
              <a:t>课题目标</a:t>
            </a:r>
            <a:endParaRPr lang="en-US" altLang="zh-CN" sz="3200" dirty="0"/>
          </a:p>
          <a:p>
            <a:r>
              <a:rPr lang="zh-CN" altLang="en-US" sz="3200" dirty="0"/>
              <a:t>前期调研结果</a:t>
            </a:r>
            <a:endParaRPr lang="en-US" altLang="zh-CN" sz="3200" dirty="0"/>
          </a:p>
          <a:p>
            <a:r>
              <a:rPr lang="zh-CN" altLang="en-US" sz="3200" dirty="0"/>
              <a:t>实施方案</a:t>
            </a:r>
            <a:endParaRPr lang="en-US" altLang="zh-CN" sz="3200" dirty="0"/>
          </a:p>
          <a:p>
            <a:r>
              <a:rPr lang="zh-CN" altLang="en-US" sz="3200" dirty="0"/>
              <a:t>计划安排</a:t>
            </a:r>
            <a:endParaRPr lang="en-US" altLang="zh-CN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频率综合器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97378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通信系统中，信号需要高频载调制，并在接收端解调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需要设计出频率和相位可控的正弦波生成器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传统方法使用晶体振荡器和锁相环技术设计综合器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3/13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04592" y="3553690"/>
            <a:ext cx="5534816" cy="1604842"/>
            <a:chOff x="5407269" y="1354015"/>
            <a:chExt cx="3851034" cy="1116623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4808" y="1354015"/>
              <a:ext cx="2488223" cy="1116623"/>
              <a:chOff x="5934808" y="1354015"/>
              <a:chExt cx="2488223" cy="111662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479931" y="1354015"/>
                <a:ext cx="1397977" cy="11166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Synthesizer</a:t>
                </a:r>
                <a:endParaRPr lang="zh-CN" altLang="en-US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943600" y="1652955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934808" y="2174631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7877908" y="1915258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/>
            <p:cNvSpPr txBox="1"/>
            <p:nvPr/>
          </p:nvSpPr>
          <p:spPr>
            <a:xfrm>
              <a:off x="8323147" y="1727660"/>
              <a:ext cx="935156" cy="25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Output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6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65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现代通信系统对带宽、精度的需求越来越大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雷达等军用系统，对于频率偏移和切换时间有特殊要求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数字电路逐渐替代模拟器件，数控振荡器是未来发展趋势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4/13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756641" y="2736873"/>
            <a:ext cx="5630718" cy="3880982"/>
            <a:chOff x="1638300" y="2736873"/>
            <a:chExt cx="5630718" cy="3880982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300" y="2736873"/>
              <a:ext cx="5630718" cy="3880982"/>
              <a:chOff x="1638300" y="2736873"/>
              <a:chExt cx="5630718" cy="388098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638300" y="2736873"/>
                <a:ext cx="5630718" cy="3880982"/>
                <a:chOff x="1638300" y="2736873"/>
                <a:chExt cx="5630718" cy="388098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38300" y="2736873"/>
                  <a:ext cx="5630718" cy="3570264"/>
                  <a:chOff x="1638300" y="2736873"/>
                  <a:chExt cx="5630718" cy="357026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1643645" y="2736873"/>
                    <a:ext cx="5625373" cy="1906976"/>
                    <a:chOff x="1657092" y="2172660"/>
                    <a:chExt cx="5924807" cy="2289038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908244" y="2172660"/>
                      <a:ext cx="5673655" cy="2289038"/>
                      <a:chOff x="-787511" y="2027981"/>
                      <a:chExt cx="5673655" cy="2289038"/>
                    </a:xfrm>
                  </p:grpSpPr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-787511" y="3882053"/>
                        <a:ext cx="5007403" cy="434966"/>
                        <a:chOff x="1258965" y="3226933"/>
                        <a:chExt cx="6286582" cy="546081"/>
                      </a:xfrm>
                    </p:grpSpPr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1258965" y="3262817"/>
                          <a:ext cx="1884771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无线通信系统</a:t>
                          </a:r>
                        </a:p>
                      </p:txBody>
                    </p:sp>
                    <p:sp>
                      <p:nvSpPr>
                        <p:cNvPr id="10" name="文本框 9"/>
                        <p:cNvSpPr txBox="1"/>
                        <p:nvPr/>
                      </p:nvSpPr>
                      <p:spPr>
                        <a:xfrm>
                          <a:off x="6207640" y="3226933"/>
                          <a:ext cx="1337907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雷达</a:t>
                          </a:r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系统</a:t>
                          </a:r>
                        </a:p>
                      </p:txBody>
                    </p:sp>
                  </p:grpSp>
                  <p:pic>
                    <p:nvPicPr>
                      <p:cNvPr id="17" name="图片 1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79" r="4950"/>
                      <a:stretch/>
                    </p:blipFill>
                    <p:spPr>
                      <a:xfrm>
                        <a:off x="2493598" y="2027981"/>
                        <a:ext cx="2392546" cy="17038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50" name="Picture 2" descr="“手机通信”的图片搜索结果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7092" y="2172660"/>
                      <a:ext cx="2202407" cy="1854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052" name="Picture 4" descr="http://www.elecfans.com/uploads/allimg/121030/1027237-1210300Z3001U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17" t="4690" r="4106" b="4268"/>
                  <a:stretch/>
                </p:blipFill>
                <p:spPr bwMode="auto">
                  <a:xfrm>
                    <a:off x="1638300" y="4756250"/>
                    <a:ext cx="2096444" cy="1550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882104" y="6279301"/>
                  <a:ext cx="1425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实验计算平台</a:t>
                  </a:r>
                </a:p>
              </p:txBody>
            </p:sp>
          </p:grpSp>
          <p:pic>
            <p:nvPicPr>
              <p:cNvPr id="2054" name="Picture 6" descr="http://www.97wyw.com/images/upload/Image/d/10718/1/2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84" b="13339"/>
              <a:stretch/>
            </p:blipFill>
            <p:spPr bwMode="auto">
              <a:xfrm>
                <a:off x="4992044" y="4663714"/>
                <a:ext cx="2276974" cy="1552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5417836" y="6279301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1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5/13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000" y="1066801"/>
            <a:ext cx="8763000" cy="11094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NCO</a:t>
            </a:r>
            <a:r>
              <a:rPr lang="zh-CN" altLang="en-US" dirty="0"/>
              <a:t>使用直接数字综合</a:t>
            </a:r>
            <a:r>
              <a:rPr lang="en-US" altLang="zh-CN" dirty="0"/>
              <a:t>(DDS)</a:t>
            </a:r>
            <a:r>
              <a:rPr lang="zh-CN" altLang="en-US" dirty="0"/>
              <a:t>方法，完全去除了模拟器件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由三部分构成：相位累加器、相位幅度转换器、</a:t>
            </a:r>
            <a:r>
              <a:rPr lang="zh-CN" altLang="en-US" dirty="0" smtClean="0"/>
              <a:t>数模转换器</a:t>
            </a:r>
            <a:endParaRPr lang="en-US" altLang="zh-CN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898032"/>
              </p:ext>
            </p:extLst>
          </p:nvPr>
        </p:nvGraphicFramePr>
        <p:xfrm>
          <a:off x="173736" y="2850221"/>
          <a:ext cx="8883178" cy="17630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实现技术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频率分辨率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杂散性能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切换延时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最高频率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功耗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面积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数字集成度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不易于集成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ADPLL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较容易集成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DDS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SubHz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GHz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3734" y="4777389"/>
            <a:ext cx="565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DDS 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明显：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相对锁相环技术，频率分辨率</a:t>
            </a:r>
            <a:r>
              <a:rPr lang="zh-CN" altLang="en-US" dirty="0">
                <a:solidFill>
                  <a:srgbClr val="FF0000"/>
                </a:solidFill>
              </a:rPr>
              <a:t>极高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没有大电容电感，切换延时</a:t>
            </a:r>
            <a:r>
              <a:rPr lang="zh-CN" altLang="en-US" dirty="0">
                <a:solidFill>
                  <a:srgbClr val="FF0000"/>
                </a:solidFill>
              </a:rPr>
              <a:t>极快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CMOS</a:t>
            </a:r>
            <a:r>
              <a:rPr lang="zh-CN" altLang="en-US" dirty="0"/>
              <a:t>数字电路设计，</a:t>
            </a:r>
            <a:r>
              <a:rPr lang="zh-CN" altLang="en-US" dirty="0">
                <a:solidFill>
                  <a:srgbClr val="FF0000"/>
                </a:solidFill>
              </a:rPr>
              <a:t>易于集成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随着未来工艺的进步，</a:t>
            </a:r>
            <a:r>
              <a:rPr lang="zh-CN" altLang="en-US" dirty="0">
                <a:solidFill>
                  <a:srgbClr val="FF0000"/>
                </a:solidFill>
              </a:rPr>
              <a:t>各项</a:t>
            </a:r>
            <a:r>
              <a:rPr lang="zh-CN" altLang="en-US" dirty="0"/>
              <a:t>性能提升更明显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30936" y="2328674"/>
            <a:ext cx="538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同锁相环技术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比较：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课程目标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6</a:t>
            </a:r>
            <a:r>
              <a:rPr lang="en-US" altLang="zh-CN" dirty="0" smtClean="0">
                <a:solidFill>
                  <a:srgbClr val="000000"/>
                </a:solidFill>
              </a:rPr>
              <a:t>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127" y="1163782"/>
            <a:ext cx="80194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ea typeface="Arial Unicode MS" pitchFamily="34" charset="-122"/>
              </a:rPr>
              <a:t>目标</a:t>
            </a:r>
            <a:r>
              <a:rPr lang="zh-CN" altLang="en-US" sz="2800" dirty="0">
                <a:ea typeface="Arial Unicode MS" pitchFamily="34" charset="-122"/>
              </a:rPr>
              <a:t>：设计高速、高精度数控振荡器</a:t>
            </a:r>
            <a:endParaRPr lang="en-US" altLang="zh-CN" sz="2800" dirty="0">
              <a:ea typeface="Arial Unicode MS" pitchFamily="34" charset="-122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利用直接数字综合方法实现数控振荡器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理论上解释数控振荡器的误差来源，仿真中找到性能瓶颈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根据场景，结合压缩算法、非线性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、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算法，合理优化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提出新的</a:t>
            </a:r>
            <a:r>
              <a:rPr lang="en-US" altLang="zh-CN" sz="2000" dirty="0"/>
              <a:t>NCO</a:t>
            </a:r>
            <a:r>
              <a:rPr lang="zh-CN" altLang="en-US" sz="2000" dirty="0"/>
              <a:t>电路设计，在仿真中达到以下主要指标：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频率分辨率：</a:t>
            </a:r>
            <a:r>
              <a:rPr lang="en-US" altLang="zh-CN" sz="2000" dirty="0" err="1"/>
              <a:t>subHz</a:t>
            </a:r>
            <a:r>
              <a:rPr lang="en-US" altLang="zh-CN" sz="2000" dirty="0"/>
              <a:t>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时钟频率：</a:t>
            </a:r>
            <a:r>
              <a:rPr lang="en-US" altLang="zh-CN" sz="2000" dirty="0"/>
              <a:t>1 GHz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杂散性能：</a:t>
            </a:r>
            <a:r>
              <a:rPr lang="en-US" altLang="zh-CN" sz="2000" dirty="0"/>
              <a:t>50 </a:t>
            </a:r>
            <a:r>
              <a:rPr lang="en-US" altLang="zh-CN" sz="2000" dirty="0" err="1"/>
              <a:t>dBc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切换延时：</a:t>
            </a:r>
            <a:r>
              <a:rPr lang="en-US" altLang="zh-CN" sz="2000" dirty="0"/>
              <a:t>10 ns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5. </a:t>
            </a:r>
            <a:r>
              <a:rPr lang="zh-CN" altLang="en-US" sz="2000" dirty="0"/>
              <a:t>谋求在电路层面创新，利用高速低功耗的电路进一步提高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7</a:t>
            </a:r>
            <a:r>
              <a:rPr lang="en-US" altLang="zh-CN" dirty="0" smtClean="0">
                <a:solidFill>
                  <a:srgbClr val="000000"/>
                </a:solidFill>
              </a:rPr>
              <a:t>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1000" y="1065212"/>
            <a:ext cx="8393545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调研发现，</a:t>
            </a:r>
            <a:r>
              <a:rPr lang="en-US" altLang="zh-CN" dirty="0"/>
              <a:t>NCO</a:t>
            </a:r>
            <a:r>
              <a:rPr lang="zh-CN" altLang="en-US" dirty="0"/>
              <a:t>性能主要受到时钟、存储器和</a:t>
            </a:r>
            <a:r>
              <a:rPr lang="en-US" altLang="zh-CN" dirty="0"/>
              <a:t>DAC</a:t>
            </a:r>
            <a:r>
              <a:rPr lang="zh-CN" altLang="en-US" dirty="0"/>
              <a:t>的制约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时钟局限：很难产生超高频、高纯度的时钟信号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存储局限：访问速度受容量限制，截断数据则引入周期性噪声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DAC</a:t>
            </a:r>
            <a:r>
              <a:rPr lang="zh-CN" altLang="en-US" dirty="0"/>
              <a:t>局限：</a:t>
            </a:r>
            <a:r>
              <a:rPr lang="en-US" altLang="zh-CN" dirty="0"/>
              <a:t>DAC</a:t>
            </a:r>
            <a:r>
              <a:rPr lang="zh-CN" altLang="en-US" dirty="0"/>
              <a:t>速率普遍在</a:t>
            </a:r>
            <a:r>
              <a:rPr lang="en-US" altLang="zh-CN" dirty="0"/>
              <a:t>10Gbs</a:t>
            </a:r>
            <a:r>
              <a:rPr lang="zh-CN" altLang="en-US" dirty="0"/>
              <a:t>以下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目前的系统瓶颈是存储器访问速度比较慢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重点解决存储器的访问速度问题，主要有三种优化方法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压缩方法：利用对称性压缩、</a:t>
            </a:r>
            <a:r>
              <a:rPr lang="en-US" altLang="zh-CN" dirty="0"/>
              <a:t>Nicholas</a:t>
            </a:r>
            <a:r>
              <a:rPr lang="zh-CN" altLang="en-US" dirty="0"/>
              <a:t>构架、分段方法等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旋转法：通过</a:t>
            </a:r>
            <a:r>
              <a:rPr lang="en-US" altLang="zh-CN" dirty="0"/>
              <a:t>CORDIC</a:t>
            </a:r>
            <a:r>
              <a:rPr lang="zh-CN" altLang="en-US" dirty="0"/>
              <a:t>算法进行矩阵旋转，生产正弦、余弦值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：在模拟器件内实现正弦函数映射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1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93545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优化</a:t>
            </a:r>
            <a:r>
              <a:rPr lang="en-US" altLang="zh-CN" dirty="0"/>
              <a:t>DDS</a:t>
            </a:r>
            <a:r>
              <a:rPr lang="zh-CN" altLang="en-US" dirty="0"/>
              <a:t>的主流方法有</a:t>
            </a:r>
            <a:r>
              <a:rPr lang="en-US" altLang="zh-CN" dirty="0"/>
              <a:t>3</a:t>
            </a:r>
            <a:r>
              <a:rPr lang="zh-CN" altLang="en-US" dirty="0"/>
              <a:t>种，分别挑选近年</a:t>
            </a:r>
            <a:r>
              <a:rPr lang="en-US" altLang="zh-CN" dirty="0"/>
              <a:t>3</a:t>
            </a:r>
            <a:r>
              <a:rPr lang="zh-CN" altLang="en-US" dirty="0"/>
              <a:t>篇相关文献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[1] D. De Caro, N. Petra, and A. G. M. </a:t>
            </a:r>
            <a:r>
              <a:rPr lang="en-US" altLang="zh-CN" sz="1600" dirty="0" err="1"/>
              <a:t>Strollo</a:t>
            </a:r>
            <a:r>
              <a:rPr lang="en-US" altLang="zh-CN" sz="1600" dirty="0"/>
              <a:t>, "Direct Digital Frequency Synthesizer Using Nonuniform Piecewise-Linear Approximation,"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Transactions on Circuits and Systems I-Regular Papers, Article vol. 58, no. 10, pp. 2409-2419, Oct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[2] A. </a:t>
            </a:r>
            <a:r>
              <a:rPr lang="en-US" altLang="zh-CN" sz="1600" dirty="0" err="1"/>
              <a:t>Willson</a:t>
            </a:r>
            <a:r>
              <a:rPr lang="en-US" altLang="zh-CN" sz="1600" dirty="0"/>
              <a:t>, M. Ojha, S. Agarwal, T. Lai, and K. Tzu-</a:t>
            </a:r>
            <a:r>
              <a:rPr lang="en-US" altLang="zh-CN" sz="1600" dirty="0" err="1"/>
              <a:t>chieh</a:t>
            </a:r>
            <a:r>
              <a:rPr lang="en-US" altLang="zh-CN" sz="1600" dirty="0"/>
              <a:t>, "A direct digital frequency synthesizer with minimized tuning latency of 12ns," (in English), 2011 IEEE International Solid-State Circuits Conference (ISSCC 2011), Conference Paper pp. 138-140, 2011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[3] T. </a:t>
            </a:r>
            <a:r>
              <a:rPr lang="en-US" altLang="zh-CN" sz="1600" dirty="0" err="1"/>
              <a:t>Yoo</a:t>
            </a:r>
            <a:r>
              <a:rPr lang="en-US" altLang="zh-CN" sz="1600" dirty="0"/>
              <a:t> et al., "A 2 GHz 130 </a:t>
            </a:r>
            <a:r>
              <a:rPr lang="en-US" altLang="zh-CN" sz="1600" dirty="0" err="1"/>
              <a:t>mW</a:t>
            </a:r>
            <a:r>
              <a:rPr lang="en-US" altLang="zh-CN" sz="1600" dirty="0"/>
              <a:t> Direct-Digital Frequency Synthesizer With a Nonlinear DAC in 55 nm CMOS,"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Journal of Solid-State Circuits, Article vol. 49, no. 12, pp. 2976-2989, Dec 2014.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en-US" altLang="zh-CN" dirty="0" smtClean="0">
                <a:solidFill>
                  <a:srgbClr val="000000"/>
                </a:solidFill>
              </a:rPr>
              <a:t>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9137"/>
              </p:ext>
            </p:extLst>
          </p:nvPr>
        </p:nvGraphicFramePr>
        <p:xfrm>
          <a:off x="424873" y="4302124"/>
          <a:ext cx="8185727" cy="183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470">
                  <a:extLst>
                    <a:ext uri="{9D8B030D-6E8A-4147-A177-3AD203B41FA5}">
                      <a16:colId xmlns:a16="http://schemas.microsoft.com/office/drawing/2014/main" val="3426233218"/>
                    </a:ext>
                  </a:extLst>
                </a:gridCol>
                <a:gridCol w="2244874">
                  <a:extLst>
                    <a:ext uri="{9D8B030D-6E8A-4147-A177-3AD203B41FA5}">
                      <a16:colId xmlns:a16="http://schemas.microsoft.com/office/drawing/2014/main" val="1451438251"/>
                    </a:ext>
                  </a:extLst>
                </a:gridCol>
                <a:gridCol w="2393705">
                  <a:extLst>
                    <a:ext uri="{9D8B030D-6E8A-4147-A177-3AD203B41FA5}">
                      <a16:colId xmlns:a16="http://schemas.microsoft.com/office/drawing/2014/main" val="462456926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123244729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文献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[2]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[3]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668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发表年份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74744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使用方法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分段线性估计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混合式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CORDIC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非线性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5491" y="2799335"/>
            <a:ext cx="8876145" cy="7780921"/>
            <a:chOff x="175491" y="2799335"/>
            <a:chExt cx="8876145" cy="7780921"/>
          </a:xfrm>
        </p:grpSpPr>
        <p:grpSp>
          <p:nvGrpSpPr>
            <p:cNvPr id="11" name="组合 10"/>
            <p:cNvGrpSpPr/>
            <p:nvPr/>
          </p:nvGrpSpPr>
          <p:grpSpPr>
            <a:xfrm>
              <a:off x="175491" y="2799335"/>
              <a:ext cx="8876145" cy="5956738"/>
              <a:chOff x="175491" y="2738582"/>
              <a:chExt cx="8876145" cy="595673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75491" y="2738582"/>
                <a:ext cx="88761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[2] A direct digital frequency synthesizer with minimized tuning latency of 12ns</a:t>
                </a:r>
              </a:p>
            </p:txBody>
          </p:sp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217055" y="3529595"/>
                <a:ext cx="8686800" cy="5165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面临问题：传统</a:t>
                </a:r>
                <a:r>
                  <a:rPr lang="en-US" altLang="zh-CN" sz="2000" dirty="0"/>
                  <a:t>CORDIC</a:t>
                </a:r>
                <a:r>
                  <a:rPr lang="zh-CN" altLang="en-US" sz="2000" dirty="0"/>
                  <a:t>方法流水级数长，导致切换延时很大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优化方法：使用混合策略，提出</a:t>
                </a:r>
                <a:r>
                  <a:rPr lang="en-US" altLang="zh-CN" sz="2000" dirty="0"/>
                  <a:t>excess-four</a:t>
                </a:r>
                <a:r>
                  <a:rPr lang="zh-CN" altLang="en-US" sz="2000" dirty="0"/>
                  <a:t>电路结构</a:t>
                </a:r>
                <a:endParaRPr lang="en-US" altLang="zh-CN" sz="2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75491" y="4623518"/>
              <a:ext cx="8876145" cy="5956738"/>
              <a:chOff x="175491" y="4562765"/>
              <a:chExt cx="8876145" cy="595673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75491" y="4562765"/>
                <a:ext cx="88761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[3] A 2 GHz 130 </a:t>
                </a:r>
                <a:r>
                  <a:rPr lang="en-US" altLang="zh-CN" sz="2000" dirty="0" err="1"/>
                  <a:t>mW</a:t>
                </a:r>
                <a:r>
                  <a:rPr lang="en-US" altLang="zh-CN" sz="2000" dirty="0"/>
                  <a:t> Direct-Digital Frequency Synthesizer With a Nonlinear DAC in 55 nm CMOS</a:t>
                </a:r>
              </a:p>
            </p:txBody>
          </p:sp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217055" y="5353778"/>
                <a:ext cx="8686800" cy="5165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面临问题：查找表和角度旋转方法，最长路径延时仍然很大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使用方法：使用非线性的</a:t>
                </a:r>
                <a:r>
                  <a:rPr lang="en-US" altLang="zh-CN" sz="2000" dirty="0"/>
                  <a:t>DAC</a:t>
                </a:r>
                <a:r>
                  <a:rPr lang="zh-CN" altLang="en-US" sz="2000" dirty="0"/>
                  <a:t>，压缩</a:t>
                </a:r>
                <a:r>
                  <a:rPr lang="en-US" altLang="zh-CN" sz="2000" dirty="0"/>
                  <a:t>DAC</a:t>
                </a:r>
                <a:r>
                  <a:rPr lang="zh-CN" altLang="en-US" sz="2000" dirty="0"/>
                  <a:t>中编解码器复杂度</a:t>
                </a:r>
                <a:endParaRPr lang="en-US" altLang="zh-CN" sz="2000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75491" y="840509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Direct Digital Frequency Synthesizer Using Nonuniform Piecewise-Linear Approximation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5492" y="1692275"/>
            <a:ext cx="8876144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面临问题：传统构架无法进一步提高频率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使用方法：在原有构架上实现非均匀分段的线性拟合法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9</a:t>
            </a:r>
            <a:r>
              <a:rPr lang="en-US" altLang="zh-CN" dirty="0" smtClean="0">
                <a:solidFill>
                  <a:srgbClr val="000000"/>
                </a:solidFill>
              </a:rPr>
              <a:t>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1714</Words>
  <Application>Microsoft Office PowerPoint</Application>
  <PresentationFormat>全屏显示(4:3)</PresentationFormat>
  <Paragraphs>187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 Unicode MS</vt:lpstr>
      <vt:lpstr>黑体</vt:lpstr>
      <vt:lpstr>华文新魏</vt:lpstr>
      <vt:lpstr>宋体</vt:lpstr>
      <vt:lpstr>Arial</vt:lpstr>
      <vt:lpstr>Berlin Sans FB Demi</vt:lpstr>
      <vt:lpstr>Calibri</vt:lpstr>
      <vt:lpstr>Calibri Light</vt:lpstr>
      <vt:lpstr>Cambria Math</vt:lpstr>
      <vt:lpstr>Franklin Gothic Medium</vt:lpstr>
      <vt:lpstr>Wingdings</vt:lpstr>
      <vt:lpstr>Office 主题</vt:lpstr>
      <vt:lpstr>默认设计模板</vt:lpstr>
      <vt:lpstr>1_默认设计模板</vt:lpstr>
      <vt:lpstr>超高速高精度数控振荡器(NCO)设计 </vt:lpstr>
      <vt:lpstr>报告提纲</vt:lpstr>
      <vt:lpstr>研究背景——频率综合器</vt:lpstr>
      <vt:lpstr>研究背景——数控振荡器</vt:lpstr>
      <vt:lpstr>研究背景——直接数字综合</vt:lpstr>
      <vt:lpstr>课程目标</vt:lpstr>
      <vt:lpstr>前期调研结果</vt:lpstr>
      <vt:lpstr>前期调研结果—文献调研</vt:lpstr>
      <vt:lpstr>前期调研结果—文献调研</vt:lpstr>
      <vt:lpstr>前期调研结果——现状总结</vt:lpstr>
      <vt:lpstr>实施方案</vt:lpstr>
      <vt:lpstr>计划安排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319</cp:revision>
  <dcterms:created xsi:type="dcterms:W3CDTF">2016-01-04T08:50:27Z</dcterms:created>
  <dcterms:modified xsi:type="dcterms:W3CDTF">2017-01-10T09:41:23Z</dcterms:modified>
</cp:coreProperties>
</file>