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21"/>
  </p:notesMasterIdLst>
  <p:handoutMasterIdLst>
    <p:handoutMasterId r:id="rId22"/>
  </p:handoutMasterIdLst>
  <p:sldIdLst>
    <p:sldId id="279" r:id="rId4"/>
    <p:sldId id="259" r:id="rId5"/>
    <p:sldId id="307" r:id="rId6"/>
    <p:sldId id="306" r:id="rId7"/>
    <p:sldId id="312" r:id="rId8"/>
    <p:sldId id="310" r:id="rId9"/>
    <p:sldId id="308" r:id="rId10"/>
    <p:sldId id="313" r:id="rId11"/>
    <p:sldId id="297" r:id="rId12"/>
    <p:sldId id="315" r:id="rId13"/>
    <p:sldId id="301" r:id="rId14"/>
    <p:sldId id="300" r:id="rId15"/>
    <p:sldId id="303" r:id="rId16"/>
    <p:sldId id="309" r:id="rId17"/>
    <p:sldId id="314" r:id="rId18"/>
    <p:sldId id="305" r:id="rId19"/>
    <p:sldId id="273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C7E7FB"/>
    <a:srgbClr val="CEDBF4"/>
    <a:srgbClr val="FFFF99"/>
    <a:srgbClr val="000000"/>
    <a:srgbClr val="FFFF00"/>
    <a:srgbClr val="CCFF33"/>
    <a:srgbClr val="C78E01"/>
    <a:srgbClr val="FF9C85"/>
    <a:srgbClr val="FF6D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899" autoAdjust="0"/>
  </p:normalViewPr>
  <p:slideViewPr>
    <p:cSldViewPr snapToGrid="0">
      <p:cViewPr varScale="1">
        <p:scale>
          <a:sx n="106" d="100"/>
          <a:sy n="106" d="100"/>
        </p:scale>
        <p:origin x="17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C171BD-44C2-486C-A04B-5A7F58ADE3A6}" type="datetimeFigureOut">
              <a:rPr lang="zh-CN" altLang="en-US" smtClean="0"/>
              <a:t>2017/6/9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D471A4-36A0-4B85-B392-0B6D2BE695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9802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70B4D-8E9B-40BE-BFA7-166D04D852CD}" type="datetimeFigureOut">
              <a:rPr lang="zh-CN" altLang="en-US" smtClean="0"/>
              <a:t>2017/6/9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FE5E3-45E0-401A-BDC7-0167278308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6434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661FDA-BC26-44BB-B3F3-79B0124A84FD}" type="slidenum">
              <a:rPr lang="en-US" altLang="zh-CN">
                <a:solidFill>
                  <a:srgbClr val="000000"/>
                </a:solidFill>
              </a:rPr>
              <a:pPr/>
              <a:t>1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各位老师，大家好。我是第二组</a:t>
            </a:r>
            <a:r>
              <a:rPr lang="en-US" altLang="zh-CN" dirty="0"/>
              <a:t>6</a:t>
            </a:r>
            <a:r>
              <a:rPr lang="zh-CN" altLang="en-US" dirty="0"/>
              <a:t>号杨一雄。我</a:t>
            </a:r>
            <a:r>
              <a:rPr lang="zh-CN" altLang="en-US" dirty="0" smtClean="0"/>
              <a:t>的论文题目是</a:t>
            </a:r>
            <a:r>
              <a:rPr lang="zh-CN" altLang="en-US" dirty="0"/>
              <a:t>超高速、高精度数控振荡器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我的指导老师是杨华中教授。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1043299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如右上图所示，</a:t>
            </a:r>
            <a:endParaRPr lang="en-US" altLang="zh-CN" dirty="0"/>
          </a:p>
          <a:p>
            <a:r>
              <a:rPr lang="en-US" altLang="zh-CN" dirty="0"/>
              <a:t>PC</a:t>
            </a:r>
            <a:r>
              <a:rPr lang="zh-CN" altLang="en-US" dirty="0"/>
              <a:t>模块的索引压缩会产生周期性噪声，影响杂散性能</a:t>
            </a:r>
            <a:endParaRPr lang="en-US" altLang="zh-CN" dirty="0"/>
          </a:p>
          <a:p>
            <a:r>
              <a:rPr lang="en-US" altLang="zh-CN" dirty="0"/>
              <a:t>PAC</a:t>
            </a:r>
            <a:r>
              <a:rPr lang="zh-CN" altLang="en-US" dirty="0"/>
              <a:t>模块的输出量化会产生高斯白噪声，影响底噪。</a:t>
            </a:r>
            <a:endParaRPr lang="en-US" altLang="zh-CN" dirty="0"/>
          </a:p>
          <a:p>
            <a:r>
              <a:rPr lang="zh-CN" altLang="en-US" dirty="0"/>
              <a:t>为实现高精度，必须提高索引位数和量化位数。同时索引的分配也需要注意，否则可能会增大噪声</a:t>
            </a:r>
            <a:r>
              <a:rPr lang="zh-CN" altLang="en-US" baseline="0" dirty="0"/>
              <a:t>。</a:t>
            </a:r>
            <a:endParaRPr lang="en-US" altLang="zh-CN" dirty="0"/>
          </a:p>
          <a:p>
            <a:r>
              <a:rPr lang="zh-CN" altLang="en-US" dirty="0"/>
              <a:t>下表显示了两种版本的差别，</a:t>
            </a:r>
            <a:r>
              <a:rPr lang="en-US" altLang="zh-CN" dirty="0"/>
              <a:t>16 bit</a:t>
            </a:r>
            <a:r>
              <a:rPr lang="zh-CN" altLang="en-US" dirty="0"/>
              <a:t> 版本在 最大杂散分量</a:t>
            </a:r>
            <a:r>
              <a:rPr lang="en-US" altLang="zh-CN" dirty="0"/>
              <a:t>SFDR &amp; SNR </a:t>
            </a:r>
            <a:r>
              <a:rPr lang="zh-CN" altLang="en-US" dirty="0"/>
              <a:t>都有相当大的提高。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0855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由于</a:t>
            </a:r>
            <a:r>
              <a:rPr lang="en-US" altLang="zh-CN" dirty="0" err="1"/>
              <a:t>cordic</a:t>
            </a:r>
            <a:r>
              <a:rPr lang="zh-CN" altLang="en-US" dirty="0"/>
              <a:t>矩阵旋转模块的计算量比较大，需要用流水线加速。</a:t>
            </a:r>
            <a:endParaRPr lang="en-US" altLang="zh-CN" dirty="0"/>
          </a:p>
          <a:p>
            <a:r>
              <a:rPr lang="zh-CN" altLang="en-US" dirty="0"/>
              <a:t>通过改进的</a:t>
            </a:r>
            <a:r>
              <a:rPr lang="en-US" altLang="zh-CN" dirty="0" err="1"/>
              <a:t>cordic</a:t>
            </a:r>
            <a:r>
              <a:rPr lang="zh-CN" altLang="en-US" dirty="0"/>
              <a:t>算法，我得到了迭代公式如红框所示，如右下角所示，</a:t>
            </a:r>
            <a:r>
              <a:rPr lang="en-US" altLang="zh-CN" dirty="0" err="1"/>
              <a:t>cordic</a:t>
            </a:r>
            <a:r>
              <a:rPr lang="en-US" altLang="zh-CN" dirty="0"/>
              <a:t> cell</a:t>
            </a:r>
            <a:r>
              <a:rPr lang="zh-CN" altLang="en-US" dirty="0"/>
              <a:t>为其电路实现，</a:t>
            </a:r>
            <a:endParaRPr lang="en-US" altLang="zh-CN" dirty="0"/>
          </a:p>
          <a:p>
            <a:r>
              <a:rPr lang="zh-CN" altLang="en-US" dirty="0"/>
              <a:t>通过级联</a:t>
            </a:r>
            <a:r>
              <a:rPr lang="en-US" altLang="zh-CN" dirty="0" err="1"/>
              <a:t>cordic</a:t>
            </a:r>
            <a:r>
              <a:rPr lang="en-US" altLang="zh-CN" dirty="0"/>
              <a:t> cell </a:t>
            </a:r>
            <a:r>
              <a:rPr lang="zh-CN" altLang="en-US" dirty="0"/>
              <a:t>级联实现了公式迭代的效果。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7545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进展情况这部分首先展示仿真平台的功能性仿真的结果</a:t>
            </a:r>
            <a:endParaRPr lang="en-US" altLang="zh-CN" dirty="0"/>
          </a:p>
          <a:p>
            <a:r>
              <a:rPr lang="zh-CN" altLang="en-US" dirty="0"/>
              <a:t>上图是</a:t>
            </a:r>
            <a:r>
              <a:rPr lang="en-US" altLang="zh-CN" dirty="0" err="1"/>
              <a:t>modelsim</a:t>
            </a:r>
            <a:r>
              <a:rPr lang="zh-CN" altLang="en-US" dirty="0"/>
              <a:t>生成的正弦比和线性相位</a:t>
            </a:r>
            <a:endParaRPr lang="en-US" altLang="zh-CN" dirty="0"/>
          </a:p>
          <a:p>
            <a:r>
              <a:rPr lang="zh-CN" altLang="en-US" dirty="0"/>
              <a:t>将上图的波形导入</a:t>
            </a:r>
            <a:r>
              <a:rPr lang="en-US" altLang="zh-CN" dirty="0" err="1"/>
              <a:t>matlab</a:t>
            </a:r>
            <a:r>
              <a:rPr lang="zh-CN" altLang="en-US" dirty="0"/>
              <a:t>中进行</a:t>
            </a:r>
            <a:r>
              <a:rPr lang="en-US" altLang="zh-CN" dirty="0" err="1"/>
              <a:t>fft</a:t>
            </a:r>
            <a:r>
              <a:rPr lang="zh-CN" altLang="en-US" dirty="0"/>
              <a:t>分析得到下图，找出</a:t>
            </a:r>
            <a:r>
              <a:rPr lang="en-US" altLang="zh-CN" dirty="0"/>
              <a:t>16bit SFDR</a:t>
            </a:r>
            <a:r>
              <a:rPr lang="zh-CN" altLang="en-US" dirty="0"/>
              <a:t>值为</a:t>
            </a:r>
            <a:r>
              <a:rPr lang="en-US" altLang="zh-CN" dirty="0"/>
              <a:t>100 </a:t>
            </a:r>
            <a:r>
              <a:rPr lang="en-US" altLang="zh-CN" dirty="0" err="1"/>
              <a:t>dBc</a:t>
            </a:r>
            <a:r>
              <a:rPr lang="zh-CN" altLang="en-US" dirty="0"/>
              <a:t>，相比</a:t>
            </a:r>
            <a:r>
              <a:rPr lang="en-US" altLang="zh-CN" dirty="0"/>
              <a:t>10 bit</a:t>
            </a:r>
            <a:r>
              <a:rPr lang="zh-CN" altLang="en-US" dirty="0"/>
              <a:t>版提升了</a:t>
            </a:r>
            <a:r>
              <a:rPr lang="en-US" altLang="zh-CN" dirty="0"/>
              <a:t>42 </a:t>
            </a:r>
            <a:r>
              <a:rPr lang="en-US" altLang="zh-CN" dirty="0" err="1"/>
              <a:t>dBc</a:t>
            </a:r>
            <a:endParaRPr lang="en-US" altLang="zh-CN" dirty="0"/>
          </a:p>
          <a:p>
            <a:r>
              <a:rPr lang="zh-CN" altLang="en-US" dirty="0"/>
              <a:t>通过两平台相互验证，能说明方案设计基本正确。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9992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最后的进展是将</a:t>
            </a:r>
            <a:r>
              <a:rPr lang="en-US" altLang="zh-CN" dirty="0"/>
              <a:t>16 bit</a:t>
            </a:r>
            <a:r>
              <a:rPr lang="zh-CN" altLang="en-US" dirty="0"/>
              <a:t>流水线</a:t>
            </a:r>
            <a:r>
              <a:rPr lang="en-US" altLang="zh-CN" dirty="0"/>
              <a:t>DDS</a:t>
            </a:r>
            <a:r>
              <a:rPr lang="zh-CN" altLang="en-US" dirty="0"/>
              <a:t>用</a:t>
            </a:r>
            <a:r>
              <a:rPr lang="en-US" altLang="zh-CN" dirty="0"/>
              <a:t>design compiler </a:t>
            </a:r>
            <a:r>
              <a:rPr lang="zh-CN" altLang="en-US" dirty="0"/>
              <a:t>进行综合，显示最高时钟频率约为</a:t>
            </a:r>
            <a:r>
              <a:rPr lang="en-US" altLang="zh-CN" dirty="0"/>
              <a:t>1.3GHz</a:t>
            </a:r>
          </a:p>
          <a:p>
            <a:r>
              <a:rPr lang="zh-CN" altLang="en-US" dirty="0"/>
              <a:t>将综合结果导入到</a:t>
            </a:r>
            <a:r>
              <a:rPr lang="en-US" altLang="zh-CN" dirty="0" err="1"/>
              <a:t>modelsim</a:t>
            </a:r>
            <a:r>
              <a:rPr lang="en-US" altLang="zh-CN" dirty="0"/>
              <a:t> </a:t>
            </a:r>
            <a:r>
              <a:rPr lang="zh-CN" altLang="en-US" dirty="0"/>
              <a:t>中以</a:t>
            </a:r>
            <a:r>
              <a:rPr lang="en-US" altLang="zh-CN" dirty="0"/>
              <a:t>1.25GHz</a:t>
            </a:r>
            <a:r>
              <a:rPr lang="zh-CN" altLang="en-US" dirty="0"/>
              <a:t>测试时序，结果正确</a:t>
            </a:r>
            <a:endParaRPr lang="en-US" altLang="zh-CN" dirty="0"/>
          </a:p>
          <a:p>
            <a:r>
              <a:rPr lang="zh-CN" altLang="en-US" dirty="0"/>
              <a:t>在综合结果中显示，系统的关键路径分别在</a:t>
            </a:r>
            <a:r>
              <a:rPr lang="en-US" altLang="zh-CN" dirty="0"/>
              <a:t>PAC </a:t>
            </a:r>
            <a:r>
              <a:rPr lang="zh-CN" altLang="en-US" dirty="0"/>
              <a:t>模块中的</a:t>
            </a:r>
            <a:r>
              <a:rPr lang="en-US" altLang="zh-CN" dirty="0"/>
              <a:t>Rom</a:t>
            </a:r>
            <a:r>
              <a:rPr lang="zh-CN" altLang="en-US" dirty="0"/>
              <a:t>和</a:t>
            </a:r>
            <a:r>
              <a:rPr lang="en-US" altLang="zh-CN" dirty="0" err="1"/>
              <a:t>cordic</a:t>
            </a:r>
            <a:r>
              <a:rPr lang="en-US" altLang="zh-CN" dirty="0"/>
              <a:t> cell</a:t>
            </a:r>
            <a:r>
              <a:rPr lang="zh-CN" altLang="en-US" dirty="0"/>
              <a:t>，其最长延时路径为</a:t>
            </a:r>
            <a:r>
              <a:rPr lang="en-US" altLang="zh-CN" dirty="0"/>
              <a:t>0.674ns</a:t>
            </a:r>
            <a:r>
              <a:rPr lang="zh-CN" altLang="en-US" dirty="0"/>
              <a:t>， 在时序结果中显示分别用黄框标出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2640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最后附上改进</a:t>
            </a:r>
            <a:r>
              <a:rPr lang="en-US" altLang="zh-CN" dirty="0" err="1"/>
              <a:t>cordic</a:t>
            </a:r>
            <a:r>
              <a:rPr lang="zh-CN" altLang="en-US" dirty="0"/>
              <a:t>公式的推导</a:t>
            </a:r>
            <a:endParaRPr lang="en-US" altLang="zh-CN" dirty="0"/>
          </a:p>
          <a:p>
            <a:r>
              <a:rPr lang="zh-CN" altLang="en-US" dirty="0"/>
              <a:t>利用一处近似条件，减少了计算量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3902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我的中期报告结束了，谢谢老师聆听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265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我的报告</a:t>
            </a:r>
            <a:r>
              <a:rPr lang="zh-CN" altLang="en-US" dirty="0" smtClean="0"/>
              <a:t>分为三个</a:t>
            </a:r>
            <a:r>
              <a:rPr lang="zh-CN" altLang="en-US" dirty="0"/>
              <a:t>部分：课题背景、课题</a:t>
            </a:r>
            <a:r>
              <a:rPr lang="zh-CN" altLang="en-US" dirty="0" smtClean="0"/>
              <a:t>目标、进展情况。最后包括参考文献和附录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18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对数控振荡器的描述如左上方图所示，数控振荡器需根据给定的频率控制字，输出对应周期的正弦波信号。</a:t>
            </a:r>
            <a:endParaRPr lang="en-US" altLang="zh-CN" dirty="0"/>
          </a:p>
          <a:p>
            <a:r>
              <a:rPr lang="zh-CN" altLang="en-US" dirty="0"/>
              <a:t>数控振荡器的应用主要分两大块，一块是无线通信系系统、军用雷达；另一块包括计算平台和网络设备等</a:t>
            </a:r>
            <a:endParaRPr lang="en-US" altLang="zh-CN" dirty="0"/>
          </a:p>
          <a:p>
            <a:r>
              <a:rPr lang="zh-CN" altLang="en-US" dirty="0"/>
              <a:t>我实现数控振荡器的方法是直接数字式</a:t>
            </a:r>
            <a:r>
              <a:rPr lang="en-US" altLang="zh-CN" dirty="0"/>
              <a:t>DDS</a:t>
            </a:r>
            <a:r>
              <a:rPr lang="zh-CN" altLang="en-US" dirty="0"/>
              <a:t>，包括生成相位的相位累加器</a:t>
            </a:r>
            <a:r>
              <a:rPr lang="en-US" altLang="zh-CN" dirty="0"/>
              <a:t>(PA)</a:t>
            </a:r>
            <a:r>
              <a:rPr lang="zh-CN" altLang="en-US" dirty="0"/>
              <a:t>模块，将相位转化为正弦波幅度的相位幅度转换器</a:t>
            </a:r>
            <a:r>
              <a:rPr lang="en-US" altLang="zh-CN" dirty="0"/>
              <a:t>(PAC)</a:t>
            </a:r>
            <a:r>
              <a:rPr lang="zh-CN" altLang="en-US" dirty="0"/>
              <a:t>模块，以及连接</a:t>
            </a:r>
            <a:r>
              <a:rPr lang="en-US" altLang="zh-CN" dirty="0"/>
              <a:t>PA/PAC</a:t>
            </a:r>
            <a:r>
              <a:rPr lang="zh-CN" altLang="en-US" dirty="0"/>
              <a:t>，进行相位压缩的</a:t>
            </a:r>
            <a:r>
              <a:rPr lang="en-US" altLang="zh-CN" dirty="0"/>
              <a:t>PC</a:t>
            </a:r>
            <a:r>
              <a:rPr lang="zh-CN" altLang="en-US" dirty="0"/>
              <a:t>模块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100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传统的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DDS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实现方法，核心是利用一个大查找表，将相位直接映射成对应的幅度，但在实现高速、高精度上遇到了很大的挑战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1)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每提升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1bit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精度，面积、功耗开销翻倍，速度受限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2)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存储器的访存速度比较慢，是限制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DDS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速度性能的瓶颈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为解决以上问题，优化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DDS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有三个方向：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）压缩查找表，使用更小更快的存储器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）用矩阵乘法产生旋转操作，替代查表法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）是在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内实现相位到幅度的映射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我的解结思路是查找表和矩阵旋转结合的方法，兼具速度和精度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同时在算法上改进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530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传统的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DDS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实现方法，核心是利用一个大查找表，将相位直接映射成对应的幅度，但在实现高速、高精度上遇到了很大的挑战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1)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每提升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1bit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精度，面积、功耗开销翻倍，速度受限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2)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存储器的访存速度比较慢，是限制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DDS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速度性能的瓶颈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为解决以上问题，优化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DDS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有三个方向：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）压缩查找表，使用更小更快的存储器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）用矩阵乘法产生旋转操作，替代查表法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）是在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内实现相位到幅度的映射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我的解结思路是查找表和矩阵旋转结合的方法，兼具速度和精度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同时在算法上改进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834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传统的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DDS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实现方法，核心是利用一个大查找表，将相位直接映射成对应的幅度，但在实现高速、高精度上遇到了很大的挑战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1)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每提升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1bit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精度，面积、功耗开销翻倍，速度受限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2)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存储器的访存速度比较慢，是限制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DDS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速度性能的瓶颈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为解决以上问题，优化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DDS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有三个方向：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）压缩查找表，使用更小更快的存储器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）用矩阵乘法产生旋转操作，替代查表法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）是在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内实现相位到幅度的映射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我的解结思路是查找表和矩阵旋转结合的方法，兼具速度和精度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同时在算法上改进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456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传统的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DDS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实现方法，核心是利用一个大查找表，将相位直接映射成对应的幅度，但在实现高速、高精度上遇到了很大的挑战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1)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每提升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1bit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精度，面积、功耗开销翻倍，速度受限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2)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存储器的访存速度比较慢，是限制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DDS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速度性能的瓶颈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为解决以上问题，优化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DDS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有三个方向：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）压缩查找表，使用更小更快的存储器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）用矩阵乘法产生旋转操作，替代查表法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）是在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内实现相位到幅度的映射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我的解结思路是查找表和矩阵旋转结合的方法，兼具速度和精度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同时在算法上改进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857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实施方案首相介绍一下我的系统架构，仍是</a:t>
            </a:r>
            <a:r>
              <a:rPr lang="en-US" altLang="zh-CN" dirty="0"/>
              <a:t>PA/PC/PAC</a:t>
            </a:r>
            <a:r>
              <a:rPr lang="zh-CN" altLang="en-US" dirty="0"/>
              <a:t>模块构成，</a:t>
            </a:r>
            <a:r>
              <a:rPr lang="en-US" altLang="zh-CN" dirty="0"/>
              <a:t>PA</a:t>
            </a:r>
            <a:r>
              <a:rPr lang="zh-CN" altLang="en-US" dirty="0"/>
              <a:t>是一个</a:t>
            </a:r>
            <a:r>
              <a:rPr lang="en-US" altLang="zh-CN" dirty="0"/>
              <a:t>16</a:t>
            </a:r>
            <a:r>
              <a:rPr lang="zh-CN" altLang="en-US" dirty="0"/>
              <a:t>位累加器，</a:t>
            </a:r>
            <a:r>
              <a:rPr lang="en-US" altLang="zh-CN" dirty="0"/>
              <a:t>PC</a:t>
            </a:r>
            <a:r>
              <a:rPr lang="zh-CN" altLang="en-US" dirty="0"/>
              <a:t>把相位分割并转换成了象限、</a:t>
            </a:r>
            <a:r>
              <a:rPr lang="en-US" altLang="zh-CN" dirty="0"/>
              <a:t>Rom</a:t>
            </a:r>
            <a:r>
              <a:rPr lang="zh-CN" altLang="en-US" dirty="0"/>
              <a:t>地址、旋转索引三部分。</a:t>
            </a:r>
            <a:endParaRPr lang="en-US" altLang="zh-CN" dirty="0"/>
          </a:p>
          <a:p>
            <a:r>
              <a:rPr lang="zh-CN" altLang="en-US" dirty="0"/>
              <a:t>着重讲我的</a:t>
            </a:r>
            <a:r>
              <a:rPr lang="en-US" altLang="zh-CN" dirty="0"/>
              <a:t>PAC</a:t>
            </a:r>
            <a:r>
              <a:rPr lang="zh-CN" altLang="en-US" dirty="0"/>
              <a:t>模块，由三块构成，对应三步操作：</a:t>
            </a:r>
            <a:endParaRPr lang="en-US" altLang="zh-CN" dirty="0"/>
          </a:p>
          <a:p>
            <a:r>
              <a:rPr lang="zh-CN" altLang="en-US" dirty="0"/>
              <a:t>第一步是</a:t>
            </a:r>
            <a:r>
              <a:rPr lang="en-US" altLang="zh-CN" dirty="0"/>
              <a:t>Rom </a:t>
            </a:r>
            <a:r>
              <a:rPr lang="zh-CN" altLang="en-US" dirty="0"/>
              <a:t>地址查找，得到粗定位的幅度</a:t>
            </a:r>
            <a:r>
              <a:rPr lang="en-US" altLang="zh-CN" dirty="0"/>
              <a:t>cos(</a:t>
            </a:r>
            <a:r>
              <a:rPr lang="en-US" altLang="zh-CN" dirty="0" err="1"/>
              <a:t>theta_M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第二步是</a:t>
            </a:r>
            <a:r>
              <a:rPr lang="en-US" altLang="zh-CN" dirty="0" err="1"/>
              <a:t>cordic</a:t>
            </a:r>
            <a:r>
              <a:rPr lang="en-US" altLang="zh-CN" dirty="0"/>
              <a:t> </a:t>
            </a:r>
            <a:r>
              <a:rPr lang="zh-CN" altLang="en-US" dirty="0"/>
              <a:t>矩阵旋转，微调角度</a:t>
            </a:r>
            <a:r>
              <a:rPr lang="en-US" altLang="zh-CN" dirty="0" err="1"/>
              <a:t>theta_R</a:t>
            </a:r>
            <a:endParaRPr lang="en-US" altLang="zh-CN" dirty="0"/>
          </a:p>
          <a:p>
            <a:r>
              <a:rPr lang="zh-CN" altLang="en-US" dirty="0"/>
              <a:t>第三步是</a:t>
            </a:r>
            <a:r>
              <a:rPr lang="en-US" altLang="zh-CN" dirty="0" err="1"/>
              <a:t>Mirro</a:t>
            </a:r>
            <a:r>
              <a:rPr lang="en-US" altLang="zh-CN" dirty="0"/>
              <a:t> </a:t>
            </a:r>
            <a:r>
              <a:rPr lang="zh-CN" altLang="en-US" dirty="0"/>
              <a:t>对称操作，将幅度对应到正确的象限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427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实施方案首相介绍一下我的系统架构，仍是</a:t>
            </a:r>
            <a:r>
              <a:rPr lang="en-US" altLang="zh-CN" dirty="0"/>
              <a:t>PA/PC/PAC</a:t>
            </a:r>
            <a:r>
              <a:rPr lang="zh-CN" altLang="en-US" dirty="0"/>
              <a:t>模块构成，</a:t>
            </a:r>
            <a:r>
              <a:rPr lang="en-US" altLang="zh-CN" dirty="0"/>
              <a:t>PA</a:t>
            </a:r>
            <a:r>
              <a:rPr lang="zh-CN" altLang="en-US" dirty="0"/>
              <a:t>是一个</a:t>
            </a:r>
            <a:r>
              <a:rPr lang="en-US" altLang="zh-CN" dirty="0"/>
              <a:t>16</a:t>
            </a:r>
            <a:r>
              <a:rPr lang="zh-CN" altLang="en-US" dirty="0"/>
              <a:t>位累加器，</a:t>
            </a:r>
            <a:r>
              <a:rPr lang="en-US" altLang="zh-CN" dirty="0"/>
              <a:t>PC</a:t>
            </a:r>
            <a:r>
              <a:rPr lang="zh-CN" altLang="en-US" dirty="0"/>
              <a:t>把相位分割并转换成了象限、</a:t>
            </a:r>
            <a:r>
              <a:rPr lang="en-US" altLang="zh-CN" dirty="0"/>
              <a:t>Rom</a:t>
            </a:r>
            <a:r>
              <a:rPr lang="zh-CN" altLang="en-US" dirty="0"/>
              <a:t>地址、旋转索引三部分。</a:t>
            </a:r>
            <a:endParaRPr lang="en-US" altLang="zh-CN" dirty="0"/>
          </a:p>
          <a:p>
            <a:r>
              <a:rPr lang="zh-CN" altLang="en-US" dirty="0"/>
              <a:t>着重讲我的</a:t>
            </a:r>
            <a:r>
              <a:rPr lang="en-US" altLang="zh-CN" dirty="0"/>
              <a:t>PAC</a:t>
            </a:r>
            <a:r>
              <a:rPr lang="zh-CN" altLang="en-US" dirty="0"/>
              <a:t>模块，由三块构成，对应三步操作：</a:t>
            </a:r>
            <a:endParaRPr lang="en-US" altLang="zh-CN" dirty="0"/>
          </a:p>
          <a:p>
            <a:r>
              <a:rPr lang="zh-CN" altLang="en-US" dirty="0"/>
              <a:t>第一步是</a:t>
            </a:r>
            <a:r>
              <a:rPr lang="en-US" altLang="zh-CN" dirty="0"/>
              <a:t>Rom </a:t>
            </a:r>
            <a:r>
              <a:rPr lang="zh-CN" altLang="en-US" dirty="0"/>
              <a:t>地址查找，得到粗定位的幅度</a:t>
            </a:r>
            <a:r>
              <a:rPr lang="en-US" altLang="zh-CN" dirty="0"/>
              <a:t>cos(</a:t>
            </a:r>
            <a:r>
              <a:rPr lang="en-US" altLang="zh-CN" dirty="0" err="1"/>
              <a:t>theta_M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第二步是</a:t>
            </a:r>
            <a:r>
              <a:rPr lang="en-US" altLang="zh-CN" dirty="0" err="1"/>
              <a:t>cordic</a:t>
            </a:r>
            <a:r>
              <a:rPr lang="en-US" altLang="zh-CN" dirty="0"/>
              <a:t> </a:t>
            </a:r>
            <a:r>
              <a:rPr lang="zh-CN" altLang="en-US" dirty="0"/>
              <a:t>矩阵旋转，微调角度</a:t>
            </a:r>
            <a:r>
              <a:rPr lang="en-US" altLang="zh-CN" dirty="0" err="1"/>
              <a:t>theta_R</a:t>
            </a:r>
            <a:endParaRPr lang="en-US" altLang="zh-CN" dirty="0"/>
          </a:p>
          <a:p>
            <a:r>
              <a:rPr lang="zh-CN" altLang="en-US" dirty="0"/>
              <a:t>第三步是</a:t>
            </a:r>
            <a:r>
              <a:rPr lang="en-US" altLang="zh-CN" dirty="0" err="1"/>
              <a:t>Mirro</a:t>
            </a:r>
            <a:r>
              <a:rPr lang="en-US" altLang="zh-CN" dirty="0"/>
              <a:t> </a:t>
            </a:r>
            <a:r>
              <a:rPr lang="zh-CN" altLang="en-US" dirty="0"/>
              <a:t>对称操作，将幅度对应到正确的象限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77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jpe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20/22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979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20/22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001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20/22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491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905002"/>
            <a:ext cx="7772400" cy="1470025"/>
          </a:xfrm>
        </p:spPr>
        <p:txBody>
          <a:bodyPr/>
          <a:lstStyle>
            <a:lvl1pPr>
              <a:defRPr sz="3300"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100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A2B1EF6-71E6-44AD-9173-9174553532C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17416" name="Picture 8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5164" y="381002"/>
            <a:ext cx="141763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7" name="Picture 9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6250" y="1066800"/>
            <a:ext cx="295275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421" name="Line 13"/>
          <p:cNvSpPr>
            <a:spLocks noChangeShapeType="1"/>
          </p:cNvSpPr>
          <p:nvPr userDrawn="1"/>
        </p:nvSpPr>
        <p:spPr bwMode="auto">
          <a:xfrm flipV="1">
            <a:off x="304800" y="3352800"/>
            <a:ext cx="8686800" cy="0"/>
          </a:xfrm>
          <a:prstGeom prst="line">
            <a:avLst/>
          </a:prstGeom>
          <a:noFill/>
          <a:ln w="38100" cmpd="dbl">
            <a:solidFill>
              <a:srgbClr val="B70D9F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350">
              <a:solidFill>
                <a:srgbClr val="000000"/>
              </a:solidFill>
              <a:latin typeface="Berlin Sans FB Demi" pitchFamily="34" charset="0"/>
            </a:endParaRPr>
          </a:p>
        </p:txBody>
      </p:sp>
      <p:sp>
        <p:nvSpPr>
          <p:cNvPr id="17424" name="Line 16"/>
          <p:cNvSpPr>
            <a:spLocks noChangeShapeType="1"/>
          </p:cNvSpPr>
          <p:nvPr userDrawn="1"/>
        </p:nvSpPr>
        <p:spPr bwMode="auto">
          <a:xfrm>
            <a:off x="533400" y="2743200"/>
            <a:ext cx="0" cy="838200"/>
          </a:xfrm>
          <a:prstGeom prst="line">
            <a:avLst/>
          </a:prstGeom>
          <a:noFill/>
          <a:ln w="38100" cmpd="dbl">
            <a:solidFill>
              <a:srgbClr val="B70D9F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350">
              <a:solidFill>
                <a:srgbClr val="000000"/>
              </a:solidFill>
              <a:latin typeface="Berlin Sans FB Demi" pitchFamily="34" charset="0"/>
            </a:endParaRPr>
          </a:p>
        </p:txBody>
      </p:sp>
      <p:pic>
        <p:nvPicPr>
          <p:cNvPr id="17425" name="Picture 17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304802"/>
            <a:ext cx="1619250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28022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  <a:lvl2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2pPr>
            <a:lvl3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3pPr>
            <a:lvl4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4pPr>
            <a:lvl5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FD989E-576A-4A47-ACAA-0F47C3705AB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982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41B5A4-A263-49AF-9825-D68381CBB9B4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21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769E8B-FCBB-4966-85C7-936D856CA5C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315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51C040-8170-4177-8C23-5D668560FCB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911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A6E23B-99C5-413E-AA4B-2F51126571B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8105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21A4F5-8B74-43FF-B744-F0675C23B39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5326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74789C-8C44-4517-8694-8532A5667C7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013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20/22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289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528984-C295-43CE-98EE-5D5C7664F22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5674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19BB60-63B7-4151-9757-2953C390103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5980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B940B0-170F-4EDD-B5BF-875BDC64A17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6605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905000"/>
            <a:ext cx="7772400" cy="1470025"/>
          </a:xfrm>
        </p:spPr>
        <p:txBody>
          <a:bodyPr/>
          <a:lstStyle>
            <a:lvl1pPr>
              <a:defRPr sz="4400"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800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A2B1EF6-71E6-44AD-9173-9174553532C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17416" name="Picture 8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5163" y="381000"/>
            <a:ext cx="141763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7" name="Picture 9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6250" y="1066800"/>
            <a:ext cx="295275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421" name="Line 13"/>
          <p:cNvSpPr>
            <a:spLocks noChangeShapeType="1"/>
          </p:cNvSpPr>
          <p:nvPr userDrawn="1"/>
        </p:nvSpPr>
        <p:spPr bwMode="auto">
          <a:xfrm flipV="1">
            <a:off x="304800" y="3352800"/>
            <a:ext cx="8686800" cy="0"/>
          </a:xfrm>
          <a:prstGeom prst="line">
            <a:avLst/>
          </a:prstGeom>
          <a:noFill/>
          <a:ln w="38100" cmpd="dbl">
            <a:solidFill>
              <a:srgbClr val="B70D9F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Berlin Sans FB Demi" pitchFamily="34" charset="0"/>
            </a:endParaRPr>
          </a:p>
        </p:txBody>
      </p:sp>
      <p:sp>
        <p:nvSpPr>
          <p:cNvPr id="17424" name="Line 16"/>
          <p:cNvSpPr>
            <a:spLocks noChangeShapeType="1"/>
          </p:cNvSpPr>
          <p:nvPr userDrawn="1"/>
        </p:nvSpPr>
        <p:spPr bwMode="auto">
          <a:xfrm>
            <a:off x="533400" y="2743200"/>
            <a:ext cx="0" cy="838200"/>
          </a:xfrm>
          <a:prstGeom prst="line">
            <a:avLst/>
          </a:prstGeom>
          <a:noFill/>
          <a:ln w="38100" cmpd="dbl">
            <a:solidFill>
              <a:srgbClr val="B70D9F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Berlin Sans FB Demi" pitchFamily="34" charset="0"/>
            </a:endParaRPr>
          </a:p>
        </p:txBody>
      </p:sp>
      <p:pic>
        <p:nvPicPr>
          <p:cNvPr id="17425" name="Picture 17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304800"/>
            <a:ext cx="1619250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728602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  <a:lvl2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2pPr>
            <a:lvl3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3pPr>
            <a:lvl4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4pPr>
            <a:lvl5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20/22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FD989E-576A-4A47-ACAA-0F47C3705AB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7148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20/22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41B5A4-A263-49AF-9825-D68381CBB9B4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6065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20/22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769E8B-FCBB-4966-85C7-936D856CA5C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4603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20/22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51C040-8170-4177-8C23-5D668560FCB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5157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20/22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A6E23B-99C5-413E-AA4B-2F51126571B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1876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20/22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21A4F5-8B74-43FF-B744-F0675C23B39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262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20/22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71867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20/22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74789C-8C44-4517-8694-8532A5667C7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5545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20/22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528984-C295-43CE-98EE-5D5C7664F22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1814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20/22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19BB60-63B7-4151-9757-2953C390103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449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0000"/>
                </a:solidFill>
              </a:rPr>
              <a:t>20/22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B940B0-170F-4EDD-B5BF-875BDC64A17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727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20/22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82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20/22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329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20/22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98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20/22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738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20/22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042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20/22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55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20/22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494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-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305800" cy="516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mtClean="0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666D6D4-C708-4873-B594-387B6E218892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1041" name="Picture 17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323015"/>
            <a:ext cx="1219200" cy="53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2" name="Picture 1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53400" y="6308725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3" name="Picture 19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696200" y="6665913"/>
            <a:ext cx="1371600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44" name="Line 20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7150" cmpd="dbl">
            <a:solidFill>
              <a:srgbClr val="B70D9F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350">
              <a:solidFill>
                <a:srgbClr val="000000"/>
              </a:solidFill>
              <a:latin typeface="Berlin Sans FB Dem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007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257175" indent="-257175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+mn-ea"/>
        </a:defRPr>
      </a:lvl2pPr>
      <a:lvl3pPr marL="857250" indent="-171450" algn="l" rtl="0" fontAlgn="base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1200150" indent="-171450" algn="l" rtl="0" fontAlgn="base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</a:defRPr>
      </a:lvl4pPr>
      <a:lvl5pPr marL="15430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-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305800" cy="516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mtClean="0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666D6D4-C708-4873-B594-387B6E218892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1041" name="Picture 17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323013"/>
            <a:ext cx="1219200" cy="53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2" name="Picture 1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53400" y="6308725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3" name="Picture 19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696200" y="6665913"/>
            <a:ext cx="1371600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44" name="Line 20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7150" cmpd="dbl">
            <a:solidFill>
              <a:srgbClr val="B70D9F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Berlin Sans FB Dem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691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emf"/><Relationship Id="rId5" Type="http://schemas.openxmlformats.org/officeDocument/2006/relationships/image" Target="../media/image24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0.png"/><Relationship Id="rId4" Type="http://schemas.openxmlformats.org/officeDocument/2006/relationships/image" Target="../media/image2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Relationship Id="rId14" Type="http://schemas.openxmlformats.org/officeDocument/2006/relationships/image" Target="../media/image1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2" name="Rectangle 36"/>
          <p:cNvSpPr>
            <a:spLocks noGrp="1" noChangeArrowheads="1"/>
          </p:cNvSpPr>
          <p:nvPr>
            <p:ph type="ctrTitle"/>
          </p:nvPr>
        </p:nvSpPr>
        <p:spPr>
          <a:xfrm>
            <a:off x="531845" y="1915551"/>
            <a:ext cx="8416212" cy="1828800"/>
          </a:xfrm>
        </p:spPr>
        <p:txBody>
          <a:bodyPr/>
          <a:lstStyle/>
          <a:p>
            <a:r>
              <a:rPr lang="zh-CN" altLang="en-US" sz="3800" dirty="0" smtClean="0"/>
              <a:t>超高速、高</a:t>
            </a:r>
            <a:r>
              <a:rPr lang="zh-CN" altLang="en-US" sz="3800" dirty="0"/>
              <a:t>精度数控振荡器</a:t>
            </a:r>
            <a:r>
              <a:rPr lang="en-US" altLang="zh-CN" sz="3800" dirty="0"/>
              <a:t>(NCO)</a:t>
            </a:r>
            <a:r>
              <a:rPr lang="zh-CN" altLang="en-US" sz="3800" dirty="0" smtClean="0"/>
              <a:t>设计</a:t>
            </a:r>
            <a:endParaRPr lang="zh-CN" altLang="en-US" sz="3800" b="1" dirty="0"/>
          </a:p>
        </p:txBody>
      </p:sp>
      <p:sp>
        <p:nvSpPr>
          <p:cNvPr id="4133" name="Rectangle 37"/>
          <p:cNvSpPr>
            <a:spLocks noGrp="1" noChangeArrowheads="1"/>
          </p:cNvSpPr>
          <p:nvPr>
            <p:ph type="subTitle" idx="1"/>
          </p:nvPr>
        </p:nvSpPr>
        <p:spPr>
          <a:xfrm>
            <a:off x="3195350" y="3744351"/>
            <a:ext cx="3245667" cy="2247314"/>
          </a:xfrm>
        </p:spPr>
        <p:txBody>
          <a:bodyPr/>
          <a:lstStyle/>
          <a:p>
            <a:pPr algn="l"/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姓名：杨一雄</a:t>
            </a:r>
            <a:endParaRPr lang="en-US" altLang="zh-CN" dirty="0">
              <a:latin typeface="华文细黑" pitchFamily="2" charset="-122"/>
              <a:ea typeface="华文细黑" pitchFamily="2" charset="-122"/>
            </a:endParaRPr>
          </a:p>
          <a:p>
            <a:pPr algn="l"/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班级：无</a:t>
            </a: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38</a:t>
            </a:r>
          </a:p>
          <a:p>
            <a:pPr algn="l"/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学号：</a:t>
            </a: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2013011248</a:t>
            </a:r>
          </a:p>
          <a:p>
            <a:pPr algn="l"/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指导老师：杨华中</a:t>
            </a:r>
            <a:endParaRPr lang="en-US" altLang="zh-CN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01535" y="190500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  <a:cs typeface="+mj-cs"/>
              </a:rPr>
              <a:t>论文答辩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48000" y="6527223"/>
            <a:ext cx="2895600" cy="476250"/>
          </a:xfrm>
        </p:spPr>
        <p:txBody>
          <a:bodyPr/>
          <a:lstStyle/>
          <a:p>
            <a:r>
              <a:rPr lang="en-US" altLang="zh-CN" sz="1200" smtClean="0">
                <a:solidFill>
                  <a:srgbClr val="000000"/>
                </a:solidFill>
              </a:rPr>
              <a:t>1/13</a:t>
            </a:r>
            <a:endParaRPr lang="en-US" altLang="zh-CN" sz="1200" dirty="0">
              <a:solidFill>
                <a:srgbClr val="00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01535" y="960214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参加优秀论文评选</a:t>
            </a:r>
          </a:p>
        </p:txBody>
      </p:sp>
    </p:spTree>
    <p:extLst>
      <p:ext uri="{BB962C8B-B14F-4D97-AF65-F5344CB8AC3E}">
        <p14:creationId xmlns:p14="http://schemas.microsoft.com/office/powerpoint/2010/main" val="1579846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770291"/>
          </a:xfrm>
        </p:spPr>
        <p:txBody>
          <a:bodyPr/>
          <a:lstStyle/>
          <a:p>
            <a:r>
              <a:rPr lang="zh-CN" altLang="en-US" sz="3600" dirty="0"/>
              <a:t>实施方案</a:t>
            </a:r>
            <a:r>
              <a:rPr lang="en-US" altLang="zh-CN" sz="3600" dirty="0" smtClean="0"/>
              <a:t>——</a:t>
            </a:r>
            <a:r>
              <a:rPr lang="zh-CN" altLang="en-US" sz="3600" dirty="0" smtClean="0"/>
              <a:t>噪声平衡</a:t>
            </a:r>
            <a:endParaRPr lang="zh-CN" altLang="en-US" sz="3600" dirty="0"/>
          </a:p>
        </p:txBody>
      </p:sp>
      <p:sp>
        <p:nvSpPr>
          <p:cNvPr id="88" name="内容占位符 2"/>
          <p:cNvSpPr>
            <a:spLocks noGrp="1"/>
          </p:cNvSpPr>
          <p:nvPr>
            <p:ph idx="1"/>
          </p:nvPr>
        </p:nvSpPr>
        <p:spPr>
          <a:xfrm>
            <a:off x="327111" y="1083126"/>
            <a:ext cx="4528908" cy="1346315"/>
          </a:xfrm>
        </p:spPr>
        <p:txBody>
          <a:bodyPr/>
          <a:lstStyle/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噪声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相位截断和输出量化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索引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截断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产生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有色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噪声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，影响杂散性能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量化截断产生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高斯白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噪声，影响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底噪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只能通过提升索引位数改善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dirty="0" smtClean="0">
                <a:solidFill>
                  <a:srgbClr val="000000"/>
                </a:solidFill>
              </a:rPr>
              <a:t>10/17</a:t>
            </a:r>
            <a:endParaRPr lang="en-US" altLang="zh-CN" sz="1200" dirty="0">
              <a:solidFill>
                <a:srgbClr val="000000"/>
              </a:solidFill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4DD9D7DF-D2A9-48F0-8613-66CCA440EF90}"/>
              </a:ext>
            </a:extLst>
          </p:cNvPr>
          <p:cNvGrpSpPr/>
          <p:nvPr/>
        </p:nvGrpSpPr>
        <p:grpSpPr>
          <a:xfrm>
            <a:off x="4942334" y="1205968"/>
            <a:ext cx="3514003" cy="1270001"/>
            <a:chOff x="4942334" y="1092555"/>
            <a:chExt cx="3514003" cy="1270001"/>
          </a:xfrm>
        </p:grpSpPr>
        <p:grpSp>
          <p:nvGrpSpPr>
            <p:cNvPr id="9" name="组合 8"/>
            <p:cNvGrpSpPr/>
            <p:nvPr/>
          </p:nvGrpSpPr>
          <p:grpSpPr>
            <a:xfrm>
              <a:off x="5004315" y="1092555"/>
              <a:ext cx="3452022" cy="1270001"/>
              <a:chOff x="5400531" y="1092555"/>
              <a:chExt cx="3452022" cy="1270001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5400531" y="1092555"/>
                <a:ext cx="3452022" cy="1270001"/>
                <a:chOff x="5349084" y="1247734"/>
                <a:chExt cx="3452022" cy="1270001"/>
              </a:xfrm>
            </p:grpSpPr>
            <p:grpSp>
              <p:nvGrpSpPr>
                <p:cNvPr id="6" name="组合 5"/>
                <p:cNvGrpSpPr/>
                <p:nvPr/>
              </p:nvGrpSpPr>
              <p:grpSpPr>
                <a:xfrm>
                  <a:off x="5399911" y="1288461"/>
                  <a:ext cx="3401194" cy="1225950"/>
                  <a:chOff x="5518572" y="1228017"/>
                  <a:chExt cx="3401194" cy="1225950"/>
                </a:xfrm>
              </p:grpSpPr>
              <p:grpSp>
                <p:nvGrpSpPr>
                  <p:cNvPr id="3" name="组合 2"/>
                  <p:cNvGrpSpPr/>
                  <p:nvPr/>
                </p:nvGrpSpPr>
                <p:grpSpPr>
                  <a:xfrm>
                    <a:off x="5518572" y="1228017"/>
                    <a:ext cx="3346918" cy="1012027"/>
                    <a:chOff x="6391950" y="1668269"/>
                    <a:chExt cx="3346918" cy="1012027"/>
                  </a:xfrm>
                </p:grpSpPr>
                <p:sp>
                  <p:nvSpPr>
                    <p:cNvPr id="25" name="矩形 24"/>
                    <p:cNvSpPr/>
                    <p:nvPr/>
                  </p:nvSpPr>
                  <p:spPr>
                    <a:xfrm>
                      <a:off x="7152539" y="1932296"/>
                      <a:ext cx="522879" cy="748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PC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6" name="箭头: 右 26"/>
                    <p:cNvSpPr/>
                    <p:nvPr/>
                  </p:nvSpPr>
                  <p:spPr>
                    <a:xfrm>
                      <a:off x="6391950" y="2239161"/>
                      <a:ext cx="674274" cy="140970"/>
                    </a:xfrm>
                    <a:prstGeom prst="rightArrow">
                      <a:avLst>
                        <a:gd name="adj1" fmla="val 31100"/>
                        <a:gd name="adj2" fmla="val 76937"/>
                      </a:avLst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pic>
                  <p:nvPicPr>
                    <p:cNvPr id="27" name="图片 26"/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6408877" y="1668269"/>
                      <a:ext cx="640842" cy="457744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28" name="矩形 27"/>
                    <p:cNvSpPr/>
                    <p:nvPr/>
                  </p:nvSpPr>
                  <p:spPr>
                    <a:xfrm>
                      <a:off x="8418753" y="1922013"/>
                      <a:ext cx="537044" cy="75828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PAC</a:t>
                      </a:r>
                    </a:p>
                  </p:txBody>
                </p:sp>
                <p:sp>
                  <p:nvSpPr>
                    <p:cNvPr id="29" name="箭头: 右 29"/>
                    <p:cNvSpPr/>
                    <p:nvPr/>
                  </p:nvSpPr>
                  <p:spPr>
                    <a:xfrm>
                      <a:off x="7727968" y="2234441"/>
                      <a:ext cx="640038" cy="140970"/>
                    </a:xfrm>
                    <a:prstGeom prst="rightArrow">
                      <a:avLst>
                        <a:gd name="adj1" fmla="val 31100"/>
                        <a:gd name="adj2" fmla="val 76937"/>
                      </a:avLst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30" name="箭头: 右 30"/>
                    <p:cNvSpPr/>
                    <p:nvPr/>
                  </p:nvSpPr>
                  <p:spPr>
                    <a:xfrm>
                      <a:off x="9032641" y="2234441"/>
                      <a:ext cx="706227" cy="140970"/>
                    </a:xfrm>
                    <a:prstGeom prst="rightArrow">
                      <a:avLst>
                        <a:gd name="adj1" fmla="val 31100"/>
                        <a:gd name="adj2" fmla="val 76937"/>
                      </a:avLst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pic>
                  <p:nvPicPr>
                    <p:cNvPr id="31" name="图片 30"/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9073641" y="1668269"/>
                      <a:ext cx="562459" cy="457744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37" name="文本框 36"/>
                  <p:cNvSpPr txBox="1"/>
                  <p:nvPr/>
                </p:nvSpPr>
                <p:spPr>
                  <a:xfrm>
                    <a:off x="6742003" y="1869192"/>
                    <a:ext cx="871454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索引</a:t>
                    </a:r>
                    <a:endParaRPr lang="en-US" altLang="zh-CN" sz="1600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  <a:p>
                    <a:pPr algn="ctr"/>
                    <a:r>
                      <a: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压缩</a:t>
                    </a:r>
                    <a:endParaRPr lang="en-US" altLang="zh-CN" sz="1600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8" name="文本框 37"/>
                  <p:cNvSpPr txBox="1"/>
                  <p:nvPr/>
                </p:nvSpPr>
                <p:spPr>
                  <a:xfrm>
                    <a:off x="8048312" y="1863193"/>
                    <a:ext cx="871454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输出</a:t>
                    </a:r>
                    <a:endParaRPr lang="en-US" altLang="zh-CN" sz="1600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  <a:p>
                    <a:pPr algn="ctr"/>
                    <a:r>
                      <a: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量化</a:t>
                    </a:r>
                  </a:p>
                </p:txBody>
              </p:sp>
            </p:grpSp>
            <p:sp>
              <p:nvSpPr>
                <p:cNvPr id="40" name="矩形 39"/>
                <p:cNvSpPr/>
                <p:nvPr/>
              </p:nvSpPr>
              <p:spPr>
                <a:xfrm>
                  <a:off x="5349084" y="1247734"/>
                  <a:ext cx="3452022" cy="1270001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" name="组合 7"/>
              <p:cNvGrpSpPr/>
              <p:nvPr/>
            </p:nvGrpSpPr>
            <p:grpSpPr>
              <a:xfrm>
                <a:off x="6842187" y="1289099"/>
                <a:ext cx="478929" cy="299509"/>
                <a:chOff x="6800667" y="1437994"/>
                <a:chExt cx="325747" cy="203713"/>
              </a:xfrm>
            </p:grpSpPr>
            <p:pic>
              <p:nvPicPr>
                <p:cNvPr id="42" name="图片 41"/>
                <p:cNvPicPr>
                  <a:picLocks noChangeAspect="1"/>
                </p:cNvPicPr>
                <p:nvPr/>
              </p:nvPicPr>
              <p:blipFill rotWithShape="1">
                <a:blip r:embed="rId3"/>
                <a:srcRect t="56178" r="74704"/>
                <a:stretch/>
              </p:blipFill>
              <p:spPr>
                <a:xfrm>
                  <a:off x="6800667" y="1441116"/>
                  <a:ext cx="162108" cy="200591"/>
                </a:xfrm>
                <a:prstGeom prst="rect">
                  <a:avLst/>
                </a:prstGeom>
              </p:spPr>
            </p:pic>
            <p:pic>
              <p:nvPicPr>
                <p:cNvPr id="43" name="图片 42"/>
                <p:cNvPicPr>
                  <a:picLocks noChangeAspect="1"/>
                </p:cNvPicPr>
                <p:nvPr/>
              </p:nvPicPr>
              <p:blipFill rotWithShape="1">
                <a:blip r:embed="rId3"/>
                <a:srcRect t="56178" r="74704"/>
                <a:stretch/>
              </p:blipFill>
              <p:spPr>
                <a:xfrm>
                  <a:off x="6964306" y="1437994"/>
                  <a:ext cx="162108" cy="200591"/>
                </a:xfrm>
                <a:prstGeom prst="rect">
                  <a:avLst/>
                </a:prstGeom>
              </p:spPr>
            </p:pic>
          </p:grpSp>
        </p:grpSp>
        <p:sp>
          <p:nvSpPr>
            <p:cNvPr id="49" name="文本框 48"/>
            <p:cNvSpPr txBox="1"/>
            <p:nvPr/>
          </p:nvSpPr>
          <p:spPr>
            <a:xfrm>
              <a:off x="4942334" y="1745170"/>
              <a:ext cx="8714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相位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6" name="内容占位符 2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046C888F-2A1E-465C-80A4-AACC140F0EAF}"/>
              </a:ext>
            </a:extLst>
          </p:cNvPr>
          <p:cNvSpPr txBox="1">
            <a:spLocks/>
          </p:cNvSpPr>
          <p:nvPr/>
        </p:nvSpPr>
        <p:spPr bwMode="auto">
          <a:xfrm>
            <a:off x="327111" y="4330706"/>
            <a:ext cx="8702589" cy="2196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  <a:lvl2pPr marL="557213" indent="-2143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2pPr>
            <a:lvl3pPr marL="8572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3pPr>
            <a:lvl4pPr marL="1200150" indent="-1714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4pPr>
            <a:lvl5pPr marL="15430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spcBef>
                <a:spcPts val="900"/>
              </a:spcBef>
              <a:spcAft>
                <a:spcPts val="900"/>
              </a:spcAft>
            </a:pPr>
            <a:r>
              <a:rPr lang="zh-CN" altLang="en-US" sz="22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两类噪声的平衡</a:t>
            </a:r>
            <a:endParaRPr lang="en-US" altLang="zh-CN" sz="22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减少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旋转</a:t>
            </a: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索引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占比</a:t>
            </a:r>
            <a:endParaRPr lang="en-US" altLang="zh-CN" sz="16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>
              <a:spcBef>
                <a:spcPts val="300"/>
              </a:spcBef>
              <a:spcAft>
                <a:spcPts val="300"/>
              </a:spcAft>
            </a:pP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噪声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II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较大时，随噪声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II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降低，输出杂散变小</a:t>
            </a:r>
            <a:endParaRPr lang="en-US" altLang="zh-CN" sz="1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>
              <a:spcBef>
                <a:spcPts val="300"/>
              </a:spcBef>
              <a:spcAft>
                <a:spcPts val="300"/>
              </a:spcAft>
            </a:pP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噪声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II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过小时，被噪声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掩盖，输出杂散不变</a:t>
            </a:r>
            <a:endParaRPr lang="en-US" altLang="zh-CN" sz="1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>
              <a:spcBef>
                <a:spcPts val="300"/>
              </a:spcBef>
              <a:spcAft>
                <a:spcPts val="300"/>
              </a:spcAft>
            </a:pP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表面积持续增大，存储器访存速度减慢</a:t>
            </a:r>
            <a:endParaRPr lang="en-US" altLang="zh-CN" sz="1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约束条件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：查找表索引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+1 ≤ 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旋转</a:t>
            </a: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索引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（实验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计算得到）</a:t>
            </a:r>
            <a:endParaRPr lang="en-US" altLang="zh-CN" sz="16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>
              <a:spcBef>
                <a:spcPts val="300"/>
              </a:spcBef>
              <a:spcAft>
                <a:spcPts val="300"/>
              </a:spcAft>
            </a:pPr>
            <a:r>
              <a:rPr lang="zh-CN" altLang="en-US" sz="1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此约束外，噪声</a:t>
            </a:r>
            <a:r>
              <a:rPr lang="en-US" altLang="zh-CN" sz="1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II</a:t>
            </a:r>
            <a:r>
              <a:rPr lang="zh-CN" altLang="en-US" sz="1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被噪声</a:t>
            </a:r>
            <a:r>
              <a:rPr lang="en-US" altLang="zh-CN" sz="1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1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掩盖；约束条件内，通过增加噪声可换取速度提升</a:t>
            </a:r>
            <a:endParaRPr lang="en-US" altLang="zh-CN" sz="13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内容占位符 2"/>
              <p:cNvSpPr txBox="1">
                <a:spLocks/>
              </p:cNvSpPr>
              <p:nvPr/>
            </p:nvSpPr>
            <p:spPr bwMode="auto">
              <a:xfrm>
                <a:off x="327111" y="3426182"/>
                <a:ext cx="8021060" cy="829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57175" indent="-257175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defRPr>
                </a:lvl1pPr>
                <a:lvl2pPr marL="557213" indent="-214313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10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defRPr>
                </a:lvl2pPr>
                <a:lvl3pPr marL="8572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180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defRPr>
                </a:lvl3pPr>
                <a:lvl4pPr marL="12001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150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defRPr>
                </a:lvl4pPr>
                <a:lvl5pPr marL="15430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>
                    <a:solidFill>
                      <a:schemeClr val="tx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defRPr>
                </a:lvl5pPr>
                <a:lvl6pPr marL="18859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2288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25717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29146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200" kern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噪声</a:t>
                </a:r>
                <a:r>
                  <a:rPr lang="en-US" altLang="zh-CN" sz="2200" kern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II</a:t>
                </a:r>
                <a:r>
                  <a:rPr lang="zh-CN" altLang="en-US" sz="2200" kern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zh-CN" altLang="en-US" sz="2200" kern="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算法近似</a:t>
                </a:r>
                <a:endParaRPr lang="en-US" altLang="zh-CN" sz="2200" kern="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lvl="2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zh-CN" altLang="en-US" sz="1600" kern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使用近似条件：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nor/>
                          </m:rPr>
                          <a:rPr lang="en-US" altLang="zh-CN" sz="1600"/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f>
                                  <m:f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altLang="zh-CN" sz="16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num>
                                  <m:den>
                                    <m:r>
                                      <a:rPr lang="en-US" altLang="zh-CN" sz="1600" b="0" i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m:rPr>
                                    <m:sty m:val="p"/>
                                  </m:rPr>
                                  <a:rPr lang="zh-CN" altLang="en-US" sz="160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160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sz="160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160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sub>
                            </m:s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≪1</m:t>
                            </m:r>
                          </m:sub>
                        </m:sSub>
                      </m:e>
                    </m:func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altLang="zh-C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(常数)</m:t>
                    </m:r>
                  </m:oMath>
                </a14:m>
                <a:endParaRPr lang="en-US" altLang="zh-CN" sz="1600" kern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4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7111" y="3426182"/>
                <a:ext cx="8021060" cy="829553"/>
              </a:xfrm>
              <a:prstGeom prst="rect">
                <a:avLst/>
              </a:prstGeom>
              <a:blipFill rotWithShape="0">
                <a:blip r:embed="rId5"/>
                <a:stretch>
                  <a:fillRect t="-9559" b="-13971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组合 34"/>
          <p:cNvGrpSpPr/>
          <p:nvPr/>
        </p:nvGrpSpPr>
        <p:grpSpPr>
          <a:xfrm>
            <a:off x="2041307" y="3062311"/>
            <a:ext cx="5617425" cy="459500"/>
            <a:chOff x="745438" y="5437288"/>
            <a:chExt cx="6164414" cy="555527"/>
          </a:xfrm>
        </p:grpSpPr>
        <p:sp>
          <p:nvSpPr>
            <p:cNvPr id="36" name="左大括号 35"/>
            <p:cNvSpPr/>
            <p:nvPr/>
          </p:nvSpPr>
          <p:spPr>
            <a:xfrm rot="16200000">
              <a:off x="1400555" y="4952108"/>
              <a:ext cx="135376" cy="1105735"/>
            </a:xfrm>
            <a:prstGeom prst="leftBrace">
              <a:avLst>
                <a:gd name="adj1" fmla="val 30437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左大括号 38"/>
            <p:cNvSpPr/>
            <p:nvPr/>
          </p:nvSpPr>
          <p:spPr>
            <a:xfrm rot="16200000">
              <a:off x="3076698" y="4414322"/>
              <a:ext cx="163986" cy="2209920"/>
            </a:xfrm>
            <a:prstGeom prst="leftBrace">
              <a:avLst>
                <a:gd name="adj1" fmla="val 30437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左大括号 40"/>
            <p:cNvSpPr/>
            <p:nvPr/>
          </p:nvSpPr>
          <p:spPr>
            <a:xfrm rot="16200000">
              <a:off x="5521069" y="4212490"/>
              <a:ext cx="163984" cy="2613583"/>
            </a:xfrm>
            <a:prstGeom prst="leftBrace">
              <a:avLst>
                <a:gd name="adj1" fmla="val 30437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745438" y="5542311"/>
              <a:ext cx="1458611" cy="450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/>
                <a:t>象限索引</a:t>
              </a: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2030747" y="5542315"/>
              <a:ext cx="2255886" cy="334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/>
                <a:t>查找表索引</a:t>
              </a: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4296269" y="5544965"/>
              <a:ext cx="26135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/>
                <a:t>旋转索引</a:t>
              </a:r>
            </a:p>
          </p:txBody>
        </p:sp>
      </p:grpSp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580667"/>
              </p:ext>
            </p:extLst>
          </p:nvPr>
        </p:nvGraphicFramePr>
        <p:xfrm>
          <a:off x="2156413" y="2686360"/>
          <a:ext cx="5462576" cy="348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41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4141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414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4141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4141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4141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4141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41411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41411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41411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41411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41411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341411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341411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341411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341411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</a:tblGrid>
              <a:tr h="348304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rgbClr val="92D050"/>
                        </a:solidFill>
                      </a:endParaRPr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rgbClr val="92D050"/>
                        </a:solidFill>
                      </a:endParaRPr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rgbClr val="92D050"/>
                        </a:solidFill>
                      </a:endParaRPr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rgbClr val="92D050"/>
                        </a:solidFill>
                      </a:endParaRPr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rgbClr val="92D050"/>
                        </a:solidFill>
                      </a:endParaRPr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rgbClr val="92D050"/>
                        </a:solidFill>
                      </a:endParaRPr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" name="文本框 49"/>
          <p:cNvSpPr txBox="1"/>
          <p:nvPr/>
        </p:nvSpPr>
        <p:spPr>
          <a:xfrm>
            <a:off x="706358" y="2669661"/>
            <a:ext cx="1700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16 </a:t>
            </a:r>
            <a:r>
              <a:rPr lang="en-US" altLang="zh-CN" sz="1600" dirty="0" smtClean="0"/>
              <a:t>bits</a:t>
            </a:r>
            <a:r>
              <a:rPr lang="zh-CN" altLang="en-US" sz="1600" dirty="0" smtClean="0"/>
              <a:t>索引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48985135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783188"/>
          </a:xfrm>
        </p:spPr>
        <p:txBody>
          <a:bodyPr/>
          <a:lstStyle/>
          <a:p>
            <a:r>
              <a:rPr lang="zh-CN" altLang="en-US" sz="3600" dirty="0"/>
              <a:t>实施方案</a:t>
            </a:r>
            <a:r>
              <a:rPr lang="en-US" altLang="zh-CN" sz="3600" dirty="0"/>
              <a:t>——</a:t>
            </a:r>
            <a:r>
              <a:rPr lang="zh-CN" altLang="en-US" sz="3600" dirty="0" smtClean="0"/>
              <a:t>流水线</a:t>
            </a:r>
            <a:r>
              <a:rPr lang="zh-CN" altLang="en-US" sz="3600" dirty="0"/>
              <a:t>结构</a:t>
            </a:r>
          </a:p>
        </p:txBody>
      </p:sp>
      <p:sp>
        <p:nvSpPr>
          <p:cNvPr id="184" name="文本框 183"/>
          <p:cNvSpPr txBox="1"/>
          <p:nvPr/>
        </p:nvSpPr>
        <p:spPr>
          <a:xfrm>
            <a:off x="3364952" y="6304027"/>
            <a:ext cx="5436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Fig6 </a:t>
            </a:r>
            <a:r>
              <a:rPr lang="zh-CN" altLang="en-US" sz="1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流水线结构示意图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659962" y="3551079"/>
            <a:ext cx="3586033" cy="2484013"/>
            <a:chOff x="-9844" y="1548085"/>
            <a:chExt cx="3586033" cy="24840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矩形 162"/>
                <p:cNvSpPr/>
                <p:nvPr/>
              </p:nvSpPr>
              <p:spPr>
                <a:xfrm>
                  <a:off x="-9844" y="1548085"/>
                  <a:ext cx="3586033" cy="248401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557213" lvl="1" indent="-214313" fontAlgn="base">
                    <a:lnSpc>
                      <a:spcPct val="120000"/>
                    </a:lnSpc>
                    <a:spcBef>
                      <a:spcPts val="600"/>
                    </a:spcBef>
                    <a:spcAft>
                      <a:spcPts val="600"/>
                    </a:spcAft>
                    <a:buChar char="–"/>
                  </a:pPr>
                  <a:r>
                    <a:rPr lang="zh-CN" altLang="en-US" sz="2200" kern="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旋转单元</a:t>
                  </a:r>
                  <a:endParaRPr lang="en-US" altLang="zh-CN" sz="2200" kern="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marL="714375" lvl="3" indent="-257175" fontAlgn="base">
                    <a:spcBef>
                      <a:spcPts val="600"/>
                    </a:spcBef>
                    <a:spcAft>
                      <a:spcPts val="600"/>
                    </a:spcAft>
                    <a:buChar char="•"/>
                  </a:pPr>
                  <a:r>
                    <a:rPr lang="zh-CN" altLang="en-US" sz="1500" kern="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移位器、加法器组成迭代单元</a:t>
                  </a:r>
                  <a:endParaRPr lang="en-US" altLang="zh-CN" sz="1500" kern="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marL="714375" lvl="3" indent="-257175" fontAlgn="base">
                    <a:spcBef>
                      <a:spcPts val="600"/>
                    </a:spcBef>
                    <a:spcAft>
                      <a:spcPts val="1200"/>
                    </a:spcAft>
                    <a:buFontTx/>
                    <a:buChar char="•"/>
                  </a:pPr>
                  <a:r>
                    <a:rPr lang="zh-CN" altLang="en-US" sz="1500" kern="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通过级联实现迭代公式：</a:t>
                  </a:r>
                  <a:endParaRPr lang="en-US" altLang="zh-CN" sz="1500" kern="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>
                    <a:spcBef>
                      <a:spcPts val="600"/>
                    </a:spcBef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Arial Unicode MS" pitchFamily="34" charset="-122"/>
                          </a:rPr>
                          <m:t>           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>
                                <a:latin typeface="Cambria Math" panose="02040503050406030204" pitchFamily="18" charset="0"/>
                                <a:ea typeface="Arial Unicode MS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600">
                                <a:latin typeface="Cambria Math" panose="02040503050406030204" pitchFamily="18" charset="0"/>
                                <a:ea typeface="Arial Unicode MS" pitchFamily="34" charset="-122"/>
                              </a:rPr>
                              <m:t>𝑖</m:t>
                            </m:r>
                            <m:r>
                              <a:rPr lang="en-US" altLang="zh-CN" sz="1600">
                                <a:latin typeface="Cambria Math" panose="02040503050406030204" pitchFamily="18" charset="0"/>
                                <a:ea typeface="Arial Unicode MS" pitchFamily="34" charset="-122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1600">
                            <a:latin typeface="Cambria Math" panose="02040503050406030204" pitchFamily="18" charset="0"/>
                            <a:ea typeface="Arial Unicode MS" pitchFamily="34" charset="-122"/>
                          </a:rPr>
                          <m:t>=[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Arial Unicode MS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600">
                                  <a:latin typeface="Cambria Math" panose="02040503050406030204" pitchFamily="18" charset="0"/>
                                  <a:ea typeface="Arial Unicode MS" pitchFamily="34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600">
                                  <a:latin typeface="Cambria Math" panose="02040503050406030204" pitchFamily="18" charset="0"/>
                                  <a:ea typeface="Arial Unicode MS" pitchFamily="34" charset="-122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ea typeface="Arial Unicode MS" pitchFamily="34" charset="-122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Arial Unicode MS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>
                                          <a:latin typeface="Cambria Math" panose="02040503050406030204" pitchFamily="18" charset="0"/>
                                          <a:ea typeface="Arial Unicode MS" pitchFamily="34" charset="-122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CN" sz="1600">
                                          <a:latin typeface="Cambria Math" panose="02040503050406030204" pitchFamily="18" charset="0"/>
                                          <a:ea typeface="Arial Unicode MS" pitchFamily="34" charset="-122"/>
                                        </a:rPr>
                                        <m:t>𝑖</m:t>
                                      </m:r>
                                      <m:r>
                                        <a:rPr lang="en-US" altLang="zh-CN" sz="1600">
                                          <a:latin typeface="Cambria Math" panose="02040503050406030204" pitchFamily="18" charset="0"/>
                                          <a:ea typeface="Arial Unicode MS" pitchFamily="34" charset="-122"/>
                                        </a:rPr>
                                        <m:t>+</m:t>
                                      </m:r>
                                      <m:r>
                                        <a:rPr lang="en-US" altLang="zh-CN" sz="1600">
                                          <a:latin typeface="Cambria Math" panose="02040503050406030204" pitchFamily="18" charset="0"/>
                                          <a:ea typeface="Arial Unicode MS" pitchFamily="34" charset="-122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altLang="zh-CN" sz="1600">
                                      <a:latin typeface="Cambria Math" panose="02040503050406030204" pitchFamily="18" charset="0"/>
                                      <a:ea typeface="Arial Unicode MS" pitchFamily="34" charset="-122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CN" sz="1600">
                                      <a:latin typeface="Cambria Math" panose="02040503050406030204" pitchFamily="18" charset="0"/>
                                      <a:ea typeface="Arial Unicode MS" pitchFamily="34" charset="-122"/>
                                    </a:rPr>
                                    <m:t>−</m:t>
                                  </m:r>
                                  <m:r>
                                    <a:rPr lang="en-US" altLang="zh-CN" sz="1600">
                                      <a:latin typeface="Cambria Math" panose="02040503050406030204" pitchFamily="18" charset="0"/>
                                      <a:ea typeface="Arial Unicode MS" pitchFamily="34" charset="-122"/>
                                    </a:rPr>
                                    <m:t>𝑖</m:t>
                                  </m:r>
                                  <m:r>
                                    <a:rPr lang="en-US" altLang="zh-CN" sz="1600">
                                      <a:latin typeface="Cambria Math" panose="02040503050406030204" pitchFamily="18" charset="0"/>
                                      <a:ea typeface="Arial Unicode MS" pitchFamily="34" charset="-122"/>
                                    </a:rPr>
                                    <m:t>−</m:t>
                                  </m:r>
                                  <m:r>
                                    <a:rPr lang="en-US" altLang="zh-CN" sz="1600">
                                      <a:latin typeface="Cambria Math" panose="02040503050406030204" pitchFamily="18" charset="0"/>
                                      <a:ea typeface="Arial Unicode MS" pitchFamily="34" charset="-122"/>
                                    </a:rPr>
                                    <m:t>𝑚</m:t>
                                  </m:r>
                                </m:sup>
                              </m:sSup>
                            </m:e>
                          </m:mr>
                        </m:m>
                        <m:r>
                          <a:rPr lang="en-US" altLang="zh-CN" sz="1600">
                            <a:latin typeface="Cambria Math" panose="02040503050406030204" pitchFamily="18" charset="0"/>
                            <a:ea typeface="Arial Unicode MS" pitchFamily="34" charset="-122"/>
                          </a:rPr>
                          <m:t>]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Arial Unicode MS" pitchFamily="34" charset="-12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Arial Unicode MS" pitchFamily="34" charset="-122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Arial Unicode MS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>
                                          <a:latin typeface="Cambria Math" panose="02040503050406030204" pitchFamily="18" charset="0"/>
                                          <a:ea typeface="Arial Unicode MS" pitchFamily="34" charset="-122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sz="1600">
                                          <a:latin typeface="Cambria Math" panose="02040503050406030204" pitchFamily="18" charset="0"/>
                                          <a:ea typeface="Arial Unicode MS" pitchFamily="34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Arial Unicode MS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>
                                          <a:latin typeface="Cambria Math" panose="02040503050406030204" pitchFamily="18" charset="0"/>
                                          <a:ea typeface="Arial Unicode MS" pitchFamily="34" charset="-122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altLang="zh-CN" sz="1600">
                                          <a:latin typeface="Cambria Math" panose="02040503050406030204" pitchFamily="18" charset="0"/>
                                          <a:ea typeface="Arial Unicode MS" pitchFamily="34" charset="-122"/>
                                        </a:rPr>
                                        <m:t>𝑅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altLang="zh-CN" sz="1600" dirty="0">
                    <a:ea typeface="Arial Unicode MS" pitchFamily="34" charset="-122"/>
                  </a:endParaRPr>
                </a:p>
                <a:p>
                  <a:pPr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US" altLang="zh-CN" sz="1600" dirty="0">
                      <a:ea typeface="Arial Unicode MS" pitchFamily="34" charset="-122"/>
                    </a:rPr>
                    <a:t>       </a:t>
                  </a:r>
                  <a14:m>
                    <m:oMath xmlns:m="http://schemas.openxmlformats.org/officeDocument/2006/math">
                      <m:r>
                        <a:rPr lang="en-US" altLang="zh-CN" sz="1600" b="0" i="0" smtClean="0">
                          <a:latin typeface="Cambria Math" panose="02040503050406030204" pitchFamily="18" charset="0"/>
                          <a:ea typeface="Arial Unicode MS" pitchFamily="34" charset="-122"/>
                        </a:rPr>
                        <m:t>   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Arial Unicode MS" pitchFamily="34" charset="-122"/>
                        </a:rPr>
                        <m:t>   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Arial Unicode MS" pitchFamily="34" charset="-122"/>
                            </a:rPr>
                          </m:ctrlPr>
                        </m:sSubPr>
                        <m:e>
                          <m:r>
                            <a:rPr lang="en-US" altLang="zh-CN" sz="1600">
                              <a:latin typeface="Cambria Math" panose="02040503050406030204" pitchFamily="18" charset="0"/>
                              <a:ea typeface="Arial Unicode MS" pitchFamily="34" charset="-122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1600">
                              <a:latin typeface="Cambria Math" panose="02040503050406030204" pitchFamily="18" charset="0"/>
                              <a:ea typeface="Arial Unicode MS" pitchFamily="34" charset="-122"/>
                            </a:rPr>
                            <m:t>𝑖</m:t>
                          </m:r>
                          <m:r>
                            <a:rPr lang="en-US" altLang="zh-CN" sz="1600">
                              <a:latin typeface="Cambria Math" panose="02040503050406030204" pitchFamily="18" charset="0"/>
                              <a:ea typeface="Arial Unicode MS" pitchFamily="34" charset="-122"/>
                            </a:rPr>
                            <m:t>+1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Arial Unicode MS" pitchFamily="34" charset="-122"/>
                        </a:rPr>
                        <m:t> </m:t>
                      </m:r>
                      <m:r>
                        <a:rPr lang="en-US" altLang="zh-CN" sz="1600">
                          <a:latin typeface="Cambria Math" panose="02040503050406030204" pitchFamily="18" charset="0"/>
                          <a:ea typeface="Arial Unicode MS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Arial Unicode MS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Arial Unicode MS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>
                                    <a:latin typeface="Cambria Math" panose="02040503050406030204" pitchFamily="18" charset="0"/>
                                    <a:ea typeface="Arial Unicode MS" pitchFamily="34" charset="-122"/>
                                  </a:rPr>
                                  <m:t>1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Arial Unicode MS" pitchFamily="34" charset="-122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Arial Unicode MS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>
                                            <a:latin typeface="Cambria Math" panose="02040503050406030204" pitchFamily="18" charset="0"/>
                                            <a:ea typeface="Arial Unicode MS" pitchFamily="34" charset="-122"/>
                                          </a:rPr>
                                          <m:t>   </m:t>
                                        </m:r>
                                        <m:r>
                                          <a:rPr lang="en-US" altLang="zh-CN" sz="1600">
                                            <a:latin typeface="Cambria Math" panose="02040503050406030204" pitchFamily="18" charset="0"/>
                                            <a:ea typeface="Arial Unicode MS" pitchFamily="34" charset="-122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zh-CN" sz="1600">
                                            <a:latin typeface="Cambria Math" panose="02040503050406030204" pitchFamily="18" charset="0"/>
                                            <a:ea typeface="Arial Unicode MS" pitchFamily="34" charset="-122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sz="1600">
                                            <a:latin typeface="Cambria Math" panose="02040503050406030204" pitchFamily="18" charset="0"/>
                                            <a:ea typeface="Arial Unicode MS" pitchFamily="34" charset="-122"/>
                                          </a:rPr>
                                          <m:t>+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600">
                                            <a:latin typeface="Cambria Math" panose="02040503050406030204" pitchFamily="18" charset="0"/>
                                            <a:ea typeface="Arial Unicode MS" pitchFamily="34" charset="-122"/>
                                          </a:rPr>
                                          <m:t>m</m:t>
                                        </m:r>
                                      </m:sub>
                                    </m:sSub>
                                    <m:r>
                                      <a:rPr lang="en-US" altLang="zh-CN" sz="1600">
                                        <a:latin typeface="Cambria Math" panose="02040503050406030204" pitchFamily="18" charset="0"/>
                                        <a:ea typeface="Arial Unicode MS" pitchFamily="34" charset="-122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1600">
                                        <a:latin typeface="Cambria Math" panose="02040503050406030204" pitchFamily="18" charset="0"/>
                                        <a:ea typeface="Arial Unicode MS" pitchFamily="34" charset="-122"/>
                                      </a:rPr>
                                      <m:t>−</m:t>
                                    </m:r>
                                    <m:r>
                                      <a:rPr lang="en-US" altLang="zh-CN" sz="1600">
                                        <a:latin typeface="Cambria Math" panose="02040503050406030204" pitchFamily="18" charset="0"/>
                                        <a:ea typeface="Arial Unicode MS" pitchFamily="34" charset="-122"/>
                                      </a:rPr>
                                      <m:t>𝑖</m:t>
                                    </m:r>
                                    <m:r>
                                      <a:rPr lang="en-US" altLang="zh-CN" sz="1600">
                                        <a:latin typeface="Cambria Math" panose="02040503050406030204" pitchFamily="18" charset="0"/>
                                        <a:ea typeface="Arial Unicode MS" pitchFamily="34" charset="-122"/>
                                      </a:rPr>
                                      <m:t>−</m:t>
                                    </m:r>
                                    <m:r>
                                      <a:rPr lang="en-US" altLang="zh-CN" sz="1600">
                                        <a:latin typeface="Cambria Math" panose="02040503050406030204" pitchFamily="18" charset="0"/>
                                        <a:ea typeface="Arial Unicode MS" pitchFamily="34" charset="-122"/>
                                      </a:rPr>
                                      <m:t>𝑚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Arial Unicode MS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Arial Unicode MS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Arial Unicode MS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>
                                        <a:latin typeface="Cambria Math" panose="02040503050406030204" pitchFamily="18" charset="0"/>
                                        <a:ea typeface="Arial Unicode MS" pitchFamily="34" charset="-122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1600">
                                        <a:latin typeface="Cambria Math" panose="02040503050406030204" pitchFamily="18" charset="0"/>
                                        <a:ea typeface="Arial Unicode MS" pitchFamily="34" charset="-122"/>
                                      </a:rPr>
                                      <m:t>𝑅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Arial Unicode MS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>
                                        <a:latin typeface="Cambria Math" panose="02040503050406030204" pitchFamily="18" charset="0"/>
                                        <a:ea typeface="Arial Unicode MS" pitchFamily="34" charset="-122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zh-CN" sz="1600">
                                        <a:latin typeface="Cambria Math" panose="02040503050406030204" pitchFamily="18" charset="0"/>
                                        <a:ea typeface="Arial Unicode MS" pitchFamily="34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zh-CN" altLang="en-US" sz="1600" kern="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</a:t>
                  </a:r>
                  <a:endParaRPr lang="en-US" altLang="zh-CN" sz="1600" dirty="0">
                    <a:ea typeface="Arial Unicode MS" pitchFamily="34" charset="-122"/>
                  </a:endParaRPr>
                </a:p>
              </p:txBody>
            </p:sp>
          </mc:Choice>
          <mc:Fallback xmlns="">
            <p:sp>
              <p:nvSpPr>
                <p:cNvPr id="163" name="矩形 1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9844" y="1548085"/>
                  <a:ext cx="3586033" cy="2484013"/>
                </a:xfrm>
                <a:prstGeom prst="rect">
                  <a:avLst/>
                </a:prstGeom>
                <a:blipFill>
                  <a:blip r:embed="rId3"/>
                  <a:stretch>
                    <a:fillRect t="-196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5" name="矩形 164"/>
            <p:cNvSpPr/>
            <p:nvPr/>
          </p:nvSpPr>
          <p:spPr>
            <a:xfrm>
              <a:off x="557407" y="2878322"/>
              <a:ext cx="2929204" cy="1134375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2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dirty="0" smtClean="0">
                <a:solidFill>
                  <a:srgbClr val="000000"/>
                </a:solidFill>
              </a:rPr>
              <a:t>11/17</a:t>
            </a:r>
            <a:endParaRPr lang="en-US" altLang="zh-CN" sz="1200" dirty="0">
              <a:solidFill>
                <a:srgbClr val="000000"/>
              </a:solidFill>
            </a:endParaRPr>
          </a:p>
        </p:txBody>
      </p:sp>
      <p:grpSp>
        <p:nvGrpSpPr>
          <p:cNvPr id="367" name="组合 366"/>
          <p:cNvGrpSpPr/>
          <p:nvPr/>
        </p:nvGrpSpPr>
        <p:grpSpPr>
          <a:xfrm>
            <a:off x="4830930" y="3229344"/>
            <a:ext cx="2319384" cy="2937032"/>
            <a:chOff x="2934253" y="4097106"/>
            <a:chExt cx="1865074" cy="2390408"/>
          </a:xfrm>
        </p:grpSpPr>
        <p:grpSp>
          <p:nvGrpSpPr>
            <p:cNvPr id="368" name="组合 367"/>
            <p:cNvGrpSpPr/>
            <p:nvPr/>
          </p:nvGrpSpPr>
          <p:grpSpPr>
            <a:xfrm>
              <a:off x="2934253" y="4097106"/>
              <a:ext cx="1865074" cy="2390408"/>
              <a:chOff x="2799943" y="3921595"/>
              <a:chExt cx="1385645" cy="2390408"/>
            </a:xfrm>
          </p:grpSpPr>
          <p:grpSp>
            <p:nvGrpSpPr>
              <p:cNvPr id="373" name="组合 372"/>
              <p:cNvGrpSpPr/>
              <p:nvPr/>
            </p:nvGrpSpPr>
            <p:grpSpPr>
              <a:xfrm>
                <a:off x="2799943" y="3921595"/>
                <a:ext cx="1385645" cy="2390408"/>
                <a:chOff x="2928228" y="3912969"/>
                <a:chExt cx="1385645" cy="2390408"/>
              </a:xfrm>
            </p:grpSpPr>
            <p:grpSp>
              <p:nvGrpSpPr>
                <p:cNvPr id="376" name="组合 375"/>
                <p:cNvGrpSpPr/>
                <p:nvPr/>
              </p:nvGrpSpPr>
              <p:grpSpPr>
                <a:xfrm>
                  <a:off x="2928228" y="4465067"/>
                  <a:ext cx="1385645" cy="1838310"/>
                  <a:chOff x="3901619" y="4426759"/>
                  <a:chExt cx="1385645" cy="1838310"/>
                </a:xfrm>
              </p:grpSpPr>
              <p:grpSp>
                <p:nvGrpSpPr>
                  <p:cNvPr id="379" name="组合 378"/>
                  <p:cNvGrpSpPr/>
                  <p:nvPr/>
                </p:nvGrpSpPr>
                <p:grpSpPr>
                  <a:xfrm>
                    <a:off x="3901619" y="4533610"/>
                    <a:ext cx="1385645" cy="1624609"/>
                    <a:chOff x="6300110" y="3192550"/>
                    <a:chExt cx="2209824" cy="2408757"/>
                  </a:xfrm>
                </p:grpSpPr>
                <p:grpSp>
                  <p:nvGrpSpPr>
                    <p:cNvPr id="386" name="组合 385"/>
                    <p:cNvGrpSpPr/>
                    <p:nvPr/>
                  </p:nvGrpSpPr>
                  <p:grpSpPr>
                    <a:xfrm>
                      <a:off x="6300110" y="3192550"/>
                      <a:ext cx="1842052" cy="2408757"/>
                      <a:chOff x="5382883" y="3055284"/>
                      <a:chExt cx="1842052" cy="2408757"/>
                    </a:xfrm>
                  </p:grpSpPr>
                  <p:grpSp>
                    <p:nvGrpSpPr>
                      <p:cNvPr id="391" name="组合 390"/>
                      <p:cNvGrpSpPr/>
                      <p:nvPr/>
                    </p:nvGrpSpPr>
                    <p:grpSpPr>
                      <a:xfrm>
                        <a:off x="5769346" y="3055284"/>
                        <a:ext cx="1455589" cy="2408757"/>
                        <a:chOff x="5769346" y="3055284"/>
                        <a:chExt cx="1455589" cy="2408757"/>
                      </a:xfrm>
                    </p:grpSpPr>
                    <p:sp>
                      <p:nvSpPr>
                        <p:cNvPr id="401" name="矩形 400"/>
                        <p:cNvSpPr/>
                        <p:nvPr/>
                      </p:nvSpPr>
                      <p:spPr>
                        <a:xfrm>
                          <a:off x="5769346" y="3055284"/>
                          <a:ext cx="1455589" cy="2408757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4"/>
                        </a:lnRef>
                        <a:fillRef idx="1">
                          <a:schemeClr val="lt1"/>
                        </a:fillRef>
                        <a:effectRef idx="0">
                          <a:schemeClr val="accent4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>
                            <a:spcBef>
                              <a:spcPts val="12000"/>
                            </a:spcBef>
                          </a:pPr>
                          <a:endParaRPr lang="en-US" altLang="zh-CN" sz="1200" dirty="0"/>
                        </a:p>
                        <a:p>
                          <a:pPr algn="ctr">
                            <a:spcBef>
                              <a:spcPts val="12000"/>
                            </a:spcBef>
                          </a:pPr>
                          <a:r>
                            <a:rPr lang="zh-CN" altLang="en-US" sz="1600" dirty="0"/>
                            <a:t>旋转单元</a:t>
                          </a:r>
                          <a:endParaRPr lang="en-US" altLang="zh-CN" sz="1600" dirty="0"/>
                        </a:p>
                      </p:txBody>
                    </p:sp>
                    <p:sp>
                      <p:nvSpPr>
                        <p:cNvPr id="402" name="矩形 401"/>
                        <p:cNvSpPr/>
                        <p:nvPr/>
                      </p:nvSpPr>
                      <p:spPr>
                        <a:xfrm>
                          <a:off x="6017698" y="3269059"/>
                          <a:ext cx="562465" cy="288034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&gt;&gt;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03" name="矩形 402"/>
                        <p:cNvSpPr/>
                        <p:nvPr/>
                      </p:nvSpPr>
                      <p:spPr>
                        <a:xfrm>
                          <a:off x="6017699" y="3705242"/>
                          <a:ext cx="562465" cy="288034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&gt;&gt;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404" name="组合 403"/>
                        <p:cNvGrpSpPr/>
                        <p:nvPr/>
                      </p:nvGrpSpPr>
                      <p:grpSpPr>
                        <a:xfrm>
                          <a:off x="6076951" y="4137103"/>
                          <a:ext cx="475340" cy="440711"/>
                          <a:chOff x="6076951" y="4124684"/>
                          <a:chExt cx="475340" cy="662434"/>
                        </a:xfrm>
                      </p:grpSpPr>
                      <p:cxnSp>
                        <p:nvCxnSpPr>
                          <p:cNvPr id="415" name="直接连接符 414"/>
                          <p:cNvCxnSpPr/>
                          <p:nvPr/>
                        </p:nvCxnSpPr>
                        <p:spPr>
                          <a:xfrm>
                            <a:off x="6076951" y="4166049"/>
                            <a:ext cx="242726" cy="0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16" name="直接连接符 415"/>
                          <p:cNvCxnSpPr/>
                          <p:nvPr/>
                        </p:nvCxnSpPr>
                        <p:spPr>
                          <a:xfrm>
                            <a:off x="6319678" y="4166049"/>
                            <a:ext cx="229242" cy="306035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17" name="直接连接符 416"/>
                          <p:cNvCxnSpPr/>
                          <p:nvPr/>
                        </p:nvCxnSpPr>
                        <p:spPr>
                          <a:xfrm>
                            <a:off x="6076951" y="4166049"/>
                            <a:ext cx="0" cy="153017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18" name="直接连接符 417"/>
                          <p:cNvCxnSpPr/>
                          <p:nvPr/>
                        </p:nvCxnSpPr>
                        <p:spPr>
                          <a:xfrm>
                            <a:off x="6076951" y="4323567"/>
                            <a:ext cx="104507" cy="139515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19" name="直接连接符 418"/>
                          <p:cNvCxnSpPr/>
                          <p:nvPr/>
                        </p:nvCxnSpPr>
                        <p:spPr>
                          <a:xfrm flipH="1">
                            <a:off x="6076951" y="4467583"/>
                            <a:ext cx="104507" cy="139516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20" name="直接连接符 419"/>
                          <p:cNvCxnSpPr/>
                          <p:nvPr/>
                        </p:nvCxnSpPr>
                        <p:spPr>
                          <a:xfrm>
                            <a:off x="6076951" y="4607099"/>
                            <a:ext cx="0" cy="180019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21" name="直接连接符 420"/>
                          <p:cNvCxnSpPr/>
                          <p:nvPr/>
                        </p:nvCxnSpPr>
                        <p:spPr>
                          <a:xfrm flipH="1">
                            <a:off x="6319678" y="4467583"/>
                            <a:ext cx="232613" cy="310535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22" name="直接连接符 421"/>
                          <p:cNvCxnSpPr/>
                          <p:nvPr/>
                        </p:nvCxnSpPr>
                        <p:spPr>
                          <a:xfrm flipH="1">
                            <a:off x="6076951" y="4787118"/>
                            <a:ext cx="242727" cy="0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423" name="文本框 422"/>
                          <p:cNvSpPr txBox="1"/>
                          <p:nvPr/>
                        </p:nvSpPr>
                        <p:spPr>
                          <a:xfrm>
                            <a:off x="6142686" y="4124684"/>
                            <a:ext cx="402863" cy="61407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altLang="zh-CN" sz="1600" dirty="0"/>
                              <a:t>+</a:t>
                            </a:r>
                            <a:endParaRPr lang="zh-CN" altLang="en-US" sz="1600" dirty="0"/>
                          </a:p>
                        </p:txBody>
                      </p:sp>
                    </p:grpSp>
                    <p:grpSp>
                      <p:nvGrpSpPr>
                        <p:cNvPr id="405" name="组合 404"/>
                        <p:cNvGrpSpPr/>
                        <p:nvPr/>
                      </p:nvGrpSpPr>
                      <p:grpSpPr>
                        <a:xfrm>
                          <a:off x="6083373" y="4708990"/>
                          <a:ext cx="475340" cy="423918"/>
                          <a:chOff x="6076951" y="4149925"/>
                          <a:chExt cx="475340" cy="637193"/>
                        </a:xfrm>
                      </p:grpSpPr>
                      <p:cxnSp>
                        <p:nvCxnSpPr>
                          <p:cNvPr id="406" name="直接连接符 405"/>
                          <p:cNvCxnSpPr/>
                          <p:nvPr/>
                        </p:nvCxnSpPr>
                        <p:spPr>
                          <a:xfrm>
                            <a:off x="6076951" y="4166049"/>
                            <a:ext cx="242726" cy="0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07" name="直接连接符 406"/>
                          <p:cNvCxnSpPr/>
                          <p:nvPr/>
                        </p:nvCxnSpPr>
                        <p:spPr>
                          <a:xfrm>
                            <a:off x="6319678" y="4166049"/>
                            <a:ext cx="229242" cy="306035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08" name="直接连接符 407"/>
                          <p:cNvCxnSpPr/>
                          <p:nvPr/>
                        </p:nvCxnSpPr>
                        <p:spPr>
                          <a:xfrm>
                            <a:off x="6076951" y="4166049"/>
                            <a:ext cx="0" cy="153017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09" name="直接连接符 408"/>
                          <p:cNvCxnSpPr/>
                          <p:nvPr/>
                        </p:nvCxnSpPr>
                        <p:spPr>
                          <a:xfrm>
                            <a:off x="6076951" y="4323567"/>
                            <a:ext cx="104507" cy="139515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10" name="直接连接符 409"/>
                          <p:cNvCxnSpPr/>
                          <p:nvPr/>
                        </p:nvCxnSpPr>
                        <p:spPr>
                          <a:xfrm flipH="1">
                            <a:off x="6076951" y="4467583"/>
                            <a:ext cx="104507" cy="139516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11" name="直接连接符 410"/>
                          <p:cNvCxnSpPr/>
                          <p:nvPr/>
                        </p:nvCxnSpPr>
                        <p:spPr>
                          <a:xfrm>
                            <a:off x="6076951" y="4607099"/>
                            <a:ext cx="0" cy="180019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12" name="直接连接符 411"/>
                          <p:cNvCxnSpPr/>
                          <p:nvPr/>
                        </p:nvCxnSpPr>
                        <p:spPr>
                          <a:xfrm flipH="1">
                            <a:off x="6319678" y="4467583"/>
                            <a:ext cx="232613" cy="310535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13" name="直接连接符 412"/>
                          <p:cNvCxnSpPr/>
                          <p:nvPr/>
                        </p:nvCxnSpPr>
                        <p:spPr>
                          <a:xfrm flipH="1">
                            <a:off x="6076951" y="4787118"/>
                            <a:ext cx="242727" cy="0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414" name="文本框 413"/>
                          <p:cNvSpPr txBox="1"/>
                          <p:nvPr/>
                        </p:nvSpPr>
                        <p:spPr>
                          <a:xfrm>
                            <a:off x="6140410" y="4149925"/>
                            <a:ext cx="320264" cy="617318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altLang="zh-CN" sz="1600" dirty="0"/>
                              <a:t>+</a:t>
                            </a:r>
                            <a:endParaRPr lang="zh-CN" altLang="en-US" sz="1600" dirty="0"/>
                          </a:p>
                        </p:txBody>
                      </p:sp>
                    </p:grpSp>
                  </p:grpSp>
                  <p:grpSp>
                    <p:nvGrpSpPr>
                      <p:cNvPr id="392" name="组合 391"/>
                      <p:cNvGrpSpPr/>
                      <p:nvPr/>
                    </p:nvGrpSpPr>
                    <p:grpSpPr>
                      <a:xfrm>
                        <a:off x="5382883" y="3417575"/>
                        <a:ext cx="700490" cy="1655451"/>
                        <a:chOff x="5382883" y="3417575"/>
                        <a:chExt cx="700490" cy="1655451"/>
                      </a:xfrm>
                    </p:grpSpPr>
                    <p:cxnSp>
                      <p:nvCxnSpPr>
                        <p:cNvPr id="393" name="直接连接符 392"/>
                        <p:cNvCxnSpPr/>
                        <p:nvPr/>
                      </p:nvCxnSpPr>
                      <p:spPr>
                        <a:xfrm>
                          <a:off x="5382883" y="3426576"/>
                          <a:ext cx="634816" cy="0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94" name="直接连接符 393"/>
                        <p:cNvCxnSpPr/>
                        <p:nvPr/>
                      </p:nvCxnSpPr>
                      <p:spPr>
                        <a:xfrm>
                          <a:off x="5382883" y="3849257"/>
                          <a:ext cx="634816" cy="0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95" name="直接连接符 394"/>
                        <p:cNvCxnSpPr/>
                        <p:nvPr/>
                      </p:nvCxnSpPr>
                      <p:spPr>
                        <a:xfrm>
                          <a:off x="5382883" y="4215522"/>
                          <a:ext cx="694068" cy="0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96" name="直接连接符 395"/>
                        <p:cNvCxnSpPr/>
                        <p:nvPr/>
                      </p:nvCxnSpPr>
                      <p:spPr>
                        <a:xfrm>
                          <a:off x="5963292" y="4521010"/>
                          <a:ext cx="113659" cy="0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97" name="直接连接符 396"/>
                        <p:cNvCxnSpPr/>
                        <p:nvPr/>
                      </p:nvCxnSpPr>
                      <p:spPr>
                        <a:xfrm>
                          <a:off x="5391509" y="4773574"/>
                          <a:ext cx="691864" cy="0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98" name="直接连接符 397"/>
                        <p:cNvCxnSpPr/>
                        <p:nvPr/>
                      </p:nvCxnSpPr>
                      <p:spPr>
                        <a:xfrm>
                          <a:off x="5853754" y="5073026"/>
                          <a:ext cx="223197" cy="0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99" name="直接连接符 398"/>
                        <p:cNvCxnSpPr/>
                        <p:nvPr/>
                      </p:nvCxnSpPr>
                      <p:spPr>
                        <a:xfrm flipV="1">
                          <a:off x="5963292" y="3417575"/>
                          <a:ext cx="0" cy="1103435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00" name="直接连接符 399"/>
                        <p:cNvCxnSpPr/>
                        <p:nvPr/>
                      </p:nvCxnSpPr>
                      <p:spPr>
                        <a:xfrm flipV="1">
                          <a:off x="5853754" y="3849258"/>
                          <a:ext cx="0" cy="1223768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387" name="直接连接符 386"/>
                    <p:cNvCxnSpPr>
                      <a:cxnSpLocks/>
                      <a:stCxn id="402" idx="3"/>
                    </p:cNvCxnSpPr>
                    <p:nvPr/>
                  </p:nvCxnSpPr>
                  <p:spPr>
                    <a:xfrm>
                      <a:off x="7497391" y="3550343"/>
                      <a:ext cx="1012542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8" name="直接连接符 387"/>
                    <p:cNvCxnSpPr>
                      <a:cxnSpLocks/>
                      <a:stCxn id="403" idx="3"/>
                    </p:cNvCxnSpPr>
                    <p:nvPr/>
                  </p:nvCxnSpPr>
                  <p:spPr>
                    <a:xfrm>
                      <a:off x="7497391" y="3986525"/>
                      <a:ext cx="1012543" cy="389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9" name="直接连接符 388"/>
                    <p:cNvCxnSpPr/>
                    <p:nvPr/>
                  </p:nvCxnSpPr>
                  <p:spPr>
                    <a:xfrm>
                      <a:off x="7466146" y="4509040"/>
                      <a:ext cx="1043786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0" name="直接连接符 389"/>
                    <p:cNvCxnSpPr/>
                    <p:nvPr/>
                  </p:nvCxnSpPr>
                  <p:spPr>
                    <a:xfrm>
                      <a:off x="7466146" y="5054597"/>
                      <a:ext cx="1043786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80" name="组合 379"/>
                  <p:cNvGrpSpPr/>
                  <p:nvPr/>
                </p:nvGrpSpPr>
                <p:grpSpPr>
                  <a:xfrm>
                    <a:off x="4024791" y="4426759"/>
                    <a:ext cx="1148950" cy="1838310"/>
                    <a:chOff x="3946933" y="4404587"/>
                    <a:chExt cx="1242332" cy="1882654"/>
                  </a:xfrm>
                </p:grpSpPr>
                <p:cxnSp>
                  <p:nvCxnSpPr>
                    <p:cNvPr id="381" name="直接连接符 380"/>
                    <p:cNvCxnSpPr/>
                    <p:nvPr/>
                  </p:nvCxnSpPr>
                  <p:spPr>
                    <a:xfrm>
                      <a:off x="3947480" y="4404587"/>
                      <a:ext cx="1241783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2" name="直接连接符 381"/>
                    <p:cNvCxnSpPr/>
                    <p:nvPr/>
                  </p:nvCxnSpPr>
                  <p:spPr>
                    <a:xfrm>
                      <a:off x="5189265" y="4404587"/>
                      <a:ext cx="0" cy="1882654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383" name="组合 382"/>
                    <p:cNvGrpSpPr/>
                    <p:nvPr/>
                  </p:nvGrpSpPr>
                  <p:grpSpPr>
                    <a:xfrm rot="10800000">
                      <a:off x="3946933" y="4404587"/>
                      <a:ext cx="1241783" cy="1882654"/>
                      <a:chOff x="4099880" y="4556987"/>
                      <a:chExt cx="1241783" cy="1882654"/>
                    </a:xfrm>
                  </p:grpSpPr>
                  <p:cxnSp>
                    <p:nvCxnSpPr>
                      <p:cNvPr id="384" name="直接连接符 383"/>
                      <p:cNvCxnSpPr/>
                      <p:nvPr/>
                    </p:nvCxnSpPr>
                    <p:spPr>
                      <a:xfrm>
                        <a:off x="4099880" y="4556987"/>
                        <a:ext cx="124178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85" name="直接连接符 384"/>
                      <p:cNvCxnSpPr/>
                      <p:nvPr/>
                    </p:nvCxnSpPr>
                    <p:spPr>
                      <a:xfrm>
                        <a:off x="5341662" y="4556987"/>
                        <a:ext cx="0" cy="1882654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cxnSp>
              <p:nvCxnSpPr>
                <p:cNvPr id="377" name="直接连接符 376"/>
                <p:cNvCxnSpPr>
                  <a:cxnSpLocks/>
                </p:cNvCxnSpPr>
                <p:nvPr/>
              </p:nvCxnSpPr>
              <p:spPr>
                <a:xfrm flipH="1">
                  <a:off x="3048002" y="3912969"/>
                  <a:ext cx="335039" cy="55209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直接连接符 377"/>
                <p:cNvCxnSpPr>
                  <a:cxnSpLocks/>
                </p:cNvCxnSpPr>
                <p:nvPr/>
              </p:nvCxnSpPr>
              <p:spPr>
                <a:xfrm>
                  <a:off x="3806470" y="3916502"/>
                  <a:ext cx="393375" cy="54732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4" name="直接连接符 373"/>
              <p:cNvCxnSpPr>
                <a:cxnSpLocks/>
                <a:stCxn id="401" idx="0"/>
              </p:cNvCxnSpPr>
              <p:nvPr/>
            </p:nvCxnSpPr>
            <p:spPr>
              <a:xfrm flipV="1">
                <a:off x="3498626" y="4239817"/>
                <a:ext cx="2" cy="340727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5" name="文本框 374"/>
              <p:cNvSpPr txBox="1"/>
              <p:nvPr/>
            </p:nvSpPr>
            <p:spPr>
              <a:xfrm>
                <a:off x="3461945" y="4209436"/>
                <a:ext cx="417452" cy="2630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500" dirty="0"/>
                  <a:t>sign</a:t>
                </a:r>
                <a:endParaRPr lang="zh-CN" altLang="en-US" sz="1500" dirty="0"/>
              </a:p>
            </p:txBody>
          </p:sp>
        </p:grpSp>
        <p:sp>
          <p:nvSpPr>
            <p:cNvPr id="369" name="矩形 368"/>
            <p:cNvSpPr/>
            <p:nvPr/>
          </p:nvSpPr>
          <p:spPr>
            <a:xfrm>
              <a:off x="4056457" y="4908216"/>
              <a:ext cx="370840" cy="1970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1"/>
                  </a:solidFill>
                </a:rPr>
                <a:t>reg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0" name="矩形 369"/>
            <p:cNvSpPr/>
            <p:nvPr/>
          </p:nvSpPr>
          <p:spPr>
            <a:xfrm>
              <a:off x="4056457" y="5202404"/>
              <a:ext cx="370840" cy="1970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1"/>
                  </a:solidFill>
                </a:rPr>
                <a:t>reg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1" name="矩形 370"/>
            <p:cNvSpPr/>
            <p:nvPr/>
          </p:nvSpPr>
          <p:spPr>
            <a:xfrm>
              <a:off x="4054104" y="5554356"/>
              <a:ext cx="370840" cy="1970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1"/>
                  </a:solidFill>
                </a:rPr>
                <a:t>reg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2" name="矩形 371"/>
            <p:cNvSpPr/>
            <p:nvPr/>
          </p:nvSpPr>
          <p:spPr>
            <a:xfrm>
              <a:off x="4060176" y="5915549"/>
              <a:ext cx="370840" cy="1970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1"/>
                  </a:solidFill>
                </a:rPr>
                <a:t>reg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42" name="图片 141" descr="D:\毕设\大四下\lunwen\图片\流水线.png">
            <a:extLst>
              <a:ext uri="{FF2B5EF4-FFF2-40B4-BE49-F238E27FC236}">
                <a16:creationId xmlns="" xmlns:a16="http://schemas.microsoft.com/office/drawing/2014/main" id="{88C1B2C6-F47C-4F39-858E-CE78EBF9919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935" y="835362"/>
            <a:ext cx="7674260" cy="24482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052864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786563"/>
          </a:xfrm>
        </p:spPr>
        <p:txBody>
          <a:bodyPr/>
          <a:lstStyle/>
          <a:p>
            <a:r>
              <a:rPr lang="zh-CN" altLang="en-US" sz="3600" dirty="0"/>
              <a:t>进展情况</a:t>
            </a:r>
            <a:r>
              <a:rPr lang="en-US" altLang="zh-CN" sz="3600" dirty="0"/>
              <a:t>——</a:t>
            </a:r>
            <a:r>
              <a:rPr lang="zh-CN" altLang="en-US" sz="3600" dirty="0"/>
              <a:t>功能性仿真</a:t>
            </a:r>
          </a:p>
        </p:txBody>
      </p:sp>
      <p:grpSp>
        <p:nvGrpSpPr>
          <p:cNvPr id="86" name="组合 85"/>
          <p:cNvGrpSpPr/>
          <p:nvPr/>
        </p:nvGrpSpPr>
        <p:grpSpPr>
          <a:xfrm>
            <a:off x="1243326" y="1930351"/>
            <a:ext cx="6716110" cy="1475210"/>
            <a:chOff x="3132128" y="1795894"/>
            <a:chExt cx="6781376" cy="1618240"/>
          </a:xfrm>
        </p:grpSpPr>
        <p:sp>
          <p:nvSpPr>
            <p:cNvPr id="85" name="矩形 84"/>
            <p:cNvSpPr/>
            <p:nvPr/>
          </p:nvSpPr>
          <p:spPr>
            <a:xfrm>
              <a:off x="3132128" y="1795894"/>
              <a:ext cx="945618" cy="16182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4" name="组合 83"/>
            <p:cNvGrpSpPr/>
            <p:nvPr/>
          </p:nvGrpSpPr>
          <p:grpSpPr>
            <a:xfrm>
              <a:off x="3140807" y="1795894"/>
              <a:ext cx="6772697" cy="1618240"/>
              <a:chOff x="587186" y="1795894"/>
              <a:chExt cx="6772697" cy="1618240"/>
            </a:xfrm>
          </p:grpSpPr>
          <p:sp>
            <p:nvSpPr>
              <p:cNvPr id="30" name="文本框 29"/>
              <p:cNvSpPr txBox="1"/>
              <p:nvPr/>
            </p:nvSpPr>
            <p:spPr>
              <a:xfrm>
                <a:off x="589332" y="1840122"/>
                <a:ext cx="92262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>
                    <a:solidFill>
                      <a:schemeClr val="bg1"/>
                    </a:solidFill>
                  </a:rPr>
                  <a:t>时钟</a:t>
                </a: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589332" y="2051160"/>
                <a:ext cx="91220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>
                    <a:solidFill>
                      <a:schemeClr val="bg1"/>
                    </a:solidFill>
                  </a:rPr>
                  <a:t>频率控制字</a:t>
                </a:r>
              </a:p>
            </p:txBody>
          </p:sp>
          <p:cxnSp>
            <p:nvCxnSpPr>
              <p:cNvPr id="32" name="直接连接符 31"/>
              <p:cNvCxnSpPr>
                <a:cxnSpLocks/>
              </p:cNvCxnSpPr>
              <p:nvPr/>
            </p:nvCxnSpPr>
            <p:spPr>
              <a:xfrm flipH="1">
                <a:off x="589332" y="2056865"/>
                <a:ext cx="925582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>
                <a:cxnSpLocks/>
              </p:cNvCxnSpPr>
              <p:nvPr/>
            </p:nvCxnSpPr>
            <p:spPr>
              <a:xfrm flipH="1">
                <a:off x="589332" y="2300305"/>
                <a:ext cx="925582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>
                <a:cxnSpLocks/>
              </p:cNvCxnSpPr>
              <p:nvPr/>
            </p:nvCxnSpPr>
            <p:spPr>
              <a:xfrm flipH="1">
                <a:off x="589332" y="2523583"/>
                <a:ext cx="925582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>
                <a:cxnSpLocks/>
              </p:cNvCxnSpPr>
              <p:nvPr/>
            </p:nvCxnSpPr>
            <p:spPr>
              <a:xfrm flipH="1">
                <a:off x="589332" y="2961105"/>
                <a:ext cx="925582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>
                <a:cxnSpLocks/>
              </p:cNvCxnSpPr>
              <p:nvPr/>
            </p:nvCxnSpPr>
            <p:spPr>
              <a:xfrm flipH="1">
                <a:off x="589332" y="3384389"/>
                <a:ext cx="925582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67" name="文本框 66"/>
              <p:cNvSpPr txBox="1"/>
              <p:nvPr/>
            </p:nvSpPr>
            <p:spPr>
              <a:xfrm>
                <a:off x="587186" y="2278186"/>
                <a:ext cx="91434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>
                    <a:solidFill>
                      <a:schemeClr val="bg1"/>
                    </a:solidFill>
                  </a:rPr>
                  <a:t>相位控制字</a:t>
                </a:r>
              </a:p>
            </p:txBody>
          </p:sp>
          <p:sp>
            <p:nvSpPr>
              <p:cNvPr id="68" name="文本框 67"/>
              <p:cNvSpPr txBox="1"/>
              <p:nvPr/>
            </p:nvSpPr>
            <p:spPr>
              <a:xfrm>
                <a:off x="589332" y="2614017"/>
                <a:ext cx="9239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>
                    <a:solidFill>
                      <a:schemeClr val="bg1"/>
                    </a:solidFill>
                  </a:rPr>
                  <a:t>输出波形</a:t>
                </a:r>
              </a:p>
            </p:txBody>
          </p:sp>
          <p:sp>
            <p:nvSpPr>
              <p:cNvPr id="69" name="文本框 68"/>
              <p:cNvSpPr txBox="1"/>
              <p:nvPr/>
            </p:nvSpPr>
            <p:spPr>
              <a:xfrm>
                <a:off x="589332" y="3053108"/>
                <a:ext cx="9239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>
                    <a:solidFill>
                      <a:schemeClr val="bg1"/>
                    </a:solidFill>
                  </a:rPr>
                  <a:t>生成相位</a:t>
                </a:r>
              </a:p>
            </p:txBody>
          </p:sp>
          <p:grpSp>
            <p:nvGrpSpPr>
              <p:cNvPr id="75" name="组合 74"/>
              <p:cNvGrpSpPr/>
              <p:nvPr/>
            </p:nvGrpSpPr>
            <p:grpSpPr>
              <a:xfrm>
                <a:off x="1514914" y="1795894"/>
                <a:ext cx="5844969" cy="1618240"/>
                <a:chOff x="1514914" y="1326470"/>
                <a:chExt cx="5844969" cy="1989956"/>
              </a:xfrm>
            </p:grpSpPr>
            <p:pic>
              <p:nvPicPr>
                <p:cNvPr id="17" name="图片 16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saturation sat="4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5379"/>
                <a:stretch/>
              </p:blipFill>
              <p:spPr>
                <a:xfrm>
                  <a:off x="1514914" y="2223870"/>
                  <a:ext cx="5844969" cy="1092556"/>
                </a:xfrm>
                <a:prstGeom prst="rect">
                  <a:avLst/>
                </a:prstGeom>
              </p:spPr>
            </p:pic>
            <p:pic>
              <p:nvPicPr>
                <p:cNvPr id="72" name="图片 71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74754"/>
                <a:stretch/>
              </p:blipFill>
              <p:spPr>
                <a:xfrm>
                  <a:off x="1514914" y="1326470"/>
                  <a:ext cx="5844969" cy="896281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3" name="组合 2"/>
          <p:cNvGrpSpPr/>
          <p:nvPr/>
        </p:nvGrpSpPr>
        <p:grpSpPr>
          <a:xfrm>
            <a:off x="381000" y="978743"/>
            <a:ext cx="8416897" cy="5755827"/>
            <a:chOff x="381000" y="978743"/>
            <a:chExt cx="8416897" cy="5755827"/>
          </a:xfrm>
        </p:grpSpPr>
        <p:grpSp>
          <p:nvGrpSpPr>
            <p:cNvPr id="83" name="组合 82"/>
            <p:cNvGrpSpPr/>
            <p:nvPr/>
          </p:nvGrpSpPr>
          <p:grpSpPr>
            <a:xfrm>
              <a:off x="381000" y="978743"/>
              <a:ext cx="8416897" cy="5512314"/>
              <a:chOff x="260230" y="978743"/>
              <a:chExt cx="8416897" cy="5512314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260230" y="978743"/>
                <a:ext cx="7727830" cy="5512314"/>
                <a:chOff x="418457" y="1161048"/>
                <a:chExt cx="4547243" cy="5512314"/>
              </a:xfrm>
            </p:grpSpPr>
            <p:sp>
              <p:nvSpPr>
                <p:cNvPr id="14" name="内容占位符 2"/>
                <p:cNvSpPr txBox="1">
                  <a:spLocks/>
                </p:cNvSpPr>
                <p:nvPr/>
              </p:nvSpPr>
              <p:spPr bwMode="auto">
                <a:xfrm>
                  <a:off x="418457" y="1161048"/>
                  <a:ext cx="4547243" cy="55123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342900" indent="-34290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Arial Unicode MS" pitchFamily="34" charset="-122"/>
                      <a:ea typeface="Arial Unicode MS" pitchFamily="34" charset="-122"/>
                      <a:cs typeface="Arial Unicode MS" pitchFamily="34" charset="-122"/>
                    </a:defRPr>
                  </a:lvl1pPr>
                  <a:lvl2pPr marL="742950" indent="-28575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Arial Unicode MS" pitchFamily="34" charset="-122"/>
                      <a:ea typeface="Arial Unicode MS" pitchFamily="34" charset="-122"/>
                      <a:cs typeface="Arial Unicode MS" pitchFamily="34" charset="-122"/>
                    </a:defRPr>
                  </a:lvl2pPr>
                  <a:lvl3pPr marL="11430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Arial Unicode MS" pitchFamily="34" charset="-122"/>
                      <a:ea typeface="Arial Unicode MS" pitchFamily="34" charset="-122"/>
                      <a:cs typeface="Arial Unicode MS" pitchFamily="34" charset="-122"/>
                    </a:defRPr>
                  </a:lvl3pPr>
                  <a:lvl4pPr marL="16002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Arial Unicode MS" pitchFamily="34" charset="-122"/>
                      <a:ea typeface="Arial Unicode MS" pitchFamily="34" charset="-122"/>
                      <a:cs typeface="Arial Unicode MS" pitchFamily="34" charset="-122"/>
                    </a:defRPr>
                  </a:lvl4pPr>
                  <a:lvl5pPr marL="20574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 Unicode MS" pitchFamily="34" charset="-122"/>
                      <a:ea typeface="Arial Unicode MS" pitchFamily="34" charset="-122"/>
                      <a:cs typeface="Arial Unicode MS" pitchFamily="34" charset="-122"/>
                    </a:defRPr>
                  </a:lvl5pPr>
                  <a:lvl6pPr marL="25146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6pPr>
                  <a:lvl7pPr marL="29718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7pPr>
                  <a:lvl8pPr marL="34290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8pPr>
                  <a:lvl9pPr marL="38862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9pPr>
                </a:lstStyle>
                <a:p>
                  <a:pPr marL="257175" indent="-257175"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zh-CN" altLang="en-US" sz="22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功能性仿真结果</a:t>
                  </a:r>
                  <a:endParaRPr lang="en-US" altLang="zh-CN" sz="22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lvl="1">
                    <a:spcBef>
                      <a:spcPts val="600"/>
                    </a:spcBef>
                    <a:spcAft>
                      <a:spcPts val="12600"/>
                    </a:spcAft>
                  </a:pPr>
                  <a:r>
                    <a:rPr lang="en-US" altLang="zh-CN" sz="1600" kern="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RTL</a:t>
                  </a:r>
                  <a:r>
                    <a:rPr lang="zh-CN" altLang="en-US" sz="1600" kern="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仿真波形图</a:t>
                  </a:r>
                  <a:endParaRPr lang="en-US" altLang="zh-CN" sz="2000" kern="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lvl="1">
                    <a:spcBef>
                      <a:spcPts val="1800"/>
                    </a:spcBef>
                    <a:spcAft>
                      <a:spcPts val="600"/>
                    </a:spcAft>
                  </a:pPr>
                  <a:r>
                    <a:rPr lang="en-US" altLang="zh-CN" sz="1600" kern="0" dirty="0" err="1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Matlab</a:t>
                  </a:r>
                  <a:r>
                    <a:rPr lang="en-US" altLang="zh-CN" sz="1600" kern="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FFT </a:t>
                  </a:r>
                  <a:r>
                    <a:rPr lang="zh-CN" altLang="en-US" sz="1600" kern="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验证</a:t>
                  </a:r>
                  <a:endParaRPr lang="en-US" altLang="zh-CN" sz="1600" kern="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lvl="1"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US" altLang="zh-CN" sz="1600" kern="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7" name="组合 6"/>
                <p:cNvGrpSpPr/>
                <p:nvPr/>
              </p:nvGrpSpPr>
              <p:grpSpPr>
                <a:xfrm>
                  <a:off x="669956" y="4102152"/>
                  <a:ext cx="2727500" cy="2568502"/>
                  <a:chOff x="737364" y="4102152"/>
                  <a:chExt cx="2727500" cy="2568502"/>
                </a:xfrm>
              </p:grpSpPr>
              <p:pic>
                <p:nvPicPr>
                  <p:cNvPr id="8" name="图片 7"/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737364" y="4102152"/>
                    <a:ext cx="2727500" cy="2568502"/>
                  </a:xfrm>
                  <a:prstGeom prst="rect">
                    <a:avLst/>
                  </a:prstGeom>
                </p:spPr>
              </p:pic>
              <p:cxnSp>
                <p:nvCxnSpPr>
                  <p:cNvPr id="9" name="直接箭头连接符 8"/>
                  <p:cNvCxnSpPr>
                    <a:cxnSpLocks/>
                  </p:cNvCxnSpPr>
                  <p:nvPr/>
                </p:nvCxnSpPr>
                <p:spPr>
                  <a:xfrm flipV="1">
                    <a:off x="1796457" y="4318130"/>
                    <a:ext cx="0" cy="460372"/>
                  </a:xfrm>
                  <a:prstGeom prst="straightConnector1">
                    <a:avLst/>
                  </a:prstGeom>
                  <a:ln w="127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直接箭头连接符 9"/>
                  <p:cNvCxnSpPr>
                    <a:cxnSpLocks/>
                  </p:cNvCxnSpPr>
                  <p:nvPr/>
                </p:nvCxnSpPr>
                <p:spPr>
                  <a:xfrm>
                    <a:off x="1796457" y="5032458"/>
                    <a:ext cx="0" cy="450056"/>
                  </a:xfrm>
                  <a:prstGeom prst="straightConnector1">
                    <a:avLst/>
                  </a:prstGeom>
                  <a:ln w="127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直接连接符 10"/>
                  <p:cNvCxnSpPr>
                    <a:cxnSpLocks/>
                  </p:cNvCxnSpPr>
                  <p:nvPr/>
                </p:nvCxnSpPr>
                <p:spPr>
                  <a:xfrm>
                    <a:off x="1236900" y="4311416"/>
                    <a:ext cx="637542" cy="0"/>
                  </a:xfrm>
                  <a:prstGeom prst="line">
                    <a:avLst/>
                  </a:prstGeom>
                  <a:ln w="127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直接连接符 11"/>
                  <p:cNvCxnSpPr>
                    <a:cxnSpLocks/>
                  </p:cNvCxnSpPr>
                  <p:nvPr/>
                </p:nvCxnSpPr>
                <p:spPr>
                  <a:xfrm>
                    <a:off x="1710733" y="5482514"/>
                    <a:ext cx="173831" cy="0"/>
                  </a:xfrm>
                  <a:prstGeom prst="line">
                    <a:avLst/>
                  </a:prstGeom>
                  <a:ln w="127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" name="文本框 12"/>
                  <p:cNvSpPr txBox="1"/>
                  <p:nvPr/>
                </p:nvSpPr>
                <p:spPr>
                  <a:xfrm>
                    <a:off x="1474989" y="4743077"/>
                    <a:ext cx="642937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400" dirty="0"/>
                      <a:t>100dBc</a:t>
                    </a:r>
                    <a:endParaRPr lang="zh-CN" altLang="en-US" sz="1400" dirty="0"/>
                  </a:p>
                </p:txBody>
              </p:sp>
            </p:grpSp>
          </p:grpSp>
          <p:sp>
            <p:nvSpPr>
              <p:cNvPr id="27" name="矩形 26"/>
              <p:cNvSpPr/>
              <p:nvPr/>
            </p:nvSpPr>
            <p:spPr>
              <a:xfrm>
                <a:off x="5197803" y="4099880"/>
                <a:ext cx="3479324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57175" lvl="2" indent="-257175" fontAlgn="base">
                  <a:spcBef>
                    <a:spcPts val="600"/>
                  </a:spcBef>
                  <a:spcAft>
                    <a:spcPts val="1200"/>
                  </a:spcAft>
                  <a:buChar char="•"/>
                </a:pPr>
                <a:r>
                  <a:rPr lang="en-US" altLang="zh-CN" sz="14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Matlab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结果和</a:t>
                </a:r>
                <a:r>
                  <a:rPr lang="en-US" altLang="zh-CN" sz="14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Modelsim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输出相同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</a:p>
              <a:p>
                <a:pPr marL="257175" lvl="2" indent="-257175" fontAlgn="base">
                  <a:spcBef>
                    <a:spcPts val="600"/>
                  </a:spcBef>
                  <a:spcAft>
                    <a:spcPts val="1200"/>
                  </a:spcAft>
                  <a:buChar char="•"/>
                </a:pP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杂散性能：均达到理论</a:t>
                </a:r>
                <a:r>
                  <a:rPr lang="zh-CN" altLang="en-US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值</a:t>
                </a:r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714375" lvl="3" indent="-257175" fontAlgn="base">
                  <a:spcBef>
                    <a:spcPts val="600"/>
                  </a:spcBef>
                  <a:spcAft>
                    <a:spcPts val="1200"/>
                  </a:spcAft>
                  <a:buChar char="•"/>
                </a:pP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16bit 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版本平均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SFDR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值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100 </a:t>
                </a:r>
                <a:r>
                  <a:rPr lang="en-US" altLang="zh-CN" sz="14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dBc</a:t>
                </a:r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8" name="文本框 87"/>
            <p:cNvSpPr txBox="1"/>
            <p:nvPr/>
          </p:nvSpPr>
          <p:spPr>
            <a:xfrm>
              <a:off x="2358933" y="6488349"/>
              <a:ext cx="17000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Fig9 </a:t>
              </a:r>
              <a:r>
                <a:rPr lang="en-US" altLang="zh-CN" sz="1000" kern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FFT </a:t>
              </a:r>
              <a:r>
                <a:rPr lang="zh-CN" altLang="en-US" sz="10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验证结果</a:t>
              </a:r>
            </a:p>
          </p:txBody>
        </p:sp>
      </p:grpSp>
      <p:sp>
        <p:nvSpPr>
          <p:cNvPr id="89" name="文本框 88"/>
          <p:cNvSpPr txBox="1"/>
          <p:nvPr/>
        </p:nvSpPr>
        <p:spPr>
          <a:xfrm>
            <a:off x="1252755" y="3448083"/>
            <a:ext cx="67066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Fig8 RTL</a:t>
            </a:r>
            <a:r>
              <a:rPr lang="zh-CN" altLang="en-US" sz="1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仿真波形</a:t>
            </a:r>
          </a:p>
        </p:txBody>
      </p:sp>
      <p:sp>
        <p:nvSpPr>
          <p:cNvPr id="33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dirty="0" smtClean="0">
                <a:solidFill>
                  <a:srgbClr val="000000"/>
                </a:solidFill>
              </a:rPr>
              <a:t>12/17</a:t>
            </a:r>
            <a:endParaRPr lang="en-US" altLang="zh-CN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274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787400"/>
          </a:xfrm>
        </p:spPr>
        <p:txBody>
          <a:bodyPr/>
          <a:lstStyle/>
          <a:p>
            <a:r>
              <a:rPr lang="zh-CN" altLang="en-US" sz="3600" dirty="0"/>
              <a:t>进展情况</a:t>
            </a:r>
            <a:r>
              <a:rPr lang="en-US" altLang="zh-CN" sz="3600" dirty="0"/>
              <a:t>——</a:t>
            </a:r>
            <a:r>
              <a:rPr lang="zh-CN" altLang="en-US" sz="3600" dirty="0"/>
              <a:t>前后端结果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90500" y="1303219"/>
            <a:ext cx="4620522" cy="1654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57213" lvl="1" indent="-214313" fontAlgn="base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har char="–"/>
            </a:pPr>
            <a:r>
              <a:rPr lang="en-US" altLang="zh-CN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TSMC 65nm </a:t>
            </a:r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工艺库综合</a:t>
            </a:r>
            <a:endParaRPr lang="en-US" altLang="zh-CN" sz="22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14413" lvl="2" indent="-214313" fontAlgn="base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har char="–"/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对关键路径上的电路进行了优化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marL="1014413" lvl="2" indent="-214313" fontAlgn="base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har char="–"/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综合时钟频率 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2.0 GHz </a:t>
            </a:r>
          </a:p>
          <a:p>
            <a:pPr marL="1014413" lvl="2" indent="-214313" fontAlgn="base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har char="–"/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前仿时序、波形正确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sp>
        <p:nvSpPr>
          <p:cNvPr id="16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dirty="0" smtClean="0">
                <a:solidFill>
                  <a:srgbClr val="000000"/>
                </a:solidFill>
              </a:rPr>
              <a:t>13/17</a:t>
            </a:r>
            <a:endParaRPr lang="en-US" altLang="zh-CN" sz="1200" dirty="0">
              <a:solidFill>
                <a:srgbClr val="00000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70145" y="5283666"/>
            <a:ext cx="40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综合</a:t>
            </a: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结果时序约束</a:t>
            </a:r>
            <a:r>
              <a: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 descr="C:\Users\win7\AppData\Local\Temp\1495293424(1).png">
            <a:extLst>
              <a:ext uri="{FF2B5EF4-FFF2-40B4-BE49-F238E27FC236}">
                <a16:creationId xmlns="" xmlns:a16="http://schemas.microsoft.com/office/drawing/2014/main" id="{2D2BA207-2233-4ACA-82FE-835DED8C636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45" y="3298950"/>
            <a:ext cx="4025655" cy="1781784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文本框 28">
            <a:extLst>
              <a:ext uri="{FF2B5EF4-FFF2-40B4-BE49-F238E27FC236}">
                <a16:creationId xmlns="" xmlns:a16="http://schemas.microsoft.com/office/drawing/2014/main" id="{21A92C2A-9F8A-44C9-8AF2-6E0A6BBDE87A}"/>
              </a:ext>
            </a:extLst>
          </p:cNvPr>
          <p:cNvSpPr txBox="1"/>
          <p:nvPr/>
        </p:nvSpPr>
        <p:spPr>
          <a:xfrm>
            <a:off x="4429125" y="1303219"/>
            <a:ext cx="4620522" cy="1654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57213" lvl="1" indent="-214313" fontAlgn="base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har char="–"/>
            </a:pPr>
            <a:r>
              <a:rPr lang="en-US" altLang="zh-CN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ICC </a:t>
            </a:r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布局布线</a:t>
            </a:r>
            <a:endParaRPr lang="en-US" altLang="zh-CN" sz="16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14413" lvl="2" indent="-214313" fontAlgn="base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har char="–"/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添加了电源、时钟树、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IO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接口等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marL="1014413" lvl="2" indent="-214313" fontAlgn="base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har char="–"/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布局布线后时钟频率可达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1.7 GHz </a:t>
            </a:r>
          </a:p>
          <a:p>
            <a:pPr marL="1014413" lvl="2" indent="-214313" fontAlgn="base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har char="–"/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后仿时序、波形正确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="" xmlns:a16="http://schemas.microsoft.com/office/drawing/2014/main" id="{DD62E0AC-DF65-42C7-AC0B-2992FA46EE8A}"/>
              </a:ext>
            </a:extLst>
          </p:cNvPr>
          <p:cNvSpPr txBox="1"/>
          <p:nvPr/>
        </p:nvSpPr>
        <p:spPr>
          <a:xfrm>
            <a:off x="4980615" y="5283665"/>
            <a:ext cx="3629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数字</a:t>
            </a: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后端版图</a:t>
            </a:r>
          </a:p>
        </p:txBody>
      </p:sp>
      <p:pic>
        <p:nvPicPr>
          <p:cNvPr id="32" name="图片 31">
            <a:extLst>
              <a:ext uri="{FF2B5EF4-FFF2-40B4-BE49-F238E27FC236}">
                <a16:creationId xmlns="" xmlns:a16="http://schemas.microsoft.com/office/drawing/2014/main" id="{F9456A7B-D389-4434-B493-B98BC9629D0B}"/>
              </a:ext>
            </a:extLst>
          </p:cNvPr>
          <p:cNvPicPr/>
          <p:nvPr/>
        </p:nvPicPr>
        <p:blipFill rotWithShape="1">
          <a:blip r:embed="rId4"/>
          <a:srcRect l="17977" t="26123" r="17887" b="25914"/>
          <a:stretch/>
        </p:blipFill>
        <p:spPr bwMode="auto">
          <a:xfrm>
            <a:off x="4980614" y="3217928"/>
            <a:ext cx="3629986" cy="185111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4272882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9C72F44-5573-4C5C-9BDE-903DE9D4C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1"/>
            <a:r>
              <a:rPr lang="zh-CN" altLang="en-US" sz="3600" dirty="0">
                <a:ea typeface="Arial Unicode MS" pitchFamily="34" charset="-122"/>
              </a:rPr>
              <a:t>进展情况</a:t>
            </a:r>
            <a:r>
              <a:rPr lang="en-US" altLang="zh-CN" sz="3600" dirty="0">
                <a:ea typeface="Arial Unicode MS" pitchFamily="34" charset="-122"/>
              </a:rPr>
              <a:t>——</a:t>
            </a:r>
            <a:r>
              <a:rPr lang="zh-CN" altLang="en-US" sz="3600" dirty="0">
                <a:ea typeface="Arial Unicode MS" pitchFamily="34" charset="-122"/>
              </a:rPr>
              <a:t>结果比较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4006F415-CC0A-4D2C-B1BF-6E04DAA3F10F}"/>
              </a:ext>
            </a:extLst>
          </p:cNvPr>
          <p:cNvSpPr txBox="1"/>
          <p:nvPr/>
        </p:nvSpPr>
        <p:spPr>
          <a:xfrm>
            <a:off x="190499" y="914400"/>
            <a:ext cx="8705851" cy="361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57213" lvl="1" indent="-214313" fontAlgn="base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har char="–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毕业设计最终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结果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marL="1014413" lvl="2" indent="-214313" fontAlgn="base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har char="–"/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使用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65nm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工艺，实现输入为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16 bits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频率控制字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,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输出位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16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位正弦信号的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NCO</a:t>
            </a:r>
          </a:p>
          <a:p>
            <a:pPr marL="1014413" lvl="2" indent="-214313" fontAlgn="base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har char="–"/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本设计仿真结果中，相位截断位数为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16 bits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，输出正弦波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SFDR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达到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100 </a:t>
            </a:r>
            <a:r>
              <a:rPr lang="en-US" altLang="zh-CN" sz="15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dBc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marL="1014413" lvl="2" indent="-214313" fontAlgn="base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Tx/>
              <a:buChar char="–"/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系统时钟频率可运行在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1.7 GHz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，在过去几年相似方法中表现最高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marL="1014413" lvl="2" indent="-214313" fontAlgn="base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Tx/>
              <a:buChar char="–"/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“功耗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/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时钟频率”仅为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13.8 </a:t>
            </a:r>
            <a:r>
              <a:rPr lang="en-US" altLang="zh-CN" sz="15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mW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/GHz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，降低至之前工作的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25%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以下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marL="557213" lvl="1" indent="-214313" fontAlgn="base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har char="–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工作总结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marL="1014413" lvl="2" indent="-214313" fontAlgn="base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har char="–"/>
            </a:pP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使用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级联的</a:t>
            </a:r>
            <a:r>
              <a: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旋转</a:t>
            </a:r>
            <a:r>
              <a:rPr lang="zh-CN" altLang="en-US" sz="150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单元进行流水线加速，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替换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参考文献</a:t>
            </a:r>
            <a:r>
              <a:rPr lang="en-US" altLang="zh-CN" sz="15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[5]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中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乘法器</a:t>
            </a:r>
            <a:endParaRPr lang="en-US" altLang="zh-CN" sz="15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marL="1014413" lvl="2" indent="-214313" fontAlgn="base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har char="–"/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分析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相位截断和近似失真两类噪声，给出了约束条件和索引分配方案</a:t>
            </a:r>
            <a:endParaRPr lang="en-US" altLang="zh-CN" sz="15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marL="1014413" lvl="2" indent="-214313" fontAlgn="base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har char="–"/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规范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电路布局、优化关键路径，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最终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在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速度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和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功耗上取得突破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sp>
        <p:nvSpPr>
          <p:cNvPr id="7" name="页脚占位符 4">
            <a:extLst>
              <a:ext uri="{FF2B5EF4-FFF2-40B4-BE49-F238E27FC236}">
                <a16:creationId xmlns="" xmlns:a16="http://schemas.microsoft.com/office/drawing/2014/main" id="{698B0707-EE31-4310-A762-FD65345E21B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dirty="0" smtClean="0">
                <a:solidFill>
                  <a:srgbClr val="000000"/>
                </a:solidFill>
              </a:rPr>
              <a:t>14/17</a:t>
            </a:r>
            <a:endParaRPr lang="en-US" altLang="zh-CN" sz="1200" dirty="0">
              <a:solidFill>
                <a:srgbClr val="000000"/>
              </a:solidFill>
            </a:endParaRPr>
          </a:p>
        </p:txBody>
      </p:sp>
      <p:graphicFrame>
        <p:nvGraphicFramePr>
          <p:cNvPr id="12" name="表格 11">
            <a:extLst>
              <a:ext uri="{FF2B5EF4-FFF2-40B4-BE49-F238E27FC236}">
                <a16:creationId xmlns="" xmlns:a16="http://schemas.microsoft.com/office/drawing/2014/main" id="{B8C7FB25-E5EF-45FD-A921-2588A4047A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102611"/>
              </p:ext>
            </p:extLst>
          </p:nvPr>
        </p:nvGraphicFramePr>
        <p:xfrm>
          <a:off x="683228" y="4605385"/>
          <a:ext cx="7927372" cy="1709646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1505175">
                  <a:extLst>
                    <a:ext uri="{9D8B030D-6E8A-4147-A177-3AD203B41FA5}">
                      <a16:colId xmlns="" xmlns:a16="http://schemas.microsoft.com/office/drawing/2014/main" val="2858620335"/>
                    </a:ext>
                  </a:extLst>
                </a:gridCol>
                <a:gridCol w="2002597">
                  <a:extLst>
                    <a:ext uri="{9D8B030D-6E8A-4147-A177-3AD203B41FA5}">
                      <a16:colId xmlns="" xmlns:a16="http://schemas.microsoft.com/office/drawing/2014/main" val="356612817"/>
                    </a:ext>
                  </a:extLst>
                </a:gridCol>
                <a:gridCol w="895350">
                  <a:extLst>
                    <a:ext uri="{9D8B030D-6E8A-4147-A177-3AD203B41FA5}">
                      <a16:colId xmlns="" xmlns:a16="http://schemas.microsoft.com/office/drawing/2014/main" val="344304680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3383779701"/>
                    </a:ext>
                  </a:extLst>
                </a:gridCol>
                <a:gridCol w="942975">
                  <a:extLst>
                    <a:ext uri="{9D8B030D-6E8A-4147-A177-3AD203B41FA5}">
                      <a16:colId xmlns="" xmlns:a16="http://schemas.microsoft.com/office/drawing/2014/main" val="763895054"/>
                    </a:ext>
                  </a:extLst>
                </a:gridCol>
                <a:gridCol w="727709">
                  <a:extLst>
                    <a:ext uri="{9D8B030D-6E8A-4147-A177-3AD203B41FA5}">
                      <a16:colId xmlns="" xmlns:a16="http://schemas.microsoft.com/office/drawing/2014/main" val="3722313938"/>
                    </a:ext>
                  </a:extLst>
                </a:gridCol>
                <a:gridCol w="1129666">
                  <a:extLst>
                    <a:ext uri="{9D8B030D-6E8A-4147-A177-3AD203B41FA5}">
                      <a16:colId xmlns="" xmlns:a16="http://schemas.microsoft.com/office/drawing/2014/main" val="3933127361"/>
                    </a:ext>
                  </a:extLst>
                </a:gridCol>
              </a:tblGrid>
              <a:tr h="569882"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技术</a:t>
                      </a:r>
                      <a:endParaRPr lang="zh-CN" sz="1300" kern="100" dirty="0">
                        <a:effectLst/>
                      </a:endParaRPr>
                    </a:p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方法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CMOS</a:t>
                      </a:r>
                      <a:endParaRPr lang="zh-CN" sz="1300" kern="100" dirty="0">
                        <a:effectLst/>
                      </a:endParaRPr>
                    </a:p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工艺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时钟</a:t>
                      </a:r>
                      <a:endParaRPr lang="zh-CN" sz="1300" kern="100" dirty="0">
                        <a:effectLst/>
                      </a:endParaRPr>
                    </a:p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[MHz]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相位截断</a:t>
                      </a:r>
                      <a:endParaRPr lang="zh-CN" sz="1300" kern="100" dirty="0">
                        <a:effectLst/>
                      </a:endParaRPr>
                    </a:p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[bits]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SFDR</a:t>
                      </a:r>
                      <a:endParaRPr lang="zh-CN" sz="1300" kern="100" dirty="0">
                        <a:effectLst/>
                      </a:endParaRPr>
                    </a:p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[dBc]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 smtClean="0">
                          <a:effectLst/>
                        </a:rPr>
                        <a:t>功耗</a:t>
                      </a:r>
                      <a:r>
                        <a:rPr lang="en-US" altLang="zh-CN" sz="1200" kern="100" dirty="0" smtClean="0">
                          <a:effectLst/>
                        </a:rPr>
                        <a:t>/</a:t>
                      </a:r>
                      <a:r>
                        <a:rPr lang="zh-CN" altLang="en-US" sz="1200" kern="100" dirty="0" smtClean="0">
                          <a:effectLst/>
                        </a:rPr>
                        <a:t>时钟频率</a:t>
                      </a:r>
                      <a:endParaRPr lang="zh-CN" sz="1300" kern="100" dirty="0">
                        <a:effectLst/>
                      </a:endParaRPr>
                    </a:p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</a:rPr>
                        <a:t>[</a:t>
                      </a:r>
                      <a:r>
                        <a:rPr lang="en-US" sz="1200" kern="100" dirty="0" err="1" smtClean="0">
                          <a:effectLst/>
                        </a:rPr>
                        <a:t>mW</a:t>
                      </a:r>
                      <a:r>
                        <a:rPr lang="en-US" sz="1200" kern="100" dirty="0" smtClean="0">
                          <a:effectLst/>
                        </a:rPr>
                        <a:t>/GHz]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extLst>
                  <a:ext uri="{0D108BD9-81ED-4DB2-BD59-A6C34878D82A}">
                    <a16:rowId xmlns="" xmlns:a16="http://schemas.microsoft.com/office/drawing/2014/main" val="205457031"/>
                  </a:ext>
                </a:extLst>
              </a:tr>
              <a:tr h="284941"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2007 </a:t>
                      </a:r>
                      <a:r>
                        <a:rPr lang="en-US" sz="1200" kern="100" dirty="0" smtClean="0">
                          <a:effectLst/>
                        </a:rPr>
                        <a:t>JSSC</a:t>
                      </a:r>
                      <a:r>
                        <a:rPr lang="en-US" sz="1200" kern="100" baseline="30000" dirty="0" smtClean="0">
                          <a:effectLst/>
                        </a:rPr>
                        <a:t>[6]</a:t>
                      </a:r>
                      <a:endParaRPr lang="zh-CN" sz="1300" kern="100" baseline="30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Hybrid-CORDIC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0.25um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380</a:t>
                      </a:r>
                      <a:endParaRPr lang="zh-CN" altLang="en-US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lang="zh-CN" altLang="en-US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</a:t>
                      </a:r>
                      <a:endParaRPr lang="zh-CN" altLang="en-US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405</a:t>
                      </a:r>
                      <a:endParaRPr lang="zh-CN" altLang="en-US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934" marR="76934" marT="0" marB="0"/>
                </a:tc>
                <a:extLst>
                  <a:ext uri="{0D108BD9-81ED-4DB2-BD59-A6C34878D82A}">
                    <a16:rowId xmlns="" xmlns:a16="http://schemas.microsoft.com/office/drawing/2014/main" val="129675508"/>
                  </a:ext>
                </a:extLst>
              </a:tr>
              <a:tr h="284941"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2011 </a:t>
                      </a:r>
                      <a:r>
                        <a:rPr lang="en-US" sz="1200" kern="100" dirty="0" smtClean="0">
                          <a:effectLst/>
                        </a:rPr>
                        <a:t>JSSC</a:t>
                      </a:r>
                      <a:r>
                        <a:rPr lang="en-US" sz="1200" kern="100" baseline="30000" dirty="0" smtClean="0">
                          <a:effectLst/>
                        </a:rPr>
                        <a:t>[3]</a:t>
                      </a:r>
                      <a:endParaRPr lang="zh-CN" sz="1300" kern="100" baseline="30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Excess-four CORDIC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0.18um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260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113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</a:rPr>
                        <a:t>63.5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extLst>
                  <a:ext uri="{0D108BD9-81ED-4DB2-BD59-A6C34878D82A}">
                    <a16:rowId xmlns="" xmlns:a16="http://schemas.microsoft.com/office/drawing/2014/main" val="1933070713"/>
                  </a:ext>
                </a:extLst>
              </a:tr>
              <a:tr h="284941"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2014 </a:t>
                      </a:r>
                      <a:r>
                        <a:rPr lang="en-US" sz="1200" kern="100" dirty="0" smtClean="0">
                          <a:effectLst/>
                        </a:rPr>
                        <a:t>ISCAS</a:t>
                      </a:r>
                      <a:r>
                        <a:rPr lang="en-US" sz="1200" kern="100" baseline="30000" dirty="0" smtClean="0">
                          <a:effectLst/>
                        </a:rPr>
                        <a:t>[5]</a:t>
                      </a:r>
                      <a:endParaRPr lang="zh-CN" sz="1300" kern="100" baseline="30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</a:rPr>
                        <a:t>ROM-Multiplier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</a:rPr>
                        <a:t>FPGA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1000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120</a:t>
                      </a:r>
                      <a:endParaRPr lang="zh-CN" sz="13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</a:rPr>
                        <a:t>54.9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extLst>
                  <a:ext uri="{0D108BD9-81ED-4DB2-BD59-A6C34878D82A}">
                    <a16:rowId xmlns="" xmlns:a16="http://schemas.microsoft.com/office/drawing/2014/main" val="1368412510"/>
                  </a:ext>
                </a:extLst>
              </a:tr>
              <a:tr h="284941"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本</a:t>
                      </a:r>
                      <a:r>
                        <a:rPr lang="zh-CN" sz="1200" kern="100" dirty="0" smtClean="0">
                          <a:effectLst/>
                        </a:rPr>
                        <a:t>设计</a:t>
                      </a:r>
                      <a:r>
                        <a:rPr lang="en-US" altLang="zh-CN" sz="1200" kern="100" dirty="0" smtClean="0">
                          <a:effectLst/>
                        </a:rPr>
                        <a:t>(</a:t>
                      </a:r>
                      <a:r>
                        <a:rPr lang="zh-CN" altLang="en-US" sz="1200" kern="100" dirty="0" smtClean="0">
                          <a:effectLst/>
                        </a:rPr>
                        <a:t>后仿</a:t>
                      </a:r>
                      <a:r>
                        <a:rPr lang="en-US" altLang="zh-CN" sz="1200" kern="100" dirty="0" smtClean="0">
                          <a:effectLst/>
                        </a:rPr>
                        <a:t>)</a:t>
                      </a:r>
                      <a:endParaRPr lang="zh-CN" sz="13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ROM-CORDIC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65 nm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FF0000"/>
                          </a:solidFill>
                          <a:effectLst/>
                        </a:rPr>
                        <a:t>1700</a:t>
                      </a:r>
                      <a:endParaRPr lang="zh-CN" sz="1300" b="1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16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100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 smtClean="0">
                          <a:solidFill>
                            <a:srgbClr val="FF0000"/>
                          </a:solidFill>
                          <a:effectLst/>
                        </a:rPr>
                        <a:t>13.8</a:t>
                      </a:r>
                      <a:endParaRPr lang="zh-CN" sz="1300" b="1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934" marR="76934" marT="0" marB="0"/>
                </a:tc>
                <a:extLst>
                  <a:ext uri="{0D108BD9-81ED-4DB2-BD59-A6C34878D82A}">
                    <a16:rowId xmlns="" xmlns:a16="http://schemas.microsoft.com/office/drawing/2014/main" val="3083826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589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9C72F44-5573-4C5C-9BDE-903DE9D4C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1"/>
            <a:r>
              <a:rPr lang="zh-CN" altLang="en-US" sz="3600" dirty="0" smtClean="0">
                <a:ea typeface="Arial Unicode MS" pitchFamily="34" charset="-122"/>
              </a:rPr>
              <a:t>参考文献</a:t>
            </a:r>
            <a:endParaRPr lang="zh-CN" altLang="en-US" sz="3600" dirty="0">
              <a:ea typeface="Arial Unicode MS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4006F415-CC0A-4D2C-B1BF-6E04DAA3F10F}"/>
              </a:ext>
            </a:extLst>
          </p:cNvPr>
          <p:cNvSpPr txBox="1"/>
          <p:nvPr/>
        </p:nvSpPr>
        <p:spPr>
          <a:xfrm>
            <a:off x="698500" y="1163519"/>
            <a:ext cx="7594600" cy="3576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just" fontAlgn="base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 Nicholas H T, </a:t>
            </a:r>
            <a:r>
              <a:rPr lang="en-US" altLang="zh-CN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Samueli</a:t>
            </a:r>
            <a:r>
              <a:rPr lang="en-US" altLang="zh-CN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H. A 150-MHz Direct Digital Frequency Synthesizer In 1.25/</a:t>
            </a:r>
            <a:r>
              <a:rPr lang="en-US" altLang="zh-CN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spl</a:t>
            </a:r>
            <a:r>
              <a:rPr lang="en-US" altLang="zh-CN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mu/m CMOS With -90dBc Spurious Performance[C]// Solid-State Circuits Conference, 1991. Digest of Technical Papers. </a:t>
            </a:r>
            <a:r>
              <a:rPr lang="en-US" altLang="zh-CN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Isscc</a:t>
            </a:r>
            <a:r>
              <a:rPr lang="en-US" altLang="zh-CN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1991 IEEE International. IEEE, 1991:42-286.</a:t>
            </a:r>
          </a:p>
          <a:p>
            <a:pPr marL="0" lvl="2" algn="just" fontAlgn="base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13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[2] </a:t>
            </a:r>
            <a:r>
              <a:rPr lang="en-US" altLang="zh-CN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Ashrafi</a:t>
            </a:r>
            <a:r>
              <a:rPr lang="en-US" altLang="zh-CN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A, </a:t>
            </a:r>
            <a:r>
              <a:rPr lang="en-US" altLang="zh-CN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Adhami</a:t>
            </a:r>
            <a:r>
              <a:rPr lang="en-US" altLang="zh-CN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R, </a:t>
            </a:r>
            <a:r>
              <a:rPr lang="en-US" altLang="zh-CN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Milenkovic</a:t>
            </a:r>
            <a:r>
              <a:rPr lang="en-US" altLang="zh-CN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A. A Direct Digital Frequency Synthesizer Based on the Quasi-Linear Interpolation Method[J]. IEEE Transactions on Circuits &amp; Systems I Regular Papers, 2005, 57(4):863-872.</a:t>
            </a:r>
          </a:p>
          <a:p>
            <a:pPr marL="0" lvl="2" algn="just" fontAlgn="base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13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[3] </a:t>
            </a:r>
            <a:r>
              <a:rPr lang="en-US" altLang="zh-CN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Willson</a:t>
            </a:r>
            <a:r>
              <a:rPr lang="en-US" altLang="zh-CN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A, </a:t>
            </a:r>
            <a:r>
              <a:rPr lang="en-US" altLang="zh-CN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Ojha</a:t>
            </a:r>
            <a:r>
              <a:rPr lang="en-US" altLang="zh-CN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M, Agarwal S, et al. A direct digital frequency synthesizer with minimized tuning latency of 12ns[C]// IEEE International Solid-State Circuits Conference. IEEE, 2011:138-140.</a:t>
            </a:r>
          </a:p>
          <a:p>
            <a:pPr marL="0" lvl="2" algn="just" fontAlgn="base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13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[4] </a:t>
            </a:r>
            <a:r>
              <a:rPr lang="en-US" altLang="zh-CN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Yoo</a:t>
            </a:r>
            <a:r>
              <a:rPr lang="en-US" altLang="zh-CN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T, Hong C Y, Jung Y H, et al. A 2 GHz 130 </a:t>
            </a:r>
            <a:r>
              <a:rPr lang="en-US" altLang="zh-CN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mW</a:t>
            </a:r>
            <a:r>
              <a:rPr lang="en-US" altLang="zh-CN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Direct-Digital Frequency Synthesizer With a Nonlinear DAC in 55 nm CMOS[J]. IEEE Journal of Solid-State Circuits, 2014, 49(12):2976-2989.</a:t>
            </a:r>
          </a:p>
          <a:p>
            <a:pPr marL="0" lvl="2" algn="just" fontAlgn="base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13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[5] </a:t>
            </a:r>
            <a:r>
              <a:rPr lang="en-US" altLang="zh-CN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Bergeron M, </a:t>
            </a:r>
            <a:r>
              <a:rPr lang="en-US" altLang="zh-CN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Willson</a:t>
            </a:r>
            <a:r>
              <a:rPr lang="en-US" altLang="zh-CN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N. A 1-GHz direct digital frequency synthesizer in an FPGA[C]// IEEE International Symposium on Circuits and Systems. IEEE, 2014:329-332.</a:t>
            </a:r>
          </a:p>
          <a:p>
            <a:pPr marL="0" lvl="2" algn="just" fontAlgn="base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13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[6] </a:t>
            </a:r>
            <a:r>
              <a:rPr lang="en-US" altLang="zh-CN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Caro D </a:t>
            </a:r>
            <a:r>
              <a:rPr lang="en-US" altLang="zh-CN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Petra N, </a:t>
            </a:r>
            <a:r>
              <a:rPr lang="en-US" altLang="zh-CN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Strollo</a:t>
            </a:r>
            <a:r>
              <a:rPr lang="en-US" altLang="zh-CN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G M. A 380 MHz Direct Digital Synthesizer/Mixer With Hybrid CORDIC Architecture in 0.25 um CMOS[J]. IEEE Journal of Solid-State Circuits, 2006, 42(1):151-160.</a:t>
            </a:r>
            <a:endParaRPr lang="zh-CN" altLang="en-US" sz="1300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页脚占位符 4">
            <a:extLst>
              <a:ext uri="{FF2B5EF4-FFF2-40B4-BE49-F238E27FC236}">
                <a16:creationId xmlns="" xmlns:a16="http://schemas.microsoft.com/office/drawing/2014/main" id="{698B0707-EE31-4310-A762-FD65345E21B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dirty="0" smtClean="0">
                <a:solidFill>
                  <a:srgbClr val="000000"/>
                </a:solidFill>
              </a:rPr>
              <a:t>15/17</a:t>
            </a:r>
            <a:endParaRPr lang="en-US" altLang="zh-CN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846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/>
              <a:t>附录</a:t>
            </a:r>
            <a:r>
              <a:rPr lang="en-US" altLang="zh-CN" sz="3600" dirty="0" smtClean="0"/>
              <a:t>——</a:t>
            </a:r>
            <a:r>
              <a:rPr lang="zh-CN" altLang="en-US" sz="3600" dirty="0" smtClean="0"/>
              <a:t>改进算法推导</a:t>
            </a:r>
            <a:endParaRPr lang="zh-CN" altLang="en-US" sz="3600" dirty="0"/>
          </a:p>
        </p:txBody>
      </p:sp>
      <p:grpSp>
        <p:nvGrpSpPr>
          <p:cNvPr id="9" name="组合 8"/>
          <p:cNvGrpSpPr/>
          <p:nvPr/>
        </p:nvGrpSpPr>
        <p:grpSpPr>
          <a:xfrm>
            <a:off x="769164" y="985750"/>
            <a:ext cx="8006662" cy="873180"/>
            <a:chOff x="390524" y="984188"/>
            <a:chExt cx="8006662" cy="873180"/>
          </a:xfrm>
        </p:grpSpPr>
        <p:sp>
          <p:nvSpPr>
            <p:cNvPr id="8" name="矩形 7"/>
            <p:cNvSpPr/>
            <p:nvPr/>
          </p:nvSpPr>
          <p:spPr>
            <a:xfrm>
              <a:off x="390524" y="984188"/>
              <a:ext cx="7535127" cy="873180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/>
                <p:cNvSpPr/>
                <p:nvPr/>
              </p:nvSpPr>
              <p:spPr>
                <a:xfrm>
                  <a:off x="603684" y="1001299"/>
                  <a:ext cx="7793502" cy="85606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zh-CN" altLang="en-US" sz="1500" dirty="0">
                      <a:ea typeface="微软雅黑" panose="020B0503020204020204" pitchFamily="34" charset="-122"/>
                      <a:cs typeface="Arial Unicode MS" pitchFamily="34" charset="-122"/>
                    </a:rPr>
                    <a:t>相角 </a:t>
                  </a:r>
                  <a14:m>
                    <m:oMath xmlns:m="http://schemas.openxmlformats.org/officeDocument/2006/math">
                      <m:r>
                        <a:rPr lang="zh-CN" altLang="en-US" sz="150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𝜃</m:t>
                      </m:r>
                    </m:oMath>
                  </a14:m>
                  <a:r>
                    <a: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 =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sSubPr>
                        <m:e>
                          <m:r>
                            <a:rPr lang="zh-CN" altLang="en-US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𝑀</m:t>
                          </m:r>
                        </m:sub>
                      </m:sSub>
                      <m:r>
                        <a:rPr lang="en-US" altLang="zh-CN" sz="150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sSubPr>
                        <m:e>
                          <m:r>
                            <a:rPr lang="zh-CN" altLang="en-US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𝑅</m:t>
                          </m:r>
                        </m:sub>
                      </m:sSub>
                    </m:oMath>
                  </a14:m>
                  <a:r>
                    <a: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 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sSubPr>
                        <m:e>
                          <m:r>
                            <a:rPr lang="zh-CN" altLang="en-US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𝑀</m:t>
                          </m:r>
                        </m:sub>
                      </m:sSub>
                    </m:oMath>
                  </a14:m>
                  <a:r>
                    <a:rPr lang="zh-CN" altLang="en-US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 为前</a:t>
                  </a:r>
                  <a:r>
                    <a: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m</a:t>
                  </a:r>
                  <a:r>
                    <a:rPr lang="zh-CN" altLang="en-US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位，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sSubPr>
                        <m:e>
                          <m:r>
                            <a:rPr lang="zh-CN" altLang="en-US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𝑅</m:t>
                          </m:r>
                        </m:sub>
                      </m:sSub>
                    </m:oMath>
                  </a14:m>
                  <a:r>
                    <a: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 </a:t>
                  </a:r>
                  <a:r>
                    <a:rPr lang="zh-CN" altLang="en-US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为后</a:t>
                  </a:r>
                  <a:r>
                    <a: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r</a:t>
                  </a:r>
                  <a:r>
                    <a:rPr lang="zh-CN" altLang="en-US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位</a:t>
                  </a:r>
                  <a:r>
                    <a: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) </a:t>
                  </a:r>
                  <a:r>
                    <a:rPr lang="zh-CN" altLang="en-US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令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sSubPr>
                        <m:e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𝑀</m:t>
                          </m:r>
                        </m:sub>
                      </m:sSub>
                    </m:oMath>
                  </a14:m>
                  <a:r>
                    <a: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 = </a:t>
                  </a:r>
                  <a:r>
                    <a:rPr lang="en-US" altLang="zh-CN" sz="1500" dirty="0" err="1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cos</a:t>
                  </a:r>
                  <a:r>
                    <a: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sSubPr>
                        <m:e>
                          <m:r>
                            <a:rPr lang="zh-CN" altLang="en-US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𝑚</m:t>
                          </m:r>
                        </m:sub>
                      </m:sSub>
                    </m:oMath>
                  </a14:m>
                  <a:r>
                    <a: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),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sSubPr>
                        <m:e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𝑀</m:t>
                          </m:r>
                        </m:sub>
                      </m:sSub>
                    </m:oMath>
                  </a14:m>
                  <a:r>
                    <a: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 = sin(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sSubPr>
                        <m:e>
                          <m:r>
                            <a:rPr lang="zh-CN" altLang="en-US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𝑚</m:t>
                          </m:r>
                        </m:sub>
                      </m:sSub>
                    </m:oMath>
                  </a14:m>
                  <a:r>
                    <a: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)</a:t>
                  </a:r>
                </a:p>
                <a:p>
                  <a:pPr>
                    <a:spcAft>
                      <a:spcPts val="600"/>
                    </a:spcAft>
                  </a:pPr>
                  <a14:m>
                    <m:oMath xmlns:m="http://schemas.openxmlformats.org/officeDocument/2006/math">
                      <m:r>
                        <a:rPr lang="en-US" altLang="zh-CN" sz="150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→</m:t>
                      </m:r>
                    </m:oMath>
                  </a14:m>
                  <a:r>
                    <a:rPr lang="zh-CN" altLang="en-US" sz="1500" b="1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原始公式</a:t>
                  </a:r>
                  <a:r>
                    <a:rPr lang="zh-CN" altLang="en-US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：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5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50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 Unicode MS" pitchFamily="34" charset="-122"/>
                                  </a:rPr>
                                  <m:t>𝑋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50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 Unicode MS" pitchFamily="34" charset="-122"/>
                                  </a:rPr>
                                  <m:t>𝑌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50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5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50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 Unicode MS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50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 Unicode MS" pitchFamily="34" charset="-122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altLang="zh-CN" sz="15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150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tan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zh-CN" sz="1500" i="1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Arial Unicode MS" pitchFamily="34" charset="-122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500" i="1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Arial Unicode MS" pitchFamily="34" charset="-122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1500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Arial Unicode MS" pitchFamily="34" charset="-122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500" b="0" i="1" smtClean="0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Arial Unicode MS" pitchFamily="34" charset="-122"/>
                                              </a:rPr>
                                              <m:t>𝑅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altLang="zh-CN" sz="15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150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tan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zh-CN" sz="1500" i="1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Arial Unicode MS" pitchFamily="34" charset="-122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500" i="1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Arial Unicode MS" pitchFamily="34" charset="-122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1500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Arial Unicode MS" pitchFamily="34" charset="-122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500" b="0" i="1" smtClean="0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Arial Unicode MS" pitchFamily="34" charset="-122"/>
                                              </a:rPr>
                                              <m:t>𝑅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altLang="zh-CN" sz="150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 Unicode MS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5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5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50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150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5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50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zh-CN" sz="150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50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∗</m:t>
                      </m:r>
                      <m:func>
                        <m:funcPr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5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5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50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15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𝑅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a14:m>
                  <a:r>
                    <a: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5" name="矩形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684" y="1001299"/>
                  <a:ext cx="7793502" cy="85606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13" t="-2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组合 10"/>
          <p:cNvGrpSpPr/>
          <p:nvPr/>
        </p:nvGrpSpPr>
        <p:grpSpPr>
          <a:xfrm>
            <a:off x="769164" y="2275199"/>
            <a:ext cx="7717611" cy="1942941"/>
            <a:chOff x="390524" y="2640819"/>
            <a:chExt cx="7717611" cy="1942941"/>
          </a:xfrm>
        </p:grpSpPr>
        <p:sp>
          <p:nvSpPr>
            <p:cNvPr id="10" name="矩形 9"/>
            <p:cNvSpPr/>
            <p:nvPr/>
          </p:nvSpPr>
          <p:spPr>
            <a:xfrm>
              <a:off x="390524" y="2640819"/>
              <a:ext cx="7535127" cy="1865971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/>
                <p:cNvSpPr/>
                <p:nvPr/>
              </p:nvSpPr>
              <p:spPr>
                <a:xfrm>
                  <a:off x="594413" y="2647845"/>
                  <a:ext cx="7513722" cy="193591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zh-CN" altLang="en-US" sz="1500" dirty="0">
                      <a:ea typeface="微软雅黑" panose="020B0503020204020204" pitchFamily="34" charset="-122"/>
                      <a:cs typeface="Arial Unicode MS" pitchFamily="34" charset="-122"/>
                    </a:rPr>
                    <a:t>限定相位区间为</a:t>
                  </a:r>
                  <a:r>
                    <a:rPr lang="en-US" altLang="zh-CN" sz="1500" dirty="0">
                      <a:ea typeface="微软雅黑" panose="020B0503020204020204" pitchFamily="34" charset="-122"/>
                      <a:cs typeface="Arial Unicode MS" pitchFamily="34" charset="-122"/>
                    </a:rPr>
                    <a:t>[0</a:t>
                  </a:r>
                  <a:r>
                    <a:rPr lang="zh-CN" altLang="en-US" sz="1500" dirty="0">
                      <a:ea typeface="微软雅黑" panose="020B0503020204020204" pitchFamily="34" charset="-122"/>
                      <a:cs typeface="Arial Unicode MS" pitchFamily="34" charset="-122"/>
                    </a:rPr>
                    <a:t>，</a:t>
                  </a:r>
                  <a14:m>
                    <m:oMath xmlns:m="http://schemas.openxmlformats.org/officeDocument/2006/math">
                      <m:r>
                        <a:rPr lang="en-US" altLang="zh-CN" sz="150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1/4</m:t>
                      </m:r>
                      <m:r>
                        <a:rPr lang="zh-CN" altLang="en-US" sz="150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𝜋</m:t>
                      </m:r>
                    </m:oMath>
                  </a14:m>
                  <a:r>
                    <a:rPr lang="en-US" altLang="zh-CN" sz="1500" dirty="0">
                      <a:ea typeface="微软雅黑" panose="020B0503020204020204" pitchFamily="34" charset="-122"/>
                      <a:cs typeface="Arial Unicode MS" pitchFamily="34" charset="-122"/>
                    </a:rPr>
                    <a:t>]</a:t>
                  </a:r>
                  <a:r>
                    <a:rPr lang="zh-CN" altLang="en-US" sz="1500" dirty="0">
                      <a:ea typeface="微软雅黑" panose="020B0503020204020204" pitchFamily="34" charset="-122"/>
                      <a:cs typeface="Arial Unicode MS" pitchFamily="34" charset="-122"/>
                    </a:rPr>
                    <a:t>，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sSubPr>
                        <m:e>
                          <m:r>
                            <a:rPr lang="zh-CN" altLang="en-US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𝑚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CN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= </m:t>
                      </m:r>
                      <m:f>
                        <m:fPr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fPr>
                        <m:num>
                          <m:r>
                            <a:rPr lang="zh-CN" altLang="en-US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4</m:t>
                          </m:r>
                        </m:den>
                      </m:f>
                      <m:r>
                        <m:rPr>
                          <m:nor/>
                        </m:rPr>
                        <a:rPr lang="en-US" altLang="zh-CN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∗</m:t>
                      </m:r>
                      <m:nary>
                        <m:naryPr>
                          <m:chr m:val="∑"/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naryPr>
                        <m:sub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15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sz="15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50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150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50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15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  <m:t>−</m:t>
                              </m:r>
                              <m:r>
                                <a:rPr lang="en-US" altLang="zh-CN" sz="15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a14:m>
                  <a:r>
                    <a:rPr lang="zh-CN" altLang="en-US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，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sSubPr>
                        <m:e>
                          <m:r>
                            <a:rPr lang="zh-CN" altLang="en-US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𝑟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CN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= </m:t>
                      </m:r>
                      <m:f>
                        <m:fPr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fPr>
                        <m:num>
                          <m:r>
                            <a:rPr lang="zh-CN" altLang="en-US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4</m:t>
                          </m:r>
                        </m:den>
                      </m:f>
                      <m:r>
                        <m:rPr>
                          <m:nor/>
                        </m:rPr>
                        <a:rPr lang="en-US" altLang="zh-CN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∗</m:t>
                      </m:r>
                      <m:nary>
                        <m:naryPr>
                          <m:chr m:val="∑"/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𝑚</m:t>
                          </m:r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+1</m:t>
                          </m:r>
                        </m:sub>
                        <m:sup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𝑚</m:t>
                          </m:r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+</m:t>
                          </m:r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𝑟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15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sz="15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50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150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5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15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  <m:t>−</m:t>
                              </m:r>
                              <m:r>
                                <a:rPr lang="en-US" altLang="zh-CN" sz="15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a14:m>
                  <a:endParaRPr lang="en-US" altLang="zh-CN" sz="1500" dirty="0">
                    <a:solidFill>
                      <a:srgbClr val="FF0000"/>
                    </a:solidFill>
                    <a:ea typeface="微软雅黑" panose="020B0503020204020204" pitchFamily="34" charset="-122"/>
                    <a:cs typeface="Arial Unicode MS" pitchFamily="34" charset="-122"/>
                  </a:endParaRPr>
                </a:p>
                <a:p>
                  <a:pPr>
                    <a:spcAft>
                      <a:spcPts val="600"/>
                    </a:spcAft>
                  </a:pPr>
                  <a:r>
                    <a:rPr lang="zh-CN" altLang="en-US" sz="1500" dirty="0">
                      <a:ea typeface="微软雅黑" panose="020B0503020204020204" pitchFamily="34" charset="-122"/>
                      <a:cs typeface="Arial Unicode MS" pitchFamily="34" charset="-122"/>
                    </a:rPr>
                    <a:t>考虑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sSubPr>
                        <m:e>
                          <m:r>
                            <a:rPr lang="zh-CN" altLang="en-US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𝑅</m:t>
                          </m:r>
                        </m:sub>
                      </m:sSub>
                    </m:oMath>
                  </a14:m>
                  <a:r>
                    <a:rPr lang="en-US" altLang="zh-CN" sz="1500" dirty="0">
                      <a:ea typeface="微软雅黑" panose="020B0503020204020204" pitchFamily="34" charset="-122"/>
                      <a:cs typeface="Arial Unicode MS" pitchFamily="34" charset="-12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50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→0 </m:t>
                      </m:r>
                    </m:oMath>
                  </a14:m>
                  <a:r>
                    <a:rPr lang="zh-CN" altLang="en-US" sz="1500" dirty="0">
                      <a:ea typeface="微软雅黑" panose="020B0503020204020204" pitchFamily="34" charset="-122"/>
                      <a:cs typeface="Arial Unicode MS" pitchFamily="34" charset="-122"/>
                    </a:rPr>
                    <a:t>，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altLang="zh-CN" sz="15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funcPr>
                        <m:fName>
                          <m:r>
                            <a:rPr lang="en-US" altLang="zh-CN" sz="15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𝑐𝑜𝑠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5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5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50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15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𝑅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a14:m>
                  <a:r>
                    <a:rPr lang="zh-CN" altLang="en-US" sz="1500" dirty="0">
                      <a:solidFill>
                        <a:srgbClr val="FF0000"/>
                      </a:solidFill>
                      <a:ea typeface="微软雅黑" panose="020B0503020204020204" pitchFamily="34" charset="-122"/>
                      <a:cs typeface="Arial Unicode MS" pitchFamily="34" charset="-122"/>
                    </a:rPr>
                    <a:t>近似用常数</a:t>
                  </a:r>
                  <a:r>
                    <a:rPr lang="en-US" altLang="zh-CN" sz="1500" dirty="0">
                      <a:solidFill>
                        <a:srgbClr val="FF0000"/>
                      </a:solidFill>
                      <a:ea typeface="微软雅黑" panose="020B0503020204020204" pitchFamily="34" charset="-122"/>
                      <a:cs typeface="Arial Unicode MS" pitchFamily="34" charset="-122"/>
                    </a:rPr>
                    <a:t>K</a:t>
                  </a:r>
                  <a:r>
                    <a:rPr lang="zh-CN" altLang="en-US" sz="1500" dirty="0">
                      <a:solidFill>
                        <a:srgbClr val="FF0000"/>
                      </a:solidFill>
                      <a:ea typeface="微软雅黑" panose="020B0503020204020204" pitchFamily="34" charset="-122"/>
                      <a:cs typeface="Arial Unicode MS" pitchFamily="34" charset="-122"/>
                    </a:rPr>
                    <a:t>代替，</a:t>
                  </a:r>
                  <a:r>
                    <a:rPr lang="zh-CN" altLang="en-US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当 </a:t>
                  </a:r>
                  <a:r>
                    <a: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r+2 &gt; m </a:t>
                  </a:r>
                  <a:r>
                    <a:rPr lang="zh-CN" altLang="en-US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满足，近似误差可忽略不计</a:t>
                  </a:r>
                  <a:endParaRPr lang="en-US" altLang="zh-CN" sz="1500" dirty="0">
                    <a:ea typeface="微软雅黑" panose="020B0503020204020204" pitchFamily="34" charset="-122"/>
                    <a:cs typeface="Arial Unicode MS" pitchFamily="34" charset="-122"/>
                  </a:endParaRPr>
                </a:p>
                <a:p>
                  <a:pPr>
                    <a:spcAft>
                      <a:spcPts val="600"/>
                    </a:spcAft>
                  </a:pPr>
                  <a14:m>
                    <m:oMath xmlns:m="http://schemas.openxmlformats.org/officeDocument/2006/math">
                      <m:r>
                        <a:rPr lang="en-US" altLang="zh-CN" sz="1500" b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→</m:t>
                      </m:r>
                    </m:oMath>
                  </a14:m>
                  <a:r>
                    <a:rPr lang="zh-CN" altLang="en-US" sz="1500" b="1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近似公式</a:t>
                  </a:r>
                  <a:r>
                    <a:rPr lang="zh-CN" altLang="en-US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：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5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500" b="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 Unicode MS" pitchFamily="34" charset="-122"/>
                                  </a:rPr>
                                  <m:t>𝑋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500" b="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 Unicode MS" pitchFamily="34" charset="-122"/>
                                  </a:rPr>
                                  <m:t>𝑌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500" b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≈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5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500" b="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 Unicode MS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500" b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 Unicode MS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5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1500" b="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altLang="zh-CN" sz="1500" b="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zh-CN" sz="15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sz="1500" b="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𝑚</m:t>
                                    </m:r>
                                    <m:r>
                                      <a:rPr lang="en-US" altLang="zh-CN" sz="1500" b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+</m:t>
                                    </m:r>
                                    <m:r>
                                      <a:rPr lang="en-US" altLang="zh-CN" sz="1500" b="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1500" b="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𝑟</m:t>
                                    </m:r>
                                    <m:r>
                                      <a:rPr lang="en-US" altLang="zh-CN" sz="1500" b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+</m:t>
                                    </m:r>
                                    <m:r>
                                      <a:rPr lang="en-US" altLang="zh-CN" sz="1500" b="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𝑚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zh-CN" sz="1500" i="1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Arial Unicode MS" pitchFamily="34" charset="-122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500" i="1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Arial Unicode MS" pitchFamily="34" charset="-122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500" b="0" i="1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Arial Unicode MS" pitchFamily="34" charset="-122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500" b="0" i="1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Arial Unicode MS" pitchFamily="34" charset="-122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500" b="0" i="1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Arial Unicode MS" pitchFamily="34" charset="-122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altLang="zh-CN" sz="1500" b="0" i="1" smtClean="0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Arial Unicode MS" pitchFamily="34" charset="-122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sz="1500" b="0" i="1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Arial Unicode MS" pitchFamily="34" charset="-122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sz="15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1500" b="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altLang="zh-CN" sz="1500" b="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zh-CN" sz="15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sz="1500" b="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𝑚</m:t>
                                    </m:r>
                                    <m:r>
                                      <a:rPr lang="en-US" altLang="zh-CN" sz="1500" b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+</m:t>
                                    </m:r>
                                    <m:r>
                                      <a:rPr lang="en-US" altLang="zh-CN" sz="1500" b="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1500" b="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𝑟</m:t>
                                    </m:r>
                                    <m:r>
                                      <a:rPr lang="en-US" altLang="zh-CN" sz="1500" b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+</m:t>
                                    </m:r>
                                    <m:r>
                                      <a:rPr lang="en-US" altLang="zh-CN" sz="1500" b="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𝑚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zh-CN" sz="1500" i="1" smtClean="0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Arial Unicode MS" pitchFamily="34" charset="-122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500" i="1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Arial Unicode MS" pitchFamily="34" charset="-122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500" b="0" i="1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Arial Unicode MS" pitchFamily="34" charset="-122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500" b="0" i="1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Arial Unicode MS" pitchFamily="34" charset="-122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500" b="0" i="1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Arial Unicode MS" pitchFamily="34" charset="-122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altLang="zh-CN" sz="1500" b="0" i="1" smtClean="0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Arial Unicode MS" pitchFamily="34" charset="-122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sz="1500" b="0" i="1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Arial Unicode MS" pitchFamily="34" charset="-122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  <m:e>
                                <m:r>
                                  <a:rPr lang="en-US" altLang="zh-CN" sz="1500" b="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 Unicode MS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5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5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500" b="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15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5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500" b="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zh-CN" sz="15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sz="1500" b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∗</m:t>
                      </m:r>
                      <m:r>
                        <a:rPr lang="en-US" altLang="zh-CN" sz="15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𝐾</m:t>
                      </m:r>
                      <m:r>
                        <a:rPr lang="en-US" altLang="zh-CN" sz="1500" b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 </m:t>
                      </m:r>
                    </m:oMath>
                  </a14:m>
                  <a:r>
                    <a: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 </a:t>
                  </a:r>
                </a:p>
                <a:p>
                  <a:pPr>
                    <a:spcAft>
                      <a:spcPts val="600"/>
                    </a:spcAft>
                  </a:pPr>
                  <a:r>
                    <a:rPr lang="zh-CN" altLang="en-US" sz="1500" dirty="0">
                      <a:ea typeface="微软雅黑" panose="020B0503020204020204" pitchFamily="34" charset="-122"/>
                      <a:cs typeface="Arial Unicode MS" pitchFamily="34" charset="-122"/>
                    </a:rPr>
                    <a:t>为了保证矩阵结果不溢出，</a:t>
                  </a:r>
                  <a:r>
                    <a:rPr lang="zh-CN" altLang="en-US" sz="1500" dirty="0">
                      <a:solidFill>
                        <a:srgbClr val="FF0000"/>
                      </a:solidFill>
                      <a:ea typeface="微软雅黑" panose="020B0503020204020204" pitchFamily="34" charset="-122"/>
                      <a:cs typeface="Arial Unicode MS" pitchFamily="34" charset="-122"/>
                    </a:rPr>
                    <a:t>令</a:t>
                  </a:r>
                  <a14:m>
                    <m:oMath xmlns:m="http://schemas.openxmlformats.org/officeDocument/2006/math">
                      <m:r>
                        <a:rPr lang="en-US" altLang="zh-CN" sz="15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𝐾</m:t>
                      </m:r>
                      <m:r>
                        <a:rPr lang="en-US" altLang="zh-CN" sz="1500" b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 </m:t>
                      </m:r>
                    </m:oMath>
                  </a14:m>
                  <a:r>
                    <a:rPr lang="en-US" altLang="zh-CN" sz="1500" dirty="0">
                      <a:solidFill>
                        <a:srgbClr val="FF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= min(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altLang="zh-CN" sz="15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funcPr>
                        <m:fName>
                          <m:r>
                            <a:rPr lang="en-US" altLang="zh-CN" sz="15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𝑐𝑜𝑠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5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5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50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15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𝑅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a14:m>
                  <a:r>
                    <a:rPr lang="en-US" altLang="zh-CN" sz="1500" dirty="0">
                      <a:solidFill>
                        <a:srgbClr val="FF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) = 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altLang="zh-CN" sz="15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funcPr>
                        <m:fName>
                          <m:r>
                            <a:rPr lang="en-US" altLang="zh-CN" sz="15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𝑐𝑜𝑠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5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5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5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sz="15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altLang="zh-CN" sz="15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CN" sz="15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</m:ctrlPr>
                                </m:sSupPr>
                                <m:e>
                                  <m:f>
                                    <m:fPr>
                                      <m:ctrlPr>
                                        <a:rPr lang="en-US" altLang="zh-CN" sz="15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5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sz="15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  <m:sup>
                                  <m:r>
                                    <a:rPr lang="en-US" altLang="zh-CN" sz="15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𝑚</m:t>
                                  </m:r>
                                </m:sup>
                              </m:sSup>
                              <m:r>
                                <a:rPr lang="en-US" altLang="zh-CN" sz="15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15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</m:ctrlPr>
                                </m:sSupPr>
                                <m:e>
                                  <m:f>
                                    <m:fPr>
                                      <m:ctrlPr>
                                        <a:rPr lang="en-US" altLang="zh-CN" sz="15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5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sz="15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  <m:sup>
                                  <m:r>
                                    <a:rPr lang="en-US" altLang="zh-CN" sz="15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𝑚</m:t>
                                  </m:r>
                                  <m:r>
                                    <a:rPr lang="en-US" altLang="zh-CN" sz="15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+</m:t>
                                  </m:r>
                                  <m:r>
                                    <a:rPr lang="en-US" altLang="zh-CN" sz="15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𝑟</m:t>
                                  </m:r>
                                </m:sup>
                              </m:sSup>
                              <m:r>
                                <a:rPr lang="en-US" altLang="zh-CN" sz="15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a14:m>
                  <a:endParaRPr lang="en-US" altLang="zh-CN" sz="150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  <a:cs typeface="Arial Unicode MS" pitchFamily="34" charset="-122"/>
                  </a:endParaRPr>
                </a:p>
              </p:txBody>
            </p:sp>
          </mc:Choice>
          <mc:Fallback xmlns=""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413" y="2647845"/>
                  <a:ext cx="7513722" cy="193591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325" t="-1698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下箭头 13"/>
          <p:cNvSpPr/>
          <p:nvPr/>
        </p:nvSpPr>
        <p:spPr>
          <a:xfrm>
            <a:off x="4015109" y="1924776"/>
            <a:ext cx="179284" cy="274549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15" name="下箭头 14"/>
          <p:cNvSpPr/>
          <p:nvPr/>
        </p:nvSpPr>
        <p:spPr>
          <a:xfrm>
            <a:off x="4015109" y="4212519"/>
            <a:ext cx="179284" cy="274549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16" name="文本框 15"/>
          <p:cNvSpPr txBox="1"/>
          <p:nvPr/>
        </p:nvSpPr>
        <p:spPr>
          <a:xfrm>
            <a:off x="4479388" y="1908701"/>
            <a:ext cx="12500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近似处理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494052" y="4193439"/>
            <a:ext cx="12138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数值迭代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769164" y="4539337"/>
            <a:ext cx="7631886" cy="1638337"/>
            <a:chOff x="769164" y="4586962"/>
            <a:chExt cx="7631886" cy="1638337"/>
          </a:xfrm>
        </p:grpSpPr>
        <p:grpSp>
          <p:nvGrpSpPr>
            <p:cNvPr id="13" name="组合 12"/>
            <p:cNvGrpSpPr/>
            <p:nvPr/>
          </p:nvGrpSpPr>
          <p:grpSpPr>
            <a:xfrm>
              <a:off x="769164" y="4586962"/>
              <a:ext cx="7631886" cy="1638337"/>
              <a:chOff x="390524" y="4908577"/>
              <a:chExt cx="7631886" cy="1544218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390524" y="4908577"/>
                <a:ext cx="7535127" cy="1544218"/>
              </a:xfrm>
              <a:prstGeom prst="rect">
                <a:avLst/>
              </a:prstGeom>
              <a:solidFill>
                <a:schemeClr val="accent3">
                  <a:lumMod val="95000"/>
                </a:schemeClr>
              </a:solidFill>
              <a:ln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矩形 5"/>
                  <p:cNvSpPr/>
                  <p:nvPr/>
                </p:nvSpPr>
                <p:spPr>
                  <a:xfrm>
                    <a:off x="594413" y="4951430"/>
                    <a:ext cx="7427997" cy="150136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>
                      <a:spcAft>
                        <a:spcPts val="300"/>
                      </a:spcAft>
                    </a:pPr>
                    <a:r>
                      <a:rPr lang="zh-CN" alt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rPr>
                      <a:t>根据近似公式，令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𝑅</m:t>
                            </m:r>
                          </m:sub>
                        </m:sSub>
                      </m:oMath>
                    </a14:m>
                    <a:r>
                      <a:rPr lang="en-US" altLang="zh-CN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rPr>
                      <a:t> = </a:t>
                    </a:r>
                    <a14:m>
                      <m:oMath xmlns:m="http://schemas.openxmlformats.org/officeDocument/2006/math">
                        <m:f>
                          <m:f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fPr>
                          <m:num>
                            <m:r>
                              <a:rPr lang="zh-CN" altLang="en-US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4</m:t>
                            </m:r>
                          </m:den>
                        </m:f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𝑀</m:t>
                            </m:r>
                          </m:sub>
                        </m:sSub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∗</m:t>
                        </m:r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𝐾</m:t>
                        </m:r>
                      </m:oMath>
                    </a14:m>
                    <a:r>
                      <a:rPr lang="en-US" altLang="zh-CN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rPr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𝑅</m:t>
                            </m:r>
                          </m:sub>
                        </m:sSub>
                      </m:oMath>
                    </a14:m>
                    <a:r>
                      <a:rPr lang="en-US" altLang="zh-CN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rPr>
                      <a:t> = </a:t>
                    </a:r>
                    <a14:m>
                      <m:oMath xmlns:m="http://schemas.openxmlformats.org/officeDocument/2006/math">
                        <m:f>
                          <m:f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fPr>
                          <m:num>
                            <m:r>
                              <a:rPr lang="zh-CN" altLang="en-US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4</m:t>
                            </m:r>
                          </m:den>
                        </m:f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𝑀</m:t>
                            </m:r>
                          </m:sub>
                        </m:sSub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∗</m:t>
                        </m:r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𝐾</m:t>
                        </m:r>
                      </m:oMath>
                    </a14:m>
                    <a:r>
                      <a:rPr lang="zh-CN" alt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rPr>
                      <a:t>，迭代中间量为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𝑖</m:t>
                            </m:r>
                          </m:sub>
                        </m:sSub>
                      </m:oMath>
                    </a14:m>
                    <a:r>
                      <a:rPr lang="zh-CN" alt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rPr>
                      <a:t>，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𝑖</m:t>
                            </m:r>
                          </m:sub>
                        </m:sSub>
                      </m:oMath>
                    </a14:m>
                    <a:endPara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endParaRPr>
                  </a:p>
                  <a:p>
                    <a:pPr>
                      <a:spcAft>
                        <a:spcPts val="300"/>
                      </a:spcAft>
                    </a:pPr>
                    <a14:m>
                      <m:oMath xmlns:m="http://schemas.openxmlformats.org/officeDocument/2006/math">
                        <m:r>
                          <a:rPr lang="en-US" altLang="zh-CN" sz="1500" b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→</m:t>
                        </m:r>
                      </m:oMath>
                    </a14:m>
                    <a:r>
                      <a:rPr lang="zh-CN" altLang="en-US" sz="15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rPr>
                      <a:t>迭代公式</a:t>
                    </a:r>
                    <a:r>
                      <a:rPr lang="zh-CN" alt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rPr>
                      <a:t>：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𝑖</m:t>
                            </m:r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=[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50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50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15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sz="15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50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CN" sz="150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𝑖</m:t>
                                      </m:r>
                                      <m:r>
                                        <a:rPr lang="en-US" altLang="zh-CN" sz="1500" b="0" i="1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+</m:t>
                                      </m:r>
                                      <m:r>
                                        <a:rPr lang="en-US" altLang="zh-CN" sz="1500" b="0" i="1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altLang="zh-CN" sz="15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CN" sz="15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−</m:t>
                                  </m:r>
                                  <m:r>
                                    <a:rPr lang="en-US" altLang="zh-CN" sz="15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𝑖</m:t>
                                  </m:r>
                                  <m:r>
                                    <a:rPr lang="en-US" altLang="zh-CN" sz="15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−</m:t>
                                  </m:r>
                                  <m:r>
                                    <a:rPr lang="en-US" altLang="zh-CN" sz="15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𝑚</m:t>
                                  </m:r>
                                </m:sup>
                              </m:sSup>
                            </m:e>
                          </m:mr>
                        </m:m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]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5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 Unicode MS" pitchFamily="34" charset="-122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15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50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sz="150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15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50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altLang="zh-CN" sz="150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𝑅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a14:m>
                    <a:r>
                      <a:rPr lang="en-US" altLang="zh-CN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rPr>
                      <a:t> , </a:t>
                    </a:r>
                    <a:r>
                      <a:rPr lang="zh-CN" alt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rPr>
                      <a:t>其中初值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𝑀</m:t>
                            </m:r>
                          </m:sub>
                        </m:sSub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∗</m:t>
                        </m:r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𝐾</m:t>
                        </m:r>
                        <m:r>
                          <a:rPr lang="zh-CN" altLang="en-US" sz="15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，</m:t>
                        </m:r>
                        <m:r>
                          <a:rPr lang="zh-CN" altLang="en-US" sz="15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末值</m:t>
                        </m:r>
                        <m:r>
                          <a:rPr lang="en-US" altLang="zh-CN" sz="15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 </m:t>
                        </m:r>
                        <m:r>
                          <m:rPr>
                            <m:brk m:alnAt="7"/>
                          </m:rP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𝑋</m:t>
                        </m:r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𝑖</m:t>
                            </m:r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=</m:t>
                            </m:r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𝑟</m:t>
                            </m:r>
                          </m:sub>
                        </m:sSub>
                      </m:oMath>
                    </a14:m>
                    <a:endPara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endParaRPr>
                  </a:p>
                  <a:p>
                    <a:pPr>
                      <a:spcAft>
                        <a:spcPts val="300"/>
                      </a:spcAft>
                    </a:pPr>
                    <a:r>
                      <a:rPr lang="en-US" altLang="zh-CN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rPr>
                      <a:t>	   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𝑖</m:t>
                            </m:r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1500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 </m:t>
                        </m:r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5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 Unicode MS" pitchFamily="34" charset="-122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150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1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en-US" altLang="zh-CN" sz="15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500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Arial Unicode MS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500" b="0" i="0" smtClean="0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Arial Unicode MS" pitchFamily="34" charset="-122"/>
                                            </a:rPr>
                                            <m:t>    </m:t>
                                          </m:r>
                                          <m:r>
                                            <a:rPr lang="en-US" altLang="zh-CN" sz="1500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Arial Unicode MS" pitchFamily="34" charset="-122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500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Arial Unicode MS" pitchFamily="34" charset="-122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1500" b="0" i="0" smtClean="0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Arial Unicode MS" pitchFamily="34" charset="-122"/>
                                            </a:rPr>
                                            <m:t>+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1500" b="0" i="0" smtClean="0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Arial Unicode MS" pitchFamily="34" charset="-122"/>
                                            </a:rPr>
                                            <m:t>m</m:t>
                                          </m:r>
                                        </m:sub>
                                      </m:sSub>
                                      <m:r>
                                        <a:rPr lang="en-US" altLang="zh-CN" sz="15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altLang="zh-CN" sz="1500" b="0" i="1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−</m:t>
                                      </m:r>
                                      <m:r>
                                        <a:rPr lang="en-US" altLang="zh-CN" sz="15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𝑖</m:t>
                                      </m:r>
                                      <m:r>
                                        <a:rPr lang="en-US" altLang="zh-CN" sz="1500" b="0" i="1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−</m:t>
                                      </m:r>
                                      <m:r>
                                        <a:rPr lang="en-US" altLang="zh-CN" sz="1500" b="0" i="1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𝑚</m:t>
                                      </m:r>
                                    </m:sup>
                                  </m:sSup>
                                </m:e>
                              </m:mr>
                            </m:m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5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 Unicode MS" pitchFamily="34" charset="-122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15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50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sz="150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𝑅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15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50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altLang="zh-CN" sz="150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a14:m>
                    <a:r>
                      <a:rPr lang="en-US" altLang="zh-CN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rPr>
                      <a:t> , </a:t>
                    </a:r>
                    <a:r>
                      <a:rPr lang="zh-CN" alt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rPr>
                      <a:t>其中初值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15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 </m:t>
                        </m:r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𝑀</m:t>
                            </m:r>
                          </m:sub>
                        </m:sSub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∗</m:t>
                        </m:r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𝐾</m:t>
                        </m:r>
                        <m:r>
                          <a:rPr lang="zh-CN" altLang="en-US" sz="15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，</m:t>
                        </m:r>
                        <m:r>
                          <a:rPr lang="zh-CN" altLang="en-US" sz="15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末值</m:t>
                        </m:r>
                        <m:r>
                          <a:rPr lang="en-US" altLang="zh-CN" sz="15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 </m:t>
                        </m:r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𝑌</m:t>
                        </m:r>
                        <m:r>
                          <a:rPr lang="en-US" altLang="zh-CN" sz="1500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 </m:t>
                        </m:r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𝑖</m:t>
                            </m:r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=</m:t>
                            </m:r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𝑟</m:t>
                            </m:r>
                          </m:sub>
                        </m:sSub>
                      </m:oMath>
                    </a14:m>
                    <a:endPara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endParaRPr>
                  </a:p>
                  <a:p>
                    <a:pPr>
                      <a:spcAft>
                        <a:spcPts val="900"/>
                      </a:spcAft>
                    </a:pPr>
                    <a:r>
                      <a:rPr lang="zh-CN" altLang="en-US" sz="1500" dirty="0">
                        <a:ea typeface="微软雅黑" panose="020B0503020204020204" pitchFamily="34" charset="-122"/>
                        <a:cs typeface="Arial Unicode MS" pitchFamily="34" charset="-122"/>
                      </a:rPr>
                      <a:t>相较传统</a:t>
                    </a:r>
                    <a:r>
                      <a:rPr lang="en-US" altLang="zh-CN" sz="1500" dirty="0" err="1">
                        <a:ea typeface="微软雅黑" panose="020B0503020204020204" pitchFamily="34" charset="-122"/>
                        <a:cs typeface="Arial Unicode MS" pitchFamily="34" charset="-122"/>
                      </a:rPr>
                      <a:t>Cordic</a:t>
                    </a:r>
                    <a:r>
                      <a:rPr lang="zh-CN" altLang="en-US" sz="1500" dirty="0">
                        <a:ea typeface="微软雅黑" panose="020B0503020204020204" pitchFamily="34" charset="-122"/>
                        <a:cs typeface="Arial Unicode MS" pitchFamily="34" charset="-122"/>
                      </a:rPr>
                      <a:t>算法，每次迭代运算固定为</a:t>
                    </a:r>
                    <a:r>
                      <a:rPr lang="en-US" altLang="zh-CN" sz="1500" dirty="0">
                        <a:ea typeface="微软雅黑" panose="020B0503020204020204" pitchFamily="34" charset="-122"/>
                        <a:cs typeface="Arial Unicode MS" pitchFamily="34" charset="-122"/>
                      </a:rPr>
                      <a:t>2</a:t>
                    </a:r>
                    <a:r>
                      <a:rPr lang="zh-CN" altLang="en-US" sz="1500" dirty="0">
                        <a:ea typeface="微软雅黑" panose="020B0503020204020204" pitchFamily="34" charset="-122"/>
                        <a:cs typeface="Arial Unicode MS" pitchFamily="34" charset="-122"/>
                      </a:rPr>
                      <a:t>次加法运算，</a:t>
                    </a:r>
                    <a:r>
                      <a:rPr lang="zh-CN" altLang="en-US" sz="1500" dirty="0">
                        <a:solidFill>
                          <a:srgbClr val="FF0000"/>
                        </a:solidFill>
                        <a:ea typeface="微软雅黑" panose="020B0503020204020204" pitchFamily="34" charset="-122"/>
                        <a:cs typeface="Arial Unicode MS" pitchFamily="34" charset="-122"/>
                      </a:rPr>
                      <a:t>减少了</a:t>
                    </a:r>
                    <a:r>
                      <a:rPr lang="en-US" altLang="zh-CN" sz="1500" dirty="0">
                        <a:solidFill>
                          <a:srgbClr val="FF0000"/>
                        </a:solidFill>
                        <a:ea typeface="微软雅黑" panose="020B0503020204020204" pitchFamily="34" charset="-122"/>
                        <a:cs typeface="Arial Unicode MS" pitchFamily="34" charset="-122"/>
                      </a:rPr>
                      <a:t>2</a:t>
                    </a:r>
                    <a:r>
                      <a:rPr lang="zh-CN" altLang="en-US" sz="1500" dirty="0">
                        <a:solidFill>
                          <a:srgbClr val="FF0000"/>
                        </a:solidFill>
                        <a:ea typeface="微软雅黑" panose="020B0503020204020204" pitchFamily="34" charset="-122"/>
                        <a:cs typeface="Arial Unicode MS" pitchFamily="34" charset="-122"/>
                      </a:rPr>
                      <a:t>次比较运算</a:t>
                    </a:r>
                    <a:endParaRPr lang="en-US" altLang="zh-CN" sz="1500" dirty="0">
                      <a:solidFill>
                        <a:srgbClr val="FF0000"/>
                      </a:solidFill>
                      <a:ea typeface="微软雅黑" panose="020B0503020204020204" pitchFamily="34" charset="-122"/>
                      <a:cs typeface="Arial Unicode MS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6" name="矩形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4413" y="4951430"/>
                    <a:ext cx="7427997" cy="1501365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328" b="-383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" name="矩形 2"/>
            <p:cNvSpPr/>
            <p:nvPr/>
          </p:nvSpPr>
          <p:spPr>
            <a:xfrm>
              <a:off x="2162175" y="5005364"/>
              <a:ext cx="2543175" cy="909661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dirty="0" smtClean="0">
                <a:solidFill>
                  <a:srgbClr val="000000"/>
                </a:solidFill>
              </a:rPr>
              <a:t>16/17</a:t>
            </a:r>
            <a:endParaRPr lang="en-US" altLang="zh-CN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797963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688" y="2892552"/>
            <a:ext cx="8229600" cy="1143000"/>
          </a:xfrm>
        </p:spPr>
        <p:txBody>
          <a:bodyPr/>
          <a:lstStyle/>
          <a:p>
            <a:r>
              <a:rPr lang="zh-CN" altLang="en-US" sz="6600" smtClean="0"/>
              <a:t>谢谢！</a:t>
            </a:r>
            <a:r>
              <a:rPr lang="zh-CN" altLang="en-US" sz="6600" dirty="0"/>
              <a:t>欢迎提问！</a:t>
            </a: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dirty="0" smtClean="0">
                <a:solidFill>
                  <a:srgbClr val="000000"/>
                </a:solidFill>
              </a:rPr>
              <a:t>17/17</a:t>
            </a:r>
            <a:endParaRPr lang="en-US" altLang="zh-CN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848944"/>
      </p:ext>
    </p:extLst>
  </p:cSld>
  <p:clrMapOvr>
    <a:masterClrMapping/>
  </p:clrMapOvr>
  <p:transition spd="slow">
    <p:push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772102"/>
          </a:xfrm>
        </p:spPr>
        <p:txBody>
          <a:bodyPr/>
          <a:lstStyle/>
          <a:p>
            <a:r>
              <a:rPr lang="zh-CN" altLang="en-US" sz="3600" dirty="0"/>
              <a:t>报告提纲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999" y="1066800"/>
            <a:ext cx="8763001" cy="5165725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3200" dirty="0"/>
              <a:t>课题背景</a:t>
            </a:r>
            <a:endParaRPr lang="en-US" altLang="zh-CN" sz="32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3200" dirty="0"/>
              <a:t>实施方案</a:t>
            </a:r>
            <a:endParaRPr lang="en-US" altLang="zh-CN" sz="32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3200" dirty="0"/>
              <a:t>进展</a:t>
            </a:r>
            <a:r>
              <a:rPr lang="zh-CN" altLang="en-US" sz="3200" dirty="0" smtClean="0"/>
              <a:t>情况</a:t>
            </a:r>
            <a:endParaRPr lang="en-US" altLang="zh-CN" sz="32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3200" dirty="0"/>
              <a:t>参考</a:t>
            </a:r>
            <a:r>
              <a:rPr lang="zh-CN" altLang="en-US" sz="3200" dirty="0" smtClean="0"/>
              <a:t>文献</a:t>
            </a:r>
            <a:endParaRPr lang="en-US" altLang="zh-CN" sz="32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3200" dirty="0"/>
              <a:t>附录</a:t>
            </a:r>
            <a:endParaRPr lang="en-US" altLang="zh-CN" sz="3200" dirty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smtClean="0">
                <a:solidFill>
                  <a:srgbClr val="000000"/>
                </a:solidFill>
              </a:rPr>
              <a:t>2/13</a:t>
            </a:r>
            <a:endParaRPr lang="en-US" altLang="zh-CN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3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771668"/>
          </a:xfrm>
        </p:spPr>
        <p:txBody>
          <a:bodyPr/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课题背景</a:t>
            </a:r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——NCO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定义和应用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76671" y="1072336"/>
            <a:ext cx="4297321" cy="1950437"/>
          </a:xfrm>
        </p:spPr>
        <p:txBody>
          <a:bodyPr/>
          <a:lstStyle/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数控振荡器</a:t>
            </a:r>
            <a:r>
              <a:rPr lang="zh-CN" altLang="en-US" sz="2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endParaRPr lang="en-US" altLang="zh-CN" sz="2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输入：频率控制字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输出：对应频率的正弦波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dirty="0" smtClean="0">
                <a:solidFill>
                  <a:srgbClr val="000000"/>
                </a:solidFill>
              </a:rPr>
              <a:t>3/17</a:t>
            </a:r>
            <a:endParaRPr lang="en-US" altLang="zh-CN" sz="1200" dirty="0">
              <a:solidFill>
                <a:srgbClr val="000000"/>
              </a:solidFill>
            </a:endParaRPr>
          </a:p>
        </p:txBody>
      </p:sp>
      <p:sp>
        <p:nvSpPr>
          <p:cNvPr id="37" name="内容占位符 2"/>
          <p:cNvSpPr txBox="1">
            <a:spLocks/>
          </p:cNvSpPr>
          <p:nvPr/>
        </p:nvSpPr>
        <p:spPr bwMode="auto">
          <a:xfrm>
            <a:off x="392321" y="3029639"/>
            <a:ext cx="4344136" cy="3585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  <a:lvl2pPr marL="557213" indent="-2143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2pPr>
            <a:lvl3pPr marL="8572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3pPr>
            <a:lvl4pPr marL="1200150" indent="-1714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4pPr>
            <a:lvl5pPr marL="15430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数控振荡器的应用</a:t>
            </a:r>
            <a:endParaRPr lang="en-US" altLang="zh-CN" sz="2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无线通信系统</a:t>
            </a:r>
            <a:endParaRPr lang="en-US" altLang="zh-CN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军用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雷达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电路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检测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792974" y="3022774"/>
            <a:ext cx="4168375" cy="3264944"/>
            <a:chOff x="4740098" y="1011172"/>
            <a:chExt cx="4168375" cy="3264944"/>
          </a:xfrm>
        </p:grpSpPr>
        <p:grpSp>
          <p:nvGrpSpPr>
            <p:cNvPr id="20" name="组合 19"/>
            <p:cNvGrpSpPr/>
            <p:nvPr/>
          </p:nvGrpSpPr>
          <p:grpSpPr>
            <a:xfrm>
              <a:off x="4806362" y="1137878"/>
              <a:ext cx="4024308" cy="3023638"/>
              <a:chOff x="1643645" y="2736873"/>
              <a:chExt cx="5642028" cy="4239098"/>
            </a:xfrm>
          </p:grpSpPr>
          <p:grpSp>
            <p:nvGrpSpPr>
              <p:cNvPr id="21" name="组合 20"/>
              <p:cNvGrpSpPr/>
              <p:nvPr/>
            </p:nvGrpSpPr>
            <p:grpSpPr>
              <a:xfrm>
                <a:off x="1643645" y="2736873"/>
                <a:ext cx="5642028" cy="4239098"/>
                <a:chOff x="1643645" y="2736873"/>
                <a:chExt cx="5642028" cy="4239098"/>
              </a:xfrm>
            </p:grpSpPr>
            <p:grpSp>
              <p:nvGrpSpPr>
                <p:cNvPr id="23" name="组合 22"/>
                <p:cNvGrpSpPr/>
                <p:nvPr/>
              </p:nvGrpSpPr>
              <p:grpSpPr>
                <a:xfrm>
                  <a:off x="1643645" y="2736873"/>
                  <a:ext cx="5625373" cy="4239098"/>
                  <a:chOff x="1643645" y="2736873"/>
                  <a:chExt cx="5625373" cy="4239098"/>
                </a:xfrm>
              </p:grpSpPr>
              <p:grpSp>
                <p:nvGrpSpPr>
                  <p:cNvPr id="25" name="组合 24"/>
                  <p:cNvGrpSpPr/>
                  <p:nvPr/>
                </p:nvGrpSpPr>
                <p:grpSpPr>
                  <a:xfrm>
                    <a:off x="1643645" y="2736873"/>
                    <a:ext cx="5625373" cy="3928380"/>
                    <a:chOff x="1643645" y="2736873"/>
                    <a:chExt cx="5625373" cy="3928380"/>
                  </a:xfrm>
                </p:grpSpPr>
                <p:grpSp>
                  <p:nvGrpSpPr>
                    <p:cNvPr id="27" name="组合 26"/>
                    <p:cNvGrpSpPr/>
                    <p:nvPr/>
                  </p:nvGrpSpPr>
                  <p:grpSpPr>
                    <a:xfrm>
                      <a:off x="1643645" y="2736873"/>
                      <a:ext cx="5625373" cy="1906976"/>
                      <a:chOff x="1657092" y="2172660"/>
                      <a:chExt cx="5924807" cy="2289038"/>
                    </a:xfrm>
                  </p:grpSpPr>
                  <p:grpSp>
                    <p:nvGrpSpPr>
                      <p:cNvPr id="29" name="组合 28"/>
                      <p:cNvGrpSpPr/>
                      <p:nvPr/>
                    </p:nvGrpSpPr>
                    <p:grpSpPr>
                      <a:xfrm>
                        <a:off x="1908244" y="2172660"/>
                        <a:ext cx="5673655" cy="2289038"/>
                        <a:chOff x="-787511" y="2027981"/>
                        <a:chExt cx="5673655" cy="2289038"/>
                      </a:xfrm>
                    </p:grpSpPr>
                    <p:grpSp>
                      <p:nvGrpSpPr>
                        <p:cNvPr id="31" name="组合 30"/>
                        <p:cNvGrpSpPr/>
                        <p:nvPr/>
                      </p:nvGrpSpPr>
                      <p:grpSpPr>
                        <a:xfrm>
                          <a:off x="-787511" y="3882053"/>
                          <a:ext cx="5007403" cy="434966"/>
                          <a:chOff x="1258965" y="3226933"/>
                          <a:chExt cx="6286582" cy="546081"/>
                        </a:xfrm>
                      </p:grpSpPr>
                      <p:sp>
                        <p:nvSpPr>
                          <p:cNvPr id="33" name="文本框 32"/>
                          <p:cNvSpPr txBox="1"/>
                          <p:nvPr/>
                        </p:nvSpPr>
                        <p:spPr>
                          <a:xfrm>
                            <a:off x="1258965" y="3262817"/>
                            <a:ext cx="1884771" cy="51019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zh-CN" altLang="en-US" sz="1600" b="1" dirty="0">
                                <a:latin typeface="黑体" panose="02010609060101010101" pitchFamily="49" charset="-122"/>
                                <a:ea typeface="黑体" panose="02010609060101010101" pitchFamily="49" charset="-122"/>
                              </a:rPr>
                              <a:t>无线通信系统</a:t>
                            </a:r>
                          </a:p>
                        </p:txBody>
                      </p:sp>
                      <p:sp>
                        <p:nvSpPr>
                          <p:cNvPr id="34" name="文本框 33"/>
                          <p:cNvSpPr txBox="1"/>
                          <p:nvPr/>
                        </p:nvSpPr>
                        <p:spPr>
                          <a:xfrm>
                            <a:off x="6207640" y="3226933"/>
                            <a:ext cx="1337907" cy="51019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zh-CN" altLang="en-US" sz="1600" b="1" dirty="0">
                                <a:latin typeface="黑体" panose="02010609060101010101" pitchFamily="49" charset="-122"/>
                                <a:ea typeface="黑体" panose="02010609060101010101" pitchFamily="49" charset="-122"/>
                              </a:rPr>
                              <a:t>雷达系统</a:t>
                            </a:r>
                          </a:p>
                        </p:txBody>
                      </p:sp>
                    </p:grpSp>
                    <p:pic>
                      <p:nvPicPr>
                        <p:cNvPr id="32" name="图片 31"/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3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3979" r="4950"/>
                        <a:stretch/>
                      </p:blipFill>
                      <p:spPr>
                        <a:xfrm>
                          <a:off x="2493598" y="2027981"/>
                          <a:ext cx="2392546" cy="1703886"/>
                        </a:xfrm>
                        <a:prstGeom prst="rect">
                          <a:avLst/>
                        </a:prstGeom>
                      </p:spPr>
                    </p:pic>
                  </p:grpSp>
                  <p:pic>
                    <p:nvPicPr>
                      <p:cNvPr id="30" name="Picture 2" descr="“手机通信”的图片搜索结果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7092" y="2172660"/>
                        <a:ext cx="2202407" cy="18540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pic>
                  <p:nvPicPr>
                    <p:cNvPr id="28" name="Picture 4" descr="http://www.elecfans.com/uploads/allimg/121030/1027237-1210300Z3001U.jpg"/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317" t="4690" r="4106" b="4268"/>
                    <a:stretch/>
                  </p:blipFill>
                  <p:spPr bwMode="auto">
                    <a:xfrm>
                      <a:off x="1654956" y="5114366"/>
                      <a:ext cx="2096443" cy="1550887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26" name="文本框 25"/>
                  <p:cNvSpPr txBox="1"/>
                  <p:nvPr/>
                </p:nvSpPr>
                <p:spPr>
                  <a:xfrm>
                    <a:off x="1898759" y="6637417"/>
                    <a:ext cx="1425389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1600" b="1" dirty="0"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实验计算平台</a:t>
                    </a:r>
                  </a:p>
                </p:txBody>
              </p:sp>
            </p:grpSp>
            <p:pic>
              <p:nvPicPr>
                <p:cNvPr id="24" name="Picture 6" descr="http://www.97wyw.com/images/upload/Image/d/10718/1/2.jpg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8484" b="13339"/>
                <a:stretch/>
              </p:blipFill>
              <p:spPr bwMode="auto">
                <a:xfrm>
                  <a:off x="5008699" y="5021830"/>
                  <a:ext cx="2276974" cy="155237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22" name="文本框 21"/>
              <p:cNvSpPr txBox="1"/>
              <p:nvPr/>
            </p:nvSpPr>
            <p:spPr>
              <a:xfrm>
                <a:off x="5434491" y="6637417"/>
                <a:ext cx="12186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调制解调器</a:t>
                </a:r>
              </a:p>
            </p:txBody>
          </p:sp>
        </p:grpSp>
        <p:sp>
          <p:nvSpPr>
            <p:cNvPr id="3" name="矩形 2"/>
            <p:cNvSpPr/>
            <p:nvPr/>
          </p:nvSpPr>
          <p:spPr>
            <a:xfrm>
              <a:off x="4740098" y="1011172"/>
              <a:ext cx="4168375" cy="32649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792974" y="1282422"/>
            <a:ext cx="4135209" cy="1080400"/>
            <a:chOff x="824942" y="1483152"/>
            <a:chExt cx="3356984" cy="1080400"/>
          </a:xfrm>
        </p:grpSpPr>
        <p:grpSp>
          <p:nvGrpSpPr>
            <p:cNvPr id="5" name="组合 4"/>
            <p:cNvGrpSpPr/>
            <p:nvPr/>
          </p:nvGrpSpPr>
          <p:grpSpPr>
            <a:xfrm>
              <a:off x="824942" y="1483152"/>
              <a:ext cx="3356984" cy="1080400"/>
              <a:chOff x="1052945" y="1504162"/>
              <a:chExt cx="3356984" cy="1080400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1103183" y="1523624"/>
                <a:ext cx="3205958" cy="974887"/>
                <a:chOff x="-249945" y="4921289"/>
                <a:chExt cx="3205958" cy="974887"/>
              </a:xfrm>
            </p:grpSpPr>
            <p:grpSp>
              <p:nvGrpSpPr>
                <p:cNvPr id="56" name="组合 55"/>
                <p:cNvGrpSpPr/>
                <p:nvPr/>
              </p:nvGrpSpPr>
              <p:grpSpPr>
                <a:xfrm>
                  <a:off x="-178765" y="5137893"/>
                  <a:ext cx="3134778" cy="758283"/>
                  <a:chOff x="151324" y="4430751"/>
                  <a:chExt cx="3134778" cy="758283"/>
                </a:xfrm>
              </p:grpSpPr>
              <p:sp>
                <p:nvSpPr>
                  <p:cNvPr id="58" name="矩形 57"/>
                  <p:cNvSpPr/>
                  <p:nvPr/>
                </p:nvSpPr>
                <p:spPr>
                  <a:xfrm>
                    <a:off x="1131525" y="4430751"/>
                    <a:ext cx="1240835" cy="75828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400" dirty="0">
                        <a:solidFill>
                          <a:schemeClr val="tx1"/>
                        </a:solidFill>
                      </a:rPr>
                      <a:t>数控振荡器</a:t>
                    </a:r>
                    <a:endParaRPr lang="en-US" altLang="zh-CN" sz="1400" dirty="0">
                      <a:solidFill>
                        <a:schemeClr val="tx1"/>
                      </a:solidFill>
                    </a:endParaRPr>
                  </a:p>
                  <a:p>
                    <a:pPr algn="ctr"/>
                    <a:r>
                      <a:rPr lang="en-US" altLang="zh-CN" sz="1400" dirty="0">
                        <a:solidFill>
                          <a:schemeClr val="tx1"/>
                        </a:solidFill>
                      </a:rPr>
                      <a:t>(NCO)</a:t>
                    </a:r>
                  </a:p>
                </p:txBody>
              </p:sp>
              <p:sp>
                <p:nvSpPr>
                  <p:cNvPr id="59" name="箭头: 右 4"/>
                  <p:cNvSpPr/>
                  <p:nvPr/>
                </p:nvSpPr>
                <p:spPr>
                  <a:xfrm>
                    <a:off x="151324" y="4739407"/>
                    <a:ext cx="896316" cy="140970"/>
                  </a:xfrm>
                  <a:prstGeom prst="rightArrow">
                    <a:avLst>
                      <a:gd name="adj1" fmla="val 31100"/>
                      <a:gd name="adj2" fmla="val 76937"/>
                    </a:avLst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5" name="箭头: 右 30"/>
                  <p:cNvSpPr/>
                  <p:nvPr/>
                </p:nvSpPr>
                <p:spPr>
                  <a:xfrm>
                    <a:off x="2456245" y="4738038"/>
                    <a:ext cx="829857" cy="140970"/>
                  </a:xfrm>
                  <a:prstGeom prst="rightArrow">
                    <a:avLst>
                      <a:gd name="adj1" fmla="val 31100"/>
                      <a:gd name="adj2" fmla="val 76937"/>
                    </a:avLst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57" name="文本框 56"/>
                <p:cNvSpPr txBox="1"/>
                <p:nvPr/>
              </p:nvSpPr>
              <p:spPr>
                <a:xfrm>
                  <a:off x="-249945" y="4921289"/>
                  <a:ext cx="1038676" cy="5924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300"/>
                    </a:spcAft>
                  </a:pPr>
                  <a:r>
                    <a:rPr lang="zh-CN" altLang="en-US" sz="1500" b="1" dirty="0"/>
                    <a:t>频率控制</a:t>
                  </a:r>
                  <a:r>
                    <a:rPr lang="zh-CN" altLang="en-US" sz="1500" b="1" dirty="0" smtClean="0"/>
                    <a:t>字</a:t>
                  </a:r>
                  <a:endParaRPr lang="en-US" altLang="zh-CN" sz="1500" b="1" dirty="0" smtClean="0"/>
                </a:p>
                <a:p>
                  <a:pPr algn="ctr">
                    <a:spcAft>
                      <a:spcPts val="300"/>
                    </a:spcAft>
                  </a:pPr>
                  <a:r>
                    <a:rPr lang="en-US" altLang="zh-CN" sz="1500" b="1" dirty="0" smtClean="0"/>
                    <a:t>(</a:t>
                  </a:r>
                  <a:r>
                    <a:rPr lang="en-US" altLang="zh-CN" sz="1500" b="1" dirty="0" err="1" smtClean="0"/>
                    <a:t>fcw</a:t>
                  </a:r>
                  <a:r>
                    <a:rPr lang="en-US" altLang="zh-CN" sz="1500" b="1" dirty="0" smtClean="0"/>
                    <a:t>) </a:t>
                  </a:r>
                  <a:endParaRPr lang="zh-CN" altLang="en-US" sz="1500" b="1" dirty="0"/>
                </a:p>
              </p:txBody>
            </p:sp>
          </p:grpSp>
          <p:sp>
            <p:nvSpPr>
              <p:cNvPr id="47" name="矩形 46"/>
              <p:cNvSpPr/>
              <p:nvPr/>
            </p:nvSpPr>
            <p:spPr>
              <a:xfrm>
                <a:off x="1052945" y="1504162"/>
                <a:ext cx="3356984" cy="10804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44700" y="1562240"/>
              <a:ext cx="510393" cy="4546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60996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-96106"/>
            <a:ext cx="8229600" cy="892226"/>
          </a:xfrm>
        </p:spPr>
        <p:txBody>
          <a:bodyPr/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课题背景</a:t>
            </a:r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直接数字合成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14301" y="2694849"/>
            <a:ext cx="8724899" cy="1532370"/>
          </a:xfrm>
        </p:spPr>
        <p:txBody>
          <a:bodyPr/>
          <a:lstStyle/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DDS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的技术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zh-CN" altLang="en-US" sz="16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频率分辨率极高、扫频速度快</a:t>
            </a:r>
            <a:endPara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zh-CN" altLang="en-US" sz="16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相比模拟方法更稳定，保证相位、幅度的连续性</a:t>
            </a:r>
            <a:endPara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dirty="0" smtClean="0">
                <a:solidFill>
                  <a:srgbClr val="000000"/>
                </a:solidFill>
              </a:rPr>
              <a:t>4/17</a:t>
            </a:r>
            <a:endParaRPr lang="en-US" altLang="zh-CN" sz="1200" dirty="0">
              <a:solidFill>
                <a:srgbClr val="000000"/>
              </a:solidFill>
            </a:endParaRPr>
          </a:p>
        </p:txBody>
      </p:sp>
      <p:pic>
        <p:nvPicPr>
          <p:cNvPr id="57" name="图片 56" descr="D:\毕设\大四下\lunwen\图片\底噪和杂散.jp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5" r="3457" b="2784"/>
          <a:stretch/>
        </p:blipFill>
        <p:spPr bwMode="auto">
          <a:xfrm>
            <a:off x="3829050" y="4385905"/>
            <a:ext cx="5098055" cy="195498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内容占位符 2">
            <a:extLst>
              <a:ext uri="{FF2B5EF4-FFF2-40B4-BE49-F238E27FC236}">
                <a16:creationId xmlns="" xmlns:a16="http://schemas.microsoft.com/office/drawing/2014/main" id="{173EE2C7-4115-41F7-9A14-07F65F3BB05E}"/>
              </a:ext>
            </a:extLst>
          </p:cNvPr>
          <p:cNvSpPr txBox="1">
            <a:spLocks/>
          </p:cNvSpPr>
          <p:nvPr/>
        </p:nvSpPr>
        <p:spPr bwMode="auto">
          <a:xfrm>
            <a:off x="114300" y="836758"/>
            <a:ext cx="8496299" cy="1485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  <a:lvl2pPr marL="557213" indent="-2143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2pPr>
            <a:lvl3pPr marL="8572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3pPr>
            <a:lvl4pPr marL="1200150" indent="-1714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4pPr>
            <a:lvl5pPr marL="15430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使用直接数字合成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(DDS)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 descr="D:\毕设\大四下\lunwen\图片\DDS传统架构.png">
            <a:extLst>
              <a:ext uri="{FF2B5EF4-FFF2-40B4-BE49-F238E27FC236}">
                <a16:creationId xmlns="" xmlns:a16="http://schemas.microsoft.com/office/drawing/2014/main" id="{2C5E50B7-3E70-460B-A338-BD70B411DA1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991" y="1304132"/>
            <a:ext cx="6672685" cy="124690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内容占位符 2"/>
          <p:cNvSpPr txBox="1">
            <a:spLocks/>
          </p:cNvSpPr>
          <p:nvPr/>
        </p:nvSpPr>
        <p:spPr bwMode="auto">
          <a:xfrm>
            <a:off x="114300" y="4304467"/>
            <a:ext cx="4078825" cy="1946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  <a:lvl2pPr marL="557213" indent="-2143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2pPr>
            <a:lvl3pPr marL="8572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3pPr>
            <a:lvl4pPr marL="1200150" indent="-1714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4pPr>
            <a:lvl5pPr marL="15430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DDS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的评价指标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信噪比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(SNR) </a:t>
            </a: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最大杂散分量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(SFDR)</a:t>
            </a: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功耗、时钟频率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6207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-96106"/>
            <a:ext cx="8229600" cy="892226"/>
          </a:xfrm>
        </p:spPr>
        <p:txBody>
          <a:bodyPr/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课题背景</a:t>
            </a:r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高速高精度挑战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9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dirty="0" smtClean="0">
                <a:solidFill>
                  <a:srgbClr val="000000"/>
                </a:solidFill>
              </a:rPr>
              <a:t>5/17</a:t>
            </a:r>
            <a:endParaRPr lang="en-US" altLang="zh-CN" sz="1200" dirty="0">
              <a:solidFill>
                <a:srgbClr val="000000"/>
              </a:solidFill>
            </a:endParaRPr>
          </a:p>
        </p:txBody>
      </p:sp>
      <p:sp>
        <p:nvSpPr>
          <p:cNvPr id="16" name="内容占位符 2">
            <a:extLst>
              <a:ext uri="{FF2B5EF4-FFF2-40B4-BE49-F238E27FC236}">
                <a16:creationId xmlns="" xmlns:a16="http://schemas.microsoft.com/office/drawing/2014/main" id="{772844F7-7D52-4ACF-908A-2B07AD3E014E}"/>
              </a:ext>
            </a:extLst>
          </p:cNvPr>
          <p:cNvSpPr txBox="1">
            <a:spLocks/>
          </p:cNvSpPr>
          <p:nvPr/>
        </p:nvSpPr>
        <p:spPr bwMode="auto">
          <a:xfrm>
            <a:off x="114301" y="3573350"/>
            <a:ext cx="3420652" cy="234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  <a:lvl2pPr marL="557213" indent="-2143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2pPr>
            <a:lvl3pPr marL="8572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3pPr>
            <a:lvl4pPr marL="1200150" indent="-1714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4pPr>
            <a:lvl5pPr marL="15430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查找表的</a:t>
            </a:r>
            <a:r>
              <a:rPr lang="zh-CN" altLang="en-US" sz="2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2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A)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表压缩方法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B)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角度旋转方法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C)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非线性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内容占位符 2">
            <a:extLst>
              <a:ext uri="{FF2B5EF4-FFF2-40B4-BE49-F238E27FC236}">
                <a16:creationId xmlns="" xmlns:a16="http://schemas.microsoft.com/office/drawing/2014/main" id="{772844F7-7D52-4ACF-908A-2B07AD3E014E}"/>
              </a:ext>
            </a:extLst>
          </p:cNvPr>
          <p:cNvSpPr txBox="1">
            <a:spLocks/>
          </p:cNvSpPr>
          <p:nvPr/>
        </p:nvSpPr>
        <p:spPr bwMode="auto">
          <a:xfrm>
            <a:off x="114300" y="1093406"/>
            <a:ext cx="8286749" cy="2230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  <a:lvl2pPr marL="557213" indent="-2143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2pPr>
            <a:lvl3pPr marL="8572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3pPr>
            <a:lvl4pPr marL="1200150" indent="-1714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4pPr>
            <a:lvl5pPr marL="15430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sz="2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传统方法的局限性</a:t>
            </a:r>
            <a:endParaRPr lang="en-US" altLang="zh-CN" sz="2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使用查找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实现“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相位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正弦波幅度”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转换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需要精细的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相位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实现高精度输出，导致存储器大小呈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指数级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增长，速度减慢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实现高速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DDS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，往往需要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牺牲系统精度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引入噪声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629218" y="3660550"/>
            <a:ext cx="942784" cy="1187676"/>
          </a:xfrm>
          <a:prstGeom prst="rect">
            <a:avLst/>
          </a:prstGeom>
          <a:pattFill prst="dkHorz">
            <a:fgClr>
              <a:schemeClr val="bg2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查找表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629217" y="5305425"/>
            <a:ext cx="942784" cy="371476"/>
          </a:xfrm>
          <a:prstGeom prst="rect">
            <a:avLst/>
          </a:prstGeom>
          <a:pattFill prst="dkHorz">
            <a:fgClr>
              <a:schemeClr val="bg2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查找表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5" name="右箭头 14"/>
          <p:cNvSpPr/>
          <p:nvPr/>
        </p:nvSpPr>
        <p:spPr>
          <a:xfrm rot="5400000">
            <a:off x="3969183" y="5015333"/>
            <a:ext cx="262851" cy="122986"/>
          </a:xfrm>
          <a:prstGeom prst="rightArrow">
            <a:avLst>
              <a:gd name="adj1" fmla="val 31980"/>
              <a:gd name="adj2" fmla="val 53495"/>
            </a:avLst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420048" y="3660550"/>
            <a:ext cx="942784" cy="1187676"/>
          </a:xfrm>
          <a:prstGeom prst="rect">
            <a:avLst/>
          </a:prstGeom>
          <a:pattFill prst="dkHorz">
            <a:fgClr>
              <a:schemeClr val="bg2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查找表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2" name="右箭头 21"/>
          <p:cNvSpPr/>
          <p:nvPr/>
        </p:nvSpPr>
        <p:spPr>
          <a:xfrm rot="5400000">
            <a:off x="5760013" y="5015333"/>
            <a:ext cx="262851" cy="122986"/>
          </a:xfrm>
          <a:prstGeom prst="rightArrow">
            <a:avLst>
              <a:gd name="adj1" fmla="val 31980"/>
              <a:gd name="adj2" fmla="val 53495"/>
            </a:avLst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5420048" y="5301800"/>
            <a:ext cx="942784" cy="798289"/>
            <a:chOff x="5334001" y="5208252"/>
            <a:chExt cx="1143126" cy="967925"/>
          </a:xfrm>
        </p:grpSpPr>
        <p:sp>
          <p:nvSpPr>
            <p:cNvPr id="18" name="椭圆 17"/>
            <p:cNvSpPr/>
            <p:nvPr/>
          </p:nvSpPr>
          <p:spPr>
            <a:xfrm>
              <a:off x="6105980" y="5846445"/>
              <a:ext cx="256852" cy="2568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＋</a:t>
              </a:r>
            </a:p>
          </p:txBody>
        </p:sp>
        <p:sp>
          <p:nvSpPr>
            <p:cNvPr id="24" name="椭圆 23"/>
            <p:cNvSpPr/>
            <p:nvPr/>
          </p:nvSpPr>
          <p:spPr>
            <a:xfrm>
              <a:off x="6105980" y="5302446"/>
              <a:ext cx="256852" cy="2568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－</a:t>
              </a:r>
            </a:p>
          </p:txBody>
        </p:sp>
        <p:sp>
          <p:nvSpPr>
            <p:cNvPr id="25" name="椭圆 24"/>
            <p:cNvSpPr/>
            <p:nvPr/>
          </p:nvSpPr>
          <p:spPr>
            <a:xfrm>
              <a:off x="5420048" y="5302446"/>
              <a:ext cx="256852" cy="2568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×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5420048" y="5846445"/>
              <a:ext cx="256852" cy="2568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×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直接箭头连接符 22"/>
            <p:cNvCxnSpPr>
              <a:stCxn id="26" idx="7"/>
              <a:endCxn id="24" idx="3"/>
            </p:cNvCxnSpPr>
            <p:nvPr/>
          </p:nvCxnSpPr>
          <p:spPr>
            <a:xfrm flipV="1">
              <a:off x="5639285" y="5521683"/>
              <a:ext cx="504310" cy="3623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25" idx="5"/>
              <a:endCxn id="18" idx="1"/>
            </p:cNvCxnSpPr>
            <p:nvPr/>
          </p:nvCxnSpPr>
          <p:spPr>
            <a:xfrm>
              <a:off x="5639285" y="5521683"/>
              <a:ext cx="504310" cy="3623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26" idx="6"/>
              <a:endCxn id="18" idx="2"/>
            </p:cNvCxnSpPr>
            <p:nvPr/>
          </p:nvCxnSpPr>
          <p:spPr>
            <a:xfrm>
              <a:off x="5676900" y="5974871"/>
              <a:ext cx="42908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25" idx="6"/>
              <a:endCxn id="24" idx="2"/>
            </p:cNvCxnSpPr>
            <p:nvPr/>
          </p:nvCxnSpPr>
          <p:spPr>
            <a:xfrm>
              <a:off x="5676900" y="5430872"/>
              <a:ext cx="42908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/>
            <p:cNvSpPr/>
            <p:nvPr/>
          </p:nvSpPr>
          <p:spPr>
            <a:xfrm>
              <a:off x="5334001" y="5208252"/>
              <a:ext cx="1143126" cy="96792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0" name="矩形 39"/>
          <p:cNvSpPr/>
          <p:nvPr/>
        </p:nvSpPr>
        <p:spPr>
          <a:xfrm>
            <a:off x="7210878" y="3660550"/>
            <a:ext cx="942784" cy="1187676"/>
          </a:xfrm>
          <a:prstGeom prst="rect">
            <a:avLst/>
          </a:prstGeom>
          <a:pattFill prst="dkHorz">
            <a:fgClr>
              <a:schemeClr val="bg2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查找表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1" name="右箭头 40"/>
          <p:cNvSpPr/>
          <p:nvPr/>
        </p:nvSpPr>
        <p:spPr>
          <a:xfrm rot="5400000">
            <a:off x="7550843" y="5015333"/>
            <a:ext cx="262851" cy="122986"/>
          </a:xfrm>
          <a:prstGeom prst="rightArrow">
            <a:avLst>
              <a:gd name="adj1" fmla="val 31980"/>
              <a:gd name="adj2" fmla="val 53495"/>
            </a:avLst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五边形 37"/>
          <p:cNvSpPr/>
          <p:nvPr/>
        </p:nvSpPr>
        <p:spPr>
          <a:xfrm>
            <a:off x="7210878" y="5399619"/>
            <a:ext cx="1054581" cy="693320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非线性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DAC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95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2">
            <a:extLst>
              <a:ext uri="{FF2B5EF4-FFF2-40B4-BE49-F238E27FC236}">
                <a16:creationId xmlns="" xmlns:a16="http://schemas.microsoft.com/office/drawing/2014/main" id="{772844F7-7D52-4ACF-908A-2B07AD3E014E}"/>
              </a:ext>
            </a:extLst>
          </p:cNvPr>
          <p:cNvSpPr txBox="1">
            <a:spLocks/>
          </p:cNvSpPr>
          <p:nvPr/>
        </p:nvSpPr>
        <p:spPr bwMode="auto">
          <a:xfrm>
            <a:off x="112059" y="1093405"/>
            <a:ext cx="8565776" cy="5316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  <a:lvl2pPr marL="557213" indent="-2143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2pPr>
            <a:lvl3pPr marL="8572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3pPr>
            <a:lvl4pPr marL="1200150" indent="-1714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4pPr>
            <a:lvl5pPr marL="15430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近年来的研究进展</a:t>
            </a:r>
            <a:endParaRPr lang="en-US" altLang="zh-CN" sz="2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基于二阶内插法的查找表压缩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>
              <a:spcBef>
                <a:spcPts val="600"/>
              </a:spcBef>
              <a:spcAft>
                <a:spcPts val="600"/>
              </a:spcAft>
            </a:pP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点：索引压缩比例从线性的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降低到</a:t>
            </a:r>
            <a:r>
              <a:rPr lang="en-US" altLang="zh-CN" sz="13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33%</a:t>
            </a:r>
          </a:p>
          <a:p>
            <a:pPr lvl="3">
              <a:spcBef>
                <a:spcPts val="600"/>
              </a:spcBef>
              <a:spcAft>
                <a:spcPts val="600"/>
              </a:spcAft>
            </a:pP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不足：额外增加了乘法操作和平方操作</a:t>
            </a:r>
            <a:endParaRPr lang="en-US" altLang="zh-CN" sz="1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查找表乘法器和角度旋转结合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>
              <a:spcBef>
                <a:spcPts val="600"/>
              </a:spcBef>
              <a:spcAft>
                <a:spcPts val="600"/>
              </a:spcAft>
            </a:pP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点：减少了算法中的乘法操作，杂散性能优异</a:t>
            </a:r>
            <a:endParaRPr lang="en-US" altLang="zh-CN" sz="1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>
              <a:spcBef>
                <a:spcPts val="600"/>
              </a:spcBef>
              <a:spcAft>
                <a:spcPts val="600"/>
              </a:spcAft>
            </a:pP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不足：单次计算的逻辑过于复杂，时钟频率较低</a:t>
            </a:r>
            <a:endParaRPr lang="en-US" altLang="zh-CN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非线性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DAC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的压缩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>
              <a:spcBef>
                <a:spcPts val="600"/>
              </a:spcBef>
              <a:spcAft>
                <a:spcPts val="600"/>
              </a:spcAft>
            </a:pP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特点：压缩非线性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DAC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单元，优化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DAC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物理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特性，使得时钟频率达到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 GHz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SFDR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保持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55dBc</a:t>
            </a:r>
            <a:endParaRPr lang="en-US" altLang="zh-CN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>
              <a:spcBef>
                <a:spcPts val="600"/>
              </a:spcBef>
              <a:spcAft>
                <a:spcPts val="600"/>
              </a:spcAft>
            </a:pP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局限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：非线性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DAC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的功耗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大，在其他领域使用价值有限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研究思路总结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>
              <a:spcBef>
                <a:spcPts val="600"/>
              </a:spcBef>
              <a:spcAft>
                <a:spcPts val="600"/>
              </a:spcAft>
            </a:pP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主流研究仍在结合查找表压缩的思路</a:t>
            </a:r>
            <a:endParaRPr lang="en-US" altLang="zh-CN" sz="1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>
              <a:spcBef>
                <a:spcPts val="600"/>
              </a:spcBef>
              <a:spcAft>
                <a:spcPts val="600"/>
              </a:spcAft>
            </a:pP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结合查找表压缩和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角度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旋转法，在</a:t>
            </a:r>
            <a:r>
              <a:rPr lang="zh-CN" altLang="en-US" sz="13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杂散性能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3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功耗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上都表现较好，有</a:t>
            </a:r>
            <a:r>
              <a:rPr lang="zh-CN" altLang="en-US" sz="13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提升时钟频率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的潜力</a:t>
            </a:r>
            <a:endParaRPr lang="en-US" altLang="zh-CN" sz="1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-96106"/>
            <a:ext cx="8229600" cy="892226"/>
          </a:xfrm>
        </p:spPr>
        <p:txBody>
          <a:bodyPr/>
          <a:lstStyle/>
          <a:p>
            <a:r>
              <a:rPr lang="zh-CN" altLang="en-US" sz="3600" dirty="0"/>
              <a:t>课题</a:t>
            </a:r>
            <a:r>
              <a:rPr lang="zh-CN" altLang="en-US" sz="3600" dirty="0" smtClean="0"/>
              <a:t>背景</a:t>
            </a:r>
            <a:r>
              <a:rPr lang="en-US" altLang="zh-CN" sz="3600" dirty="0" smtClean="0"/>
              <a:t>——</a:t>
            </a:r>
            <a:r>
              <a:rPr lang="zh-CN" altLang="en-US" sz="3600" dirty="0" smtClean="0"/>
              <a:t>以往工作</a:t>
            </a:r>
            <a:endParaRPr lang="zh-CN" altLang="en-US" sz="3600" dirty="0"/>
          </a:p>
        </p:txBody>
      </p:sp>
      <p:sp>
        <p:nvSpPr>
          <p:cNvPr id="129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dirty="0" smtClean="0">
                <a:solidFill>
                  <a:srgbClr val="000000"/>
                </a:solidFill>
              </a:rPr>
              <a:t>6/17</a:t>
            </a:r>
            <a:endParaRPr lang="en-US" altLang="zh-CN" sz="1200" dirty="0">
              <a:solidFill>
                <a:srgbClr val="000000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662305"/>
              </p:ext>
            </p:extLst>
          </p:nvPr>
        </p:nvGraphicFramePr>
        <p:xfrm>
          <a:off x="4913695" y="1562803"/>
          <a:ext cx="4230305" cy="1412240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12108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3620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7374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9785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0063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1098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 smtClean="0">
                          <a:effectLst/>
                        </a:rPr>
                        <a:t>DDS</a:t>
                      </a:r>
                      <a:r>
                        <a:rPr lang="zh-CN" altLang="en-US" sz="1300" kern="0" dirty="0" smtClean="0">
                          <a:effectLst/>
                        </a:rPr>
                        <a:t>方法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300" kern="0" dirty="0">
                          <a:effectLst/>
                        </a:rPr>
                        <a:t>年份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300" kern="0" dirty="0" smtClean="0">
                          <a:effectLst/>
                        </a:rPr>
                        <a:t>工艺</a:t>
                      </a:r>
                      <a:endParaRPr lang="en-US" altLang="zh-CN" sz="1300" kern="0" dirty="0" smtClean="0">
                        <a:effectLst/>
                      </a:endParaRPr>
                    </a:p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300" kern="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(um)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300" kern="0" dirty="0" smtClean="0">
                          <a:effectLst/>
                        </a:rPr>
                        <a:t>时钟频率</a:t>
                      </a:r>
                      <a:endParaRPr lang="en-US" altLang="zh-CN" sz="1300" kern="0" dirty="0" smtClean="0">
                        <a:effectLst/>
                      </a:endParaRPr>
                    </a:p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300" kern="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(MHz)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 smtClean="0">
                          <a:effectLst/>
                        </a:rPr>
                        <a:t>SFDR</a:t>
                      </a:r>
                    </a:p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300" kern="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300" kern="0" dirty="0" err="1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dBc</a:t>
                      </a:r>
                      <a:r>
                        <a:rPr lang="en-US" altLang="zh-CN" sz="1300" kern="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300" kern="0" dirty="0" smtClean="0">
                          <a:effectLst/>
                        </a:rPr>
                        <a:t>功耗</a:t>
                      </a:r>
                      <a:endParaRPr lang="en-US" altLang="zh-CN" sz="1300" kern="0" dirty="0" smtClean="0">
                        <a:effectLst/>
                      </a:endParaRPr>
                    </a:p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300" kern="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300" kern="0" dirty="0" err="1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mW</a:t>
                      </a:r>
                      <a:r>
                        <a:rPr lang="en-US" altLang="zh-CN" sz="1300" kern="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300" b="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传统方法</a:t>
                      </a:r>
                      <a:r>
                        <a:rPr lang="en-US" altLang="zh-CN" sz="1300" b="0" kern="100" baseline="300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[1]</a:t>
                      </a:r>
                      <a:endParaRPr lang="zh-CN" sz="1300" b="0" kern="100" baseline="30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effectLst/>
                        </a:rPr>
                        <a:t>1998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300" kern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0.8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 smtClean="0">
                          <a:effectLst/>
                        </a:rPr>
                        <a:t>150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effectLst/>
                        </a:rPr>
                        <a:t>52 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300" kern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500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300" b="0" kern="0" dirty="0" smtClean="0">
                          <a:effectLst/>
                        </a:rPr>
                        <a:t>二阶</a:t>
                      </a:r>
                      <a:r>
                        <a:rPr lang="zh-CN" sz="1300" b="0" kern="0" dirty="0" smtClean="0">
                          <a:effectLst/>
                        </a:rPr>
                        <a:t>内插</a:t>
                      </a:r>
                      <a:r>
                        <a:rPr lang="zh-CN" altLang="en-US" sz="1300" b="0" kern="0" dirty="0" smtClean="0">
                          <a:effectLst/>
                        </a:rPr>
                        <a:t>法</a:t>
                      </a:r>
                      <a:r>
                        <a:rPr lang="en-US" altLang="zh-CN" sz="1300" b="0" kern="0" baseline="30000" dirty="0" smtClean="0">
                          <a:effectLst/>
                        </a:rPr>
                        <a:t>[2]</a:t>
                      </a:r>
                      <a:endParaRPr lang="zh-CN" sz="1300" b="0" kern="100" baseline="30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effectLst/>
                        </a:rPr>
                        <a:t>2010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 smtClean="0">
                          <a:effectLst/>
                        </a:rPr>
                        <a:t>0.13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 smtClean="0">
                          <a:effectLst/>
                        </a:rPr>
                        <a:t>1000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 smtClean="0">
                          <a:effectLst/>
                        </a:rPr>
                        <a:t>63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 smtClean="0">
                          <a:effectLst/>
                        </a:rPr>
                        <a:t>8.2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300" b="0" kern="0" dirty="0">
                          <a:effectLst/>
                        </a:rPr>
                        <a:t>角度</a:t>
                      </a:r>
                      <a:r>
                        <a:rPr lang="zh-CN" sz="1300" b="0" kern="0" dirty="0" smtClean="0">
                          <a:effectLst/>
                        </a:rPr>
                        <a:t>旋转</a:t>
                      </a:r>
                      <a:r>
                        <a:rPr lang="en-US" altLang="zh-CN" sz="1300" b="0" kern="0" baseline="30000" dirty="0" smtClean="0">
                          <a:effectLst/>
                        </a:rPr>
                        <a:t>[3]</a:t>
                      </a:r>
                      <a:endParaRPr lang="zh-CN" sz="1300" b="0" kern="100" baseline="30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effectLst/>
                        </a:rPr>
                        <a:t>2011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 smtClean="0">
                          <a:effectLst/>
                        </a:rPr>
                        <a:t>0.18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 smtClean="0">
                          <a:effectLst/>
                        </a:rPr>
                        <a:t>260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effectLst/>
                        </a:rPr>
                        <a:t>113 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 smtClean="0">
                          <a:effectLst/>
                        </a:rPr>
                        <a:t>16.5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300" b="0" kern="0" dirty="0">
                          <a:effectLst/>
                        </a:rPr>
                        <a:t>非线性</a:t>
                      </a:r>
                      <a:r>
                        <a:rPr lang="en-US" sz="1300" b="0" kern="0" dirty="0" smtClean="0">
                          <a:effectLst/>
                        </a:rPr>
                        <a:t>DAC</a:t>
                      </a:r>
                      <a:r>
                        <a:rPr lang="en-US" sz="1300" b="0" kern="0" baseline="30000" dirty="0" smtClean="0">
                          <a:effectLst/>
                        </a:rPr>
                        <a:t>[4]</a:t>
                      </a:r>
                      <a:endParaRPr lang="zh-CN" sz="1300" b="0" kern="100" baseline="30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effectLst/>
                        </a:rPr>
                        <a:t>2014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300" kern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0.055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 smtClean="0">
                          <a:effectLst/>
                        </a:rPr>
                        <a:t>2000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effectLst/>
                        </a:rPr>
                        <a:t>55 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effectLst/>
                        </a:rPr>
                        <a:t>130 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12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771525"/>
          </a:xfrm>
        </p:spPr>
        <p:txBody>
          <a:bodyPr/>
          <a:lstStyle/>
          <a:p>
            <a:r>
              <a:rPr lang="zh-CN" altLang="en-US" sz="3600" dirty="0"/>
              <a:t>实施方案</a:t>
            </a:r>
            <a:r>
              <a:rPr lang="en-US" altLang="zh-CN" sz="3600" dirty="0"/>
              <a:t>——</a:t>
            </a:r>
            <a:r>
              <a:rPr lang="zh-CN" altLang="en-US" sz="3600" dirty="0"/>
              <a:t>改进点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14301" y="940357"/>
            <a:ext cx="8924924" cy="3374468"/>
          </a:xfrm>
        </p:spPr>
        <p:txBody>
          <a:bodyPr/>
          <a:lstStyle/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ISCAS2014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1800" dirty="0"/>
              <a:t>A 1-GHz Direct Digital Frequency Synthesizer in an FPGA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18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[5]</a:t>
            </a:r>
            <a:endParaRPr lang="en-US" altLang="zh-CN" sz="1800" baseline="30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查找表和角度旋转混合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1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速度达到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1GHz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SFDR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达到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120 </a:t>
            </a:r>
            <a:r>
              <a:rPr lang="en-US" altLang="zh-CN" sz="15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dBc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使用查找表，再经一次乘法和加法完成计算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不足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：使用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DSP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自带的乘法器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5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速度较慢</a:t>
            </a:r>
            <a:endParaRPr lang="en-US" altLang="zh-CN" sz="15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不足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忽略</a:t>
            </a:r>
            <a:r>
              <a:rPr lang="zh-CN" altLang="en-US" sz="15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近似噪声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的引入，可能有</a:t>
            </a:r>
            <a:r>
              <a:rPr lang="zh-CN" altLang="en-US" sz="15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溢出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现象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dirty="0" smtClean="0">
                <a:solidFill>
                  <a:srgbClr val="000000"/>
                </a:solidFill>
              </a:rPr>
              <a:t>7/17</a:t>
            </a:r>
            <a:endParaRPr lang="en-US" altLang="zh-CN" sz="1200" dirty="0">
              <a:solidFill>
                <a:srgbClr val="00000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D66A4827-A107-4E76-9AFA-A332527FB4C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177861" y="1414881"/>
            <a:ext cx="3966139" cy="2973540"/>
          </a:xfrm>
          <a:prstGeom prst="rect">
            <a:avLst/>
          </a:prstGeom>
        </p:spPr>
      </p:pic>
      <p:sp>
        <p:nvSpPr>
          <p:cNvPr id="9" name="内容占位符 2">
            <a:extLst>
              <a:ext uri="{FF2B5EF4-FFF2-40B4-BE49-F238E27FC236}">
                <a16:creationId xmlns="" xmlns:a16="http://schemas.microsoft.com/office/drawing/2014/main" id="{D7EAE30E-6355-4F16-A9DF-D3AB86615C57}"/>
              </a:ext>
            </a:extLst>
          </p:cNvPr>
          <p:cNvSpPr txBox="1">
            <a:spLocks/>
          </p:cNvSpPr>
          <p:nvPr/>
        </p:nvSpPr>
        <p:spPr bwMode="auto">
          <a:xfrm>
            <a:off x="219076" y="4388421"/>
            <a:ext cx="8924924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  <a:lvl2pPr marL="557213" indent="-2143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2pPr>
            <a:lvl3pPr marL="8572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3pPr>
            <a:lvl4pPr marL="1200150" indent="-1714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4pPr>
            <a:lvl5pPr marL="15430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lang="zh-CN" altLang="en-US" sz="2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次设计的</a:t>
            </a: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主要改进点</a:t>
            </a:r>
            <a:endParaRPr lang="en-US" altLang="zh-CN" sz="2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zh-CN" altLang="en-US" sz="15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15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级联</a:t>
            </a:r>
            <a:r>
              <a:rPr lang="zh-CN" altLang="en-US" sz="1500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的旋转</a:t>
            </a:r>
            <a:r>
              <a:rPr lang="zh-CN" altLang="en-US" sz="15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单元</a:t>
            </a:r>
            <a:r>
              <a:rPr lang="zh-CN" altLang="en-US" sz="15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替换乘法器</a:t>
            </a:r>
            <a:r>
              <a:rPr lang="zh-CN" altLang="en-US" sz="15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，通过流水线</a:t>
            </a:r>
            <a:r>
              <a:rPr lang="zh-CN" altLang="en-US" sz="15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加速实现路径延时减少</a:t>
            </a:r>
            <a:endParaRPr lang="en-US" altLang="zh-CN" sz="15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zh-CN" altLang="en-US" sz="15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讨论改进算法</a:t>
            </a:r>
            <a:r>
              <a:rPr lang="zh-CN" altLang="en-US" sz="15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中近似噪声的引入，</a:t>
            </a:r>
            <a:r>
              <a:rPr lang="zh-CN" altLang="en-US" sz="15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给出抑制噪声的</a:t>
            </a:r>
            <a:r>
              <a:rPr lang="zh-CN" altLang="en-US" sz="1500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约束条件</a:t>
            </a:r>
            <a:endParaRPr lang="en-US" altLang="zh-CN" sz="1500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endParaRPr lang="en-US" altLang="zh-CN" sz="19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68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0"/>
            <a:ext cx="8229600" cy="787585"/>
          </a:xfrm>
        </p:spPr>
        <p:txBody>
          <a:bodyPr/>
          <a:lstStyle/>
          <a:p>
            <a:r>
              <a:rPr lang="zh-CN" altLang="en-US" sz="3600" dirty="0"/>
              <a:t>实施方案</a:t>
            </a:r>
            <a:r>
              <a:rPr lang="en-US" altLang="zh-CN" sz="3600" dirty="0"/>
              <a:t>——</a:t>
            </a:r>
            <a:r>
              <a:rPr lang="zh-CN" altLang="en-US" sz="3600" dirty="0"/>
              <a:t>系统构架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46835" y="1419225"/>
                <a:ext cx="5396740" cy="3937730"/>
              </a:xfrm>
            </p:spPr>
            <p:txBody>
              <a:bodyPr/>
              <a:lstStyle/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5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相位累加</a:t>
                </a:r>
                <a:r>
                  <a:rPr lang="en-US" altLang="zh-CN" sz="25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(PA)</a:t>
                </a:r>
              </a:p>
              <a:p>
                <a:pPr lvl="2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sz="16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16 bit </a:t>
                </a:r>
                <a:r>
                  <a:rPr lang="zh-CN" altLang="en-US" sz="16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累加器</a:t>
                </a:r>
                <a:endParaRPr lang="en-US" altLang="zh-CN" sz="1600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5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相位压缩和编码</a:t>
                </a:r>
                <a:r>
                  <a:rPr lang="en-US" altLang="zh-CN" sz="25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(PC)</a:t>
                </a:r>
              </a:p>
              <a:p>
                <a:pPr lvl="2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sz="16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“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 kern="12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1600" kern="12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1600" kern="12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4</m:t>
                        </m:r>
                      </m:den>
                    </m:f>
                    <m:r>
                      <a:rPr lang="zh-CN" altLang="en-US" sz="1600" kern="12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𝜋</m:t>
                    </m:r>
                    <m:r>
                      <a:rPr lang="zh-CN" altLang="en-US" sz="1600" kern="12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压缩方法</m:t>
                    </m:r>
                  </m:oMath>
                </a14:m>
                <a:r>
                  <a:rPr lang="en-US" altLang="zh-CN" sz="16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”</a:t>
                </a:r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5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相位</a:t>
                </a:r>
                <a:r>
                  <a:rPr lang="en-US" altLang="zh-CN" sz="25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</a:t>
                </a:r>
                <a:r>
                  <a:rPr lang="zh-CN" altLang="en-US" sz="25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幅度转换</a:t>
                </a:r>
                <a:r>
                  <a:rPr lang="en-US" altLang="zh-CN" sz="25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(PAC)</a:t>
                </a:r>
              </a:p>
              <a:p>
                <a:pPr lvl="2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zh-CN" altLang="en-US" sz="1600" kern="12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地址</a:t>
                </a:r>
                <a:r>
                  <a:rPr lang="zh-CN" altLang="en-US" sz="1600" kern="12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查找：引入了缩放因子</a:t>
                </a:r>
                <a:r>
                  <a:rPr lang="en-US" altLang="zh-CN" sz="1600" kern="12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</a:t>
                </a:r>
              </a:p>
              <a:p>
                <a:pPr lvl="2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zh-CN" altLang="en-US" sz="1600" kern="12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矩阵旋转：替代文献</a:t>
                </a:r>
                <a:r>
                  <a:rPr lang="en-US" altLang="zh-CN" sz="1600" kern="12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zh-CN" altLang="en-US" sz="1600" kern="12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的乘法器</a:t>
                </a:r>
                <a:endParaRPr lang="en-US" altLang="zh-CN" sz="1600" kern="12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2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zh-CN" altLang="en-US" sz="16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对称操作</a:t>
                </a:r>
                <a:endParaRPr lang="en-US" altLang="zh-CN" sz="1600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6835" y="1419225"/>
                <a:ext cx="5396740" cy="3937730"/>
              </a:xfrm>
              <a:blipFill rotWithShape="0">
                <a:blip r:embed="rId3"/>
                <a:stretch>
                  <a:fillRect t="-2322" b="-119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dirty="0" smtClean="0">
                <a:solidFill>
                  <a:srgbClr val="000000"/>
                </a:solidFill>
              </a:rPr>
              <a:t>8/17</a:t>
            </a:r>
            <a:endParaRPr lang="en-US" altLang="zh-CN" sz="1200" dirty="0">
              <a:solidFill>
                <a:srgbClr val="000000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379434" y="1419225"/>
            <a:ext cx="4605442" cy="3390900"/>
            <a:chOff x="4041079" y="860257"/>
            <a:chExt cx="4943797" cy="3640025"/>
          </a:xfrm>
        </p:grpSpPr>
        <p:pic>
          <p:nvPicPr>
            <p:cNvPr id="117" name="图片 116" descr="D:\毕设\大四下\lunwen\图片\DDS改进架构.png">
              <a:extLst>
                <a:ext uri="{FF2B5EF4-FFF2-40B4-BE49-F238E27FC236}">
                  <a16:creationId xmlns="" xmlns:a16="http://schemas.microsoft.com/office/drawing/2014/main" id="{3EDD7146-5C7E-429D-8FC3-A0A66DD752D7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1079" y="860257"/>
              <a:ext cx="4943797" cy="3640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矩形 2"/>
            <p:cNvSpPr/>
            <p:nvPr/>
          </p:nvSpPr>
          <p:spPr>
            <a:xfrm>
              <a:off x="4688681" y="3161637"/>
              <a:ext cx="903238" cy="93411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5888831" y="3161637"/>
              <a:ext cx="903238" cy="93411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678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0"/>
            <a:ext cx="8229600" cy="787585"/>
          </a:xfrm>
        </p:spPr>
        <p:txBody>
          <a:bodyPr/>
          <a:lstStyle/>
          <a:p>
            <a:r>
              <a:rPr lang="zh-CN" altLang="en-US" sz="3600" dirty="0"/>
              <a:t>实施方案</a:t>
            </a:r>
            <a:r>
              <a:rPr lang="en-US" altLang="zh-CN" sz="3600" dirty="0" smtClean="0"/>
              <a:t>—</a:t>
            </a:r>
            <a:r>
              <a:rPr lang="zh-CN" altLang="en-US" sz="3600" dirty="0" smtClean="0"/>
              <a:t>查找表压缩 </a:t>
            </a:r>
            <a:r>
              <a:rPr lang="en-US" altLang="zh-CN" sz="3600" dirty="0" smtClean="0"/>
              <a:t>&amp; </a:t>
            </a:r>
            <a:r>
              <a:rPr lang="zh-CN" altLang="en-US" sz="3600" dirty="0" smtClean="0"/>
              <a:t>角度旋转</a:t>
            </a:r>
            <a:endParaRPr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55999" y="1045693"/>
                <a:ext cx="4759778" cy="1947644"/>
              </a:xfrm>
            </p:spPr>
            <p:txBody>
              <a:bodyPr/>
              <a:lstStyle/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4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“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kern="12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2400" kern="12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400" kern="12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4</m:t>
                        </m:r>
                      </m:den>
                    </m:f>
                    <m:r>
                      <a:rPr lang="zh-CN" altLang="en-US" sz="2400" kern="12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𝜋</m:t>
                    </m:r>
                    <m:r>
                      <a:rPr lang="zh-CN" altLang="en-US" sz="2400" kern="12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压缩方法</m:t>
                    </m:r>
                  </m:oMath>
                </a14:m>
                <a:r>
                  <a:rPr lang="en-US" altLang="zh-CN" sz="24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”</a:t>
                </a:r>
              </a:p>
              <a:p>
                <a:pPr lvl="2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zh-CN" altLang="en-US" sz="16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将相位</a:t>
                </a:r>
                <a:r>
                  <a:rPr lang="zh-CN" altLang="en-US" sz="1600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从 </a:t>
                </a:r>
                <a:r>
                  <a:rPr lang="en-US" altLang="zh-CN" sz="1600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en-US" altLang="zh-CN" sz="16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0, 2</a:t>
                </a:r>
                <a14:m>
                  <m:oMath xmlns:m="http://schemas.openxmlformats.org/officeDocument/2006/math">
                    <m:r>
                      <a:rPr lang="zh-CN" altLang="en-US" sz="1600" kern="12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𝜋</m:t>
                    </m:r>
                  </m:oMath>
                </a14:m>
                <a:r>
                  <a:rPr lang="en-US" altLang="zh-CN" sz="1600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 </a:t>
                </a:r>
                <a:r>
                  <a:rPr lang="zh-CN" altLang="en-US" sz="1600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映射到 </a:t>
                </a:r>
                <a:r>
                  <a:rPr lang="en-US" altLang="zh-CN" sz="1600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en-US" altLang="zh-CN" sz="16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 kern="12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1600" kern="12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1600" kern="12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4</m:t>
                        </m:r>
                      </m:den>
                    </m:f>
                    <m:r>
                      <a:rPr lang="zh-CN" altLang="en-US" sz="1600" kern="12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𝜋</m:t>
                    </m:r>
                  </m:oMath>
                </a14:m>
                <a:r>
                  <a:rPr lang="en-US" altLang="zh-CN" sz="1600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</a:p>
              <a:p>
                <a:pPr lvl="3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zh-CN" altLang="en-US" sz="13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区间用于输出进行对称操作</a:t>
                </a:r>
                <a:endParaRPr lang="en-US" altLang="zh-CN" sz="1300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3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zh-CN" altLang="en-US" sz="1400" dirty="0"/>
                  <a:t>粗相位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zh-CN" altLang="en-US" sz="13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用于查表</a:t>
                </a:r>
                <a:endParaRPr lang="en-US" altLang="zh-CN" sz="1300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3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zh-CN" altLang="en-US" sz="13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细相位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zh-CN" altLang="en-US" sz="13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用于</a:t>
                </a:r>
                <a:r>
                  <a:rPr lang="zh-CN" altLang="en-US" sz="1300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旋转</a:t>
                </a:r>
                <a:endParaRPr lang="en-US" altLang="zh-CN" sz="16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2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zh-CN" altLang="en-US" sz="1600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查找表索引长度减少</a:t>
                </a:r>
                <a:r>
                  <a:rPr lang="en-US" altLang="zh-CN" sz="1600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 bits</a:t>
                </a:r>
                <a:endParaRPr lang="en-US" altLang="zh-CN" sz="1600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5999" y="1045693"/>
                <a:ext cx="4759778" cy="1947644"/>
              </a:xfrm>
              <a:blipFill rotWithShape="0">
                <a:blip r:embed="rId3"/>
                <a:stretch>
                  <a:fillRect t="-940" b="-200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4" name="表格 1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857362"/>
              </p:ext>
            </p:extLst>
          </p:nvPr>
        </p:nvGraphicFramePr>
        <p:xfrm>
          <a:off x="5251596" y="2500088"/>
          <a:ext cx="3694305" cy="301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3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934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6934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6934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6934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6934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6934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6934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55483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84062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301692"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endParaRPr lang="zh-CN" altLang="en-US" sz="1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endParaRPr lang="zh-CN" altLang="en-US" sz="1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65" name="组合 164"/>
          <p:cNvGrpSpPr/>
          <p:nvPr/>
        </p:nvGrpSpPr>
        <p:grpSpPr>
          <a:xfrm>
            <a:off x="5241983" y="2862626"/>
            <a:ext cx="3726623" cy="414607"/>
            <a:chOff x="824759" y="5437291"/>
            <a:chExt cx="3670888" cy="408405"/>
          </a:xfrm>
        </p:grpSpPr>
        <p:sp>
          <p:nvSpPr>
            <p:cNvPr id="166" name="左大括号 165"/>
            <p:cNvSpPr/>
            <p:nvPr/>
          </p:nvSpPr>
          <p:spPr>
            <a:xfrm rot="16200000">
              <a:off x="1312425" y="4967828"/>
              <a:ext cx="135371" cy="1074297"/>
            </a:xfrm>
            <a:prstGeom prst="leftBrace">
              <a:avLst>
                <a:gd name="adj1" fmla="val 30437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左大括号 166"/>
            <p:cNvSpPr/>
            <p:nvPr/>
          </p:nvSpPr>
          <p:spPr>
            <a:xfrm rot="16200000">
              <a:off x="2405224" y="4967529"/>
              <a:ext cx="135372" cy="1074897"/>
            </a:xfrm>
            <a:prstGeom prst="leftBrace">
              <a:avLst>
                <a:gd name="adj1" fmla="val 30437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左大括号 167"/>
            <p:cNvSpPr/>
            <p:nvPr/>
          </p:nvSpPr>
          <p:spPr>
            <a:xfrm rot="16200000">
              <a:off x="3680057" y="4786746"/>
              <a:ext cx="135373" cy="1438969"/>
            </a:xfrm>
            <a:prstGeom prst="leftBrace">
              <a:avLst>
                <a:gd name="adj1" fmla="val 30437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824759" y="5566048"/>
              <a:ext cx="1092499" cy="272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zh-CN" altLang="en-US" sz="1200" dirty="0">
                  <a:latin typeface="Cambria Math" panose="02040503050406030204" pitchFamily="18" charset="0"/>
                </a:rPr>
                <a:t>对称索引</a:t>
              </a:r>
              <a:endParaRPr lang="zh-CN" altLang="en-US" sz="1000" dirty="0"/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1934872" y="5566047"/>
              <a:ext cx="10754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zh-CN" altLang="en-US" sz="1200" dirty="0">
                  <a:latin typeface="Cambria Math" panose="02040503050406030204" pitchFamily="18" charset="0"/>
                </a:rPr>
                <a:t>查找表索引</a:t>
              </a:r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3027974" y="5568697"/>
              <a:ext cx="14676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zh-CN" altLang="en-US" sz="1200" dirty="0">
                  <a:latin typeface="Cambria Math" panose="02040503050406030204" pitchFamily="18" charset="0"/>
                </a:rPr>
                <a:t>旋转索引</a:t>
              </a:r>
            </a:p>
          </p:txBody>
        </p:sp>
      </p:grpSp>
      <p:sp>
        <p:nvSpPr>
          <p:cNvPr id="180" name="文本框 179"/>
          <p:cNvSpPr txBox="1"/>
          <p:nvPr/>
        </p:nvSpPr>
        <p:spPr>
          <a:xfrm>
            <a:off x="4348602" y="2405041"/>
            <a:ext cx="1219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Index</a:t>
            </a:r>
          </a:p>
          <a:p>
            <a:pPr algn="ctr"/>
            <a:r>
              <a:rPr lang="en-US" altLang="zh-CN" sz="1400" dirty="0"/>
              <a:t>(PC)</a:t>
            </a:r>
            <a:endParaRPr lang="zh-CN" altLang="en-US" sz="1400" dirty="0"/>
          </a:p>
        </p:txBody>
      </p:sp>
      <p:sp>
        <p:nvSpPr>
          <p:cNvPr id="110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dirty="0" smtClean="0">
                <a:solidFill>
                  <a:srgbClr val="000000"/>
                </a:solidFill>
              </a:rPr>
              <a:t>9/17</a:t>
            </a:r>
            <a:endParaRPr lang="en-US" altLang="zh-CN" sz="1200" dirty="0">
              <a:solidFill>
                <a:srgbClr val="000000"/>
              </a:solidFill>
            </a:endParaRPr>
          </a:p>
        </p:txBody>
      </p:sp>
      <p:graphicFrame>
        <p:nvGraphicFramePr>
          <p:cNvPr id="203" name="表格 2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07384"/>
              </p:ext>
            </p:extLst>
          </p:nvPr>
        </p:nvGraphicFramePr>
        <p:xfrm>
          <a:off x="5251596" y="1335549"/>
          <a:ext cx="3694305" cy="301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3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934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6934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6934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6934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6934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6934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6934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55483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84062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301692"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92828" marR="92828" marT="46415" marB="46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06" name="组合 205"/>
          <p:cNvGrpSpPr/>
          <p:nvPr/>
        </p:nvGrpSpPr>
        <p:grpSpPr>
          <a:xfrm>
            <a:off x="5245444" y="1700132"/>
            <a:ext cx="3723163" cy="418590"/>
            <a:chOff x="828168" y="5437290"/>
            <a:chExt cx="3667479" cy="412329"/>
          </a:xfrm>
        </p:grpSpPr>
        <p:sp>
          <p:nvSpPr>
            <p:cNvPr id="207" name="左大括号 206"/>
            <p:cNvSpPr/>
            <p:nvPr/>
          </p:nvSpPr>
          <p:spPr>
            <a:xfrm rot="16200000">
              <a:off x="1312426" y="4967827"/>
              <a:ext cx="135371" cy="1074298"/>
            </a:xfrm>
            <a:prstGeom prst="leftBrace">
              <a:avLst>
                <a:gd name="adj1" fmla="val 30437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8" name="左大括号 207"/>
            <p:cNvSpPr/>
            <p:nvPr/>
          </p:nvSpPr>
          <p:spPr>
            <a:xfrm rot="16200000">
              <a:off x="2406680" y="4968984"/>
              <a:ext cx="135372" cy="1071988"/>
            </a:xfrm>
            <a:prstGeom prst="leftBrace">
              <a:avLst>
                <a:gd name="adj1" fmla="val 30437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9" name="左大括号 208"/>
            <p:cNvSpPr/>
            <p:nvPr/>
          </p:nvSpPr>
          <p:spPr>
            <a:xfrm rot="16200000">
              <a:off x="3680057" y="4786746"/>
              <a:ext cx="135373" cy="1438969"/>
            </a:xfrm>
            <a:prstGeom prst="leftBrace">
              <a:avLst>
                <a:gd name="adj1" fmla="val 30437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828168" y="5550250"/>
              <a:ext cx="10890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US" altLang="zh-CN" sz="1200" i="1" dirty="0">
                  <a:latin typeface="Cambria Math" panose="02040503050406030204" pitchFamily="18" charset="0"/>
                </a:rPr>
                <a:t>Quadrant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1" name="文本框 210"/>
                <p:cNvSpPr txBox="1"/>
                <p:nvPr/>
              </p:nvSpPr>
              <p:spPr>
                <a:xfrm>
                  <a:off x="1935463" y="5534148"/>
                  <a:ext cx="1074895" cy="3154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3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en-US" altLang="zh-CN" sz="1200" dirty="0"/>
                </a:p>
              </p:txBody>
            </p:sp>
          </mc:Choice>
          <mc:Fallback xmlns="">
            <p:sp>
              <p:nvSpPr>
                <p:cNvPr id="211" name="文本框 2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5463" y="5534148"/>
                  <a:ext cx="1074895" cy="31547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2" name="文本框 211"/>
                <p:cNvSpPr txBox="1"/>
                <p:nvPr/>
              </p:nvSpPr>
              <p:spPr>
                <a:xfrm>
                  <a:off x="3027974" y="5534147"/>
                  <a:ext cx="1467673" cy="3154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3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en-US" altLang="zh-CN" sz="1200" dirty="0"/>
                </a:p>
              </p:txBody>
            </p:sp>
          </mc:Choice>
          <mc:Fallback xmlns="">
            <p:sp>
              <p:nvSpPr>
                <p:cNvPr id="212" name="文本框 2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7974" y="5534147"/>
                  <a:ext cx="1467673" cy="315471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3" name="文本框 212"/>
          <p:cNvSpPr txBox="1"/>
          <p:nvPr/>
        </p:nvSpPr>
        <p:spPr>
          <a:xfrm>
            <a:off x="4326055" y="1263445"/>
            <a:ext cx="1219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Phase</a:t>
            </a:r>
          </a:p>
          <a:p>
            <a:pPr algn="ctr"/>
            <a:r>
              <a:rPr lang="en-US" altLang="zh-CN" sz="1400" dirty="0"/>
              <a:t>(PA)</a:t>
            </a:r>
            <a:endParaRPr lang="zh-CN" altLang="en-US" sz="1400" dirty="0"/>
          </a:p>
        </p:txBody>
      </p:sp>
      <p:cxnSp>
        <p:nvCxnSpPr>
          <p:cNvPr id="214" name="直接箭头连接符 213"/>
          <p:cNvCxnSpPr>
            <a:cxnSpLocks/>
          </p:cNvCxnSpPr>
          <p:nvPr/>
        </p:nvCxnSpPr>
        <p:spPr>
          <a:xfrm flipH="1">
            <a:off x="5805766" y="2033184"/>
            <a:ext cx="1" cy="4150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直接箭头连接符 214"/>
          <p:cNvCxnSpPr>
            <a:cxnSpLocks/>
          </p:cNvCxnSpPr>
          <p:nvPr/>
        </p:nvCxnSpPr>
        <p:spPr>
          <a:xfrm flipH="1">
            <a:off x="6911394" y="2033184"/>
            <a:ext cx="1" cy="4150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直接箭头连接符 215"/>
          <p:cNvCxnSpPr>
            <a:cxnSpLocks/>
          </p:cNvCxnSpPr>
          <p:nvPr/>
        </p:nvCxnSpPr>
        <p:spPr>
          <a:xfrm flipH="1">
            <a:off x="8203263" y="2058251"/>
            <a:ext cx="1" cy="4150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内容占位符 2"/>
          <p:cNvSpPr txBox="1">
            <a:spLocks/>
          </p:cNvSpPr>
          <p:nvPr/>
        </p:nvSpPr>
        <p:spPr bwMode="auto">
          <a:xfrm>
            <a:off x="355999" y="3447629"/>
            <a:ext cx="3963807" cy="2715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  <a:lvl2pPr marL="557213" indent="-2143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2pPr>
            <a:lvl3pPr marL="8572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3pPr>
            <a:lvl4pPr marL="1200150" indent="-1714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4pPr>
            <a:lvl5pPr marL="15430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sz="2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相位</a:t>
            </a:r>
            <a:r>
              <a:rPr lang="en-US" altLang="zh-CN" sz="2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幅度转换</a:t>
            </a:r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器</a:t>
            </a:r>
            <a:r>
              <a:rPr lang="en-US" altLang="zh-CN" sz="2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(PAC)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地址查找</a:t>
            </a:r>
            <a:endParaRPr lang="en-US" altLang="zh-CN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>
              <a:spcBef>
                <a:spcPts val="300"/>
              </a:spcBef>
              <a:spcAft>
                <a:spcPts val="300"/>
              </a:spcAft>
            </a:pP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查表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信号</a:t>
            </a:r>
            <a:endParaRPr lang="en-US" altLang="zh-CN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矩阵旋转</a:t>
            </a:r>
            <a:endParaRPr lang="en-US" altLang="zh-CN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>
              <a:spcBef>
                <a:spcPts val="300"/>
              </a:spcBef>
              <a:spcAft>
                <a:spcPts val="300"/>
              </a:spcAft>
            </a:pP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旋转信号</a:t>
            </a:r>
            <a:endParaRPr lang="en-US" altLang="zh-CN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对称操作</a:t>
            </a:r>
            <a:endParaRPr lang="en-US" altLang="zh-CN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>
              <a:spcBef>
                <a:spcPts val="300"/>
              </a:spcBef>
              <a:spcAft>
                <a:spcPts val="300"/>
              </a:spcAft>
            </a:pP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输出信号</a:t>
            </a:r>
            <a:endParaRPr lang="en-US" altLang="zh-CN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kern="0" dirty="0"/>
          </a:p>
        </p:txBody>
      </p:sp>
      <p:grpSp>
        <p:nvGrpSpPr>
          <p:cNvPr id="59" name="组合 58"/>
          <p:cNvGrpSpPr/>
          <p:nvPr/>
        </p:nvGrpSpPr>
        <p:grpSpPr>
          <a:xfrm>
            <a:off x="5037621" y="3672165"/>
            <a:ext cx="3887163" cy="2533132"/>
            <a:chOff x="4522563" y="1540724"/>
            <a:chExt cx="3789353" cy="2469393"/>
          </a:xfrm>
        </p:grpSpPr>
        <p:grpSp>
          <p:nvGrpSpPr>
            <p:cNvPr id="60" name="组合 59"/>
            <p:cNvGrpSpPr/>
            <p:nvPr/>
          </p:nvGrpSpPr>
          <p:grpSpPr>
            <a:xfrm>
              <a:off x="4522563" y="1540724"/>
              <a:ext cx="3789353" cy="2469393"/>
              <a:chOff x="4864102" y="3493044"/>
              <a:chExt cx="3789353" cy="2469393"/>
            </a:xfrm>
          </p:grpSpPr>
          <p:grpSp>
            <p:nvGrpSpPr>
              <p:cNvPr id="62" name="组合 61"/>
              <p:cNvGrpSpPr/>
              <p:nvPr/>
            </p:nvGrpSpPr>
            <p:grpSpPr>
              <a:xfrm>
                <a:off x="4864102" y="3493044"/>
                <a:ext cx="3789353" cy="2469393"/>
                <a:chOff x="4905652" y="3436065"/>
                <a:chExt cx="4080277" cy="2658979"/>
              </a:xfrm>
            </p:grpSpPr>
            <p:grpSp>
              <p:nvGrpSpPr>
                <p:cNvPr id="64" name="组合 63"/>
                <p:cNvGrpSpPr/>
                <p:nvPr/>
              </p:nvGrpSpPr>
              <p:grpSpPr>
                <a:xfrm>
                  <a:off x="4905652" y="3436065"/>
                  <a:ext cx="4080277" cy="2658979"/>
                  <a:chOff x="4715190" y="3436065"/>
                  <a:chExt cx="4080277" cy="2658979"/>
                </a:xfrm>
              </p:grpSpPr>
              <p:sp>
                <p:nvSpPr>
                  <p:cNvPr id="69" name="饼形 68"/>
                  <p:cNvSpPr/>
                  <p:nvPr/>
                </p:nvSpPr>
                <p:spPr>
                  <a:xfrm rot="10800000">
                    <a:off x="4721341" y="3436065"/>
                    <a:ext cx="2643614" cy="2647414"/>
                  </a:xfrm>
                  <a:prstGeom prst="pie">
                    <a:avLst>
                      <a:gd name="adj1" fmla="val 10812998"/>
                      <a:gd name="adj2" fmla="val 16200000"/>
                    </a:avLst>
                  </a:prstGeom>
                  <a:solidFill>
                    <a:srgbClr val="FFFF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0" name="饼形 69"/>
                  <p:cNvSpPr/>
                  <p:nvPr/>
                </p:nvSpPr>
                <p:spPr>
                  <a:xfrm rot="5400000">
                    <a:off x="4717089" y="3443375"/>
                    <a:ext cx="2643614" cy="2647412"/>
                  </a:xfrm>
                  <a:prstGeom prst="pie">
                    <a:avLst>
                      <a:gd name="adj1" fmla="val 10812998"/>
                      <a:gd name="adj2" fmla="val 16200000"/>
                    </a:avLst>
                  </a:prstGeom>
                  <a:solidFill>
                    <a:schemeClr val="accent3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1" name="饼形 70"/>
                  <p:cNvSpPr/>
                  <p:nvPr/>
                </p:nvSpPr>
                <p:spPr>
                  <a:xfrm>
                    <a:off x="4721340" y="3447630"/>
                    <a:ext cx="2643614" cy="2647414"/>
                  </a:xfrm>
                  <a:prstGeom prst="pie">
                    <a:avLst>
                      <a:gd name="adj1" fmla="val 10812998"/>
                      <a:gd name="adj2" fmla="val 16200000"/>
                    </a:avLst>
                  </a:prstGeom>
                  <a:solidFill>
                    <a:srgbClr val="C7E7F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72" name="组合 71"/>
                  <p:cNvGrpSpPr/>
                  <p:nvPr/>
                </p:nvGrpSpPr>
                <p:grpSpPr>
                  <a:xfrm>
                    <a:off x="4719289" y="3445276"/>
                    <a:ext cx="4076178" cy="2643614"/>
                    <a:chOff x="4605412" y="3445276"/>
                    <a:chExt cx="4076178" cy="2643614"/>
                  </a:xfrm>
                </p:grpSpPr>
                <p:grpSp>
                  <p:nvGrpSpPr>
                    <p:cNvPr id="73" name="组合 72"/>
                    <p:cNvGrpSpPr/>
                    <p:nvPr/>
                  </p:nvGrpSpPr>
                  <p:grpSpPr>
                    <a:xfrm>
                      <a:off x="4605412" y="3445276"/>
                      <a:ext cx="4076178" cy="2643614"/>
                      <a:chOff x="4605412" y="3445276"/>
                      <a:chExt cx="4076178" cy="2643614"/>
                    </a:xfrm>
                  </p:grpSpPr>
                  <p:grpSp>
                    <p:nvGrpSpPr>
                      <p:cNvPr id="78" name="组合 77"/>
                      <p:cNvGrpSpPr/>
                      <p:nvPr/>
                    </p:nvGrpSpPr>
                    <p:grpSpPr>
                      <a:xfrm>
                        <a:off x="4605412" y="3445276"/>
                        <a:ext cx="4076178" cy="2643614"/>
                        <a:chOff x="5441132" y="3662324"/>
                        <a:chExt cx="4076178" cy="2643614"/>
                      </a:xfrm>
                    </p:grpSpPr>
                    <p:grpSp>
                      <p:nvGrpSpPr>
                        <p:cNvPr id="80" name="组合 79"/>
                        <p:cNvGrpSpPr/>
                        <p:nvPr/>
                      </p:nvGrpSpPr>
                      <p:grpSpPr>
                        <a:xfrm>
                          <a:off x="5441132" y="3662324"/>
                          <a:ext cx="2643614" cy="2643614"/>
                          <a:chOff x="5441132" y="3181399"/>
                          <a:chExt cx="2643614" cy="2643614"/>
                        </a:xfrm>
                      </p:grpSpPr>
                      <p:sp>
                        <p:nvSpPr>
                          <p:cNvPr id="83" name="椭圆 82"/>
                          <p:cNvSpPr/>
                          <p:nvPr/>
                        </p:nvSpPr>
                        <p:spPr>
                          <a:xfrm>
                            <a:off x="5441132" y="3181399"/>
                            <a:ext cx="2643614" cy="2643614"/>
                          </a:xfrm>
                          <a:prstGeom prst="ellipse">
                            <a:avLst/>
                          </a:prstGeom>
                          <a:noFill/>
                          <a:ln w="12700">
                            <a:solidFill>
                              <a:schemeClr val="bg2">
                                <a:lumMod val="60000"/>
                                <a:lumOff val="40000"/>
                              </a:schemeClr>
                            </a:solidFill>
                            <a:prstDash val="lgDash"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cxnSp>
                        <p:nvCxnSpPr>
                          <p:cNvPr id="84" name="直接连接符 83"/>
                          <p:cNvCxnSpPr>
                            <a:stCxn id="83" idx="2"/>
                            <a:endCxn id="83" idx="6"/>
                          </p:cNvCxnSpPr>
                          <p:nvPr/>
                        </p:nvCxnSpPr>
                        <p:spPr>
                          <a:xfrm>
                            <a:off x="5441132" y="4503206"/>
                            <a:ext cx="2643614" cy="0"/>
                          </a:xfrm>
                          <a:prstGeom prst="line">
                            <a:avLst/>
                          </a:prstGeom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85" name="直接连接符 84"/>
                          <p:cNvCxnSpPr>
                            <a:stCxn id="83" idx="0"/>
                            <a:endCxn id="83" idx="4"/>
                          </p:cNvCxnSpPr>
                          <p:nvPr/>
                        </p:nvCxnSpPr>
                        <p:spPr>
                          <a:xfrm>
                            <a:off x="6762939" y="3181399"/>
                            <a:ext cx="0" cy="2643614"/>
                          </a:xfrm>
                          <a:prstGeom prst="line">
                            <a:avLst/>
                          </a:prstGeom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86" name="直接箭头连接符 85"/>
                          <p:cNvCxnSpPr/>
                          <p:nvPr/>
                        </p:nvCxnSpPr>
                        <p:spPr>
                          <a:xfrm flipV="1">
                            <a:off x="6762939" y="3371402"/>
                            <a:ext cx="693393" cy="1129564"/>
                          </a:xfrm>
                          <a:prstGeom prst="straightConnector1">
                            <a:avLst/>
                          </a:prstGeom>
                          <a:ln w="19050">
                            <a:solidFill>
                              <a:srgbClr val="00B050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87" name="直接箭头连接符 86"/>
                          <p:cNvCxnSpPr/>
                          <p:nvPr/>
                        </p:nvCxnSpPr>
                        <p:spPr>
                          <a:xfrm flipV="1">
                            <a:off x="6762938" y="3224517"/>
                            <a:ext cx="311375" cy="1276450"/>
                          </a:xfrm>
                          <a:prstGeom prst="straightConnector1">
                            <a:avLst/>
                          </a:prstGeom>
                          <a:ln w="19050">
                            <a:solidFill>
                              <a:srgbClr val="00B0F0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88" name="弧形 87"/>
                          <p:cNvSpPr/>
                          <p:nvPr/>
                        </p:nvSpPr>
                        <p:spPr>
                          <a:xfrm>
                            <a:off x="5756909" y="3497178"/>
                            <a:ext cx="2012061" cy="2012057"/>
                          </a:xfrm>
                          <a:prstGeom prst="arc">
                            <a:avLst>
                              <a:gd name="adj1" fmla="val 17013449"/>
                              <a:gd name="adj2" fmla="val 18056348"/>
                            </a:avLst>
                          </a:prstGeom>
                          <a:ln w="12700">
                            <a:solidFill>
                              <a:srgbClr val="00B0F0"/>
                            </a:solidFill>
                            <a:prstDash val="sysDash"/>
                            <a:headEnd type="arrow" w="sm" len="sm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</p:grpSp>
                    <p:sp>
                      <p:nvSpPr>
                        <p:cNvPr id="81" name="文本框 80"/>
                        <p:cNvSpPr txBox="1"/>
                        <p:nvPr/>
                      </p:nvSpPr>
                      <p:spPr>
                        <a:xfrm>
                          <a:off x="8268085" y="3950088"/>
                          <a:ext cx="1230786" cy="2982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zh-CN" altLang="en-US" sz="1200" b="0" dirty="0" smtClean="0">
                              <a:latin typeface="Cambria Math" panose="02040503050406030204" pitchFamily="18" charset="0"/>
                            </a:rPr>
                            <a:t>查表信号</a:t>
                          </a:r>
                          <a:endParaRPr lang="en-US" altLang="zh-CN" sz="1200" b="0" dirty="0">
                            <a:latin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82" name="文本框 81"/>
                        <p:cNvSpPr txBox="1"/>
                        <p:nvPr/>
                      </p:nvSpPr>
                      <p:spPr>
                        <a:xfrm>
                          <a:off x="8274119" y="4831789"/>
                          <a:ext cx="1243191" cy="2982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zh-CN" altLang="en-US" sz="1200" dirty="0" smtClean="0">
                              <a:latin typeface="Cambria Math" panose="02040503050406030204" pitchFamily="18" charset="0"/>
                            </a:rPr>
                            <a:t>旋转信号</a:t>
                          </a:r>
                          <a:endParaRPr lang="en-US" altLang="zh-CN" sz="1200" dirty="0">
                            <a:latin typeface="Cambria Math" panose="020405030504060302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79" name="文本框 78"/>
                      <p:cNvSpPr txBox="1"/>
                      <p:nvPr/>
                    </p:nvSpPr>
                    <p:spPr>
                      <a:xfrm>
                        <a:off x="7432367" y="5499693"/>
                        <a:ext cx="1230786" cy="2982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zh-CN" altLang="en-US" sz="1200" dirty="0" smtClean="0">
                            <a:latin typeface="Cambria Math" panose="02040503050406030204" pitchFamily="18" charset="0"/>
                          </a:rPr>
                          <a:t>输出信号</a:t>
                        </a:r>
                        <a:endParaRPr lang="en-US" altLang="zh-CN" sz="1200" dirty="0">
                          <a:latin typeface="Cambria Math" panose="02040503050406030204" pitchFamily="18" charset="0"/>
                        </a:endParaRPr>
                      </a:p>
                    </p:txBody>
                  </p:sp>
                </p:grpSp>
                <p:cxnSp>
                  <p:nvCxnSpPr>
                    <p:cNvPr id="74" name="直接箭头连接符 73"/>
                    <p:cNvCxnSpPr/>
                    <p:nvPr/>
                  </p:nvCxnSpPr>
                  <p:spPr>
                    <a:xfrm flipV="1">
                      <a:off x="7641611" y="5499693"/>
                      <a:ext cx="782320" cy="1756"/>
                    </a:xfrm>
                    <a:prstGeom prst="straightConnector1">
                      <a:avLst/>
                    </a:prstGeom>
                    <a:ln w="1905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" name="直接箭头连接符 74"/>
                    <p:cNvCxnSpPr/>
                    <p:nvPr/>
                  </p:nvCxnSpPr>
                  <p:spPr>
                    <a:xfrm flipV="1">
                      <a:off x="7613232" y="4611230"/>
                      <a:ext cx="782321" cy="1756"/>
                    </a:xfrm>
                    <a:prstGeom prst="straightConnector1">
                      <a:avLst/>
                    </a:prstGeom>
                    <a:ln w="19050">
                      <a:solidFill>
                        <a:srgbClr val="00B0F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直接箭头连接符 75"/>
                    <p:cNvCxnSpPr/>
                    <p:nvPr/>
                  </p:nvCxnSpPr>
                  <p:spPr>
                    <a:xfrm flipV="1">
                      <a:off x="7613232" y="3733040"/>
                      <a:ext cx="782320" cy="1756"/>
                    </a:xfrm>
                    <a:prstGeom prst="straightConnector1">
                      <a:avLst/>
                    </a:prstGeom>
                    <a:ln w="19050">
                      <a:solidFill>
                        <a:srgbClr val="00B05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7" name="矩形 76"/>
                    <p:cNvSpPr/>
                    <p:nvPr/>
                  </p:nvSpPr>
                  <p:spPr>
                    <a:xfrm>
                      <a:off x="7432366" y="3585717"/>
                      <a:ext cx="1230786" cy="2405095"/>
                    </a:xfrm>
                    <a:prstGeom prst="rect">
                      <a:avLst/>
                    </a:prstGeom>
                    <a:noFill/>
                    <a:ln w="1905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sp>
              <p:nvSpPr>
                <p:cNvPr id="65" name="文本框 64"/>
                <p:cNvSpPr txBox="1"/>
                <p:nvPr/>
              </p:nvSpPr>
              <p:spPr>
                <a:xfrm>
                  <a:off x="5048921" y="4125277"/>
                  <a:ext cx="1019504" cy="5421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i="1" dirty="0">
                      <a:latin typeface="Cambria Math" panose="02040503050406030204" pitchFamily="18" charset="0"/>
                    </a:rPr>
                    <a:t>Quadrant1</a:t>
                  </a:r>
                </a:p>
              </p:txBody>
            </p:sp>
            <p:sp>
              <p:nvSpPr>
                <p:cNvPr id="66" name="文本框 65"/>
                <p:cNvSpPr txBox="1"/>
                <p:nvPr/>
              </p:nvSpPr>
              <p:spPr>
                <a:xfrm>
                  <a:off x="6415200" y="4125200"/>
                  <a:ext cx="1019504" cy="5421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i="1" dirty="0">
                      <a:latin typeface="Cambria Math" panose="02040503050406030204" pitchFamily="18" charset="0"/>
                    </a:rPr>
                    <a:t>Quadrant0</a:t>
                  </a:r>
                </a:p>
              </p:txBody>
            </p:sp>
            <p:sp>
              <p:nvSpPr>
                <p:cNvPr id="67" name="文本框 66"/>
                <p:cNvSpPr txBox="1"/>
                <p:nvPr/>
              </p:nvSpPr>
              <p:spPr>
                <a:xfrm>
                  <a:off x="5056856" y="5103569"/>
                  <a:ext cx="1016581" cy="5421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i="1" dirty="0">
                      <a:latin typeface="Cambria Math" panose="02040503050406030204" pitchFamily="18" charset="0"/>
                    </a:rPr>
                    <a:t>Quadrant2</a:t>
                  </a:r>
                </a:p>
              </p:txBody>
            </p:sp>
            <p:sp>
              <p:nvSpPr>
                <p:cNvPr id="68" name="文本框 67"/>
                <p:cNvSpPr txBox="1"/>
                <p:nvPr/>
              </p:nvSpPr>
              <p:spPr>
                <a:xfrm>
                  <a:off x="6416050" y="5109656"/>
                  <a:ext cx="1019504" cy="5421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i="1" dirty="0">
                      <a:latin typeface="Cambria Math" panose="02040503050406030204" pitchFamily="18" charset="0"/>
                    </a:rPr>
                    <a:t>Quadrant3</a:t>
                  </a:r>
                </a:p>
              </p:txBody>
            </p:sp>
          </p:grpSp>
          <p:sp>
            <p:nvSpPr>
              <p:cNvPr id="63" name="弧形 62"/>
              <p:cNvSpPr/>
              <p:nvPr/>
            </p:nvSpPr>
            <p:spPr>
              <a:xfrm>
                <a:off x="5394072" y="4027737"/>
                <a:ext cx="1401154" cy="1401154"/>
              </a:xfrm>
              <a:prstGeom prst="arc">
                <a:avLst>
                  <a:gd name="adj1" fmla="val 15349512"/>
                  <a:gd name="adj2" fmla="val 17033442"/>
                </a:avLst>
              </a:prstGeom>
              <a:ln w="12700">
                <a:solidFill>
                  <a:srgbClr val="FF0000"/>
                </a:solidFill>
                <a:head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61" name="直接箭头连接符 60"/>
            <p:cNvCxnSpPr/>
            <p:nvPr/>
          </p:nvCxnSpPr>
          <p:spPr>
            <a:xfrm flipH="1" flipV="1">
              <a:off x="5468986" y="1581789"/>
              <a:ext cx="282764" cy="11932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109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10515</TotalTime>
  <Words>2690</Words>
  <Application>Microsoft Office PowerPoint</Application>
  <PresentationFormat>全屏显示(4:3)</PresentationFormat>
  <Paragraphs>408</Paragraphs>
  <Slides>17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17</vt:i4>
      </vt:variant>
    </vt:vector>
  </HeadingPairs>
  <TitlesOfParts>
    <vt:vector size="32" baseType="lpstr">
      <vt:lpstr>Arial Unicode MS</vt:lpstr>
      <vt:lpstr>黑体</vt:lpstr>
      <vt:lpstr>华文细黑</vt:lpstr>
      <vt:lpstr>华文新魏</vt:lpstr>
      <vt:lpstr>宋体</vt:lpstr>
      <vt:lpstr>微软雅黑</vt:lpstr>
      <vt:lpstr>Arial</vt:lpstr>
      <vt:lpstr>Berlin Sans FB Demi</vt:lpstr>
      <vt:lpstr>Calibri</vt:lpstr>
      <vt:lpstr>Calibri Light</vt:lpstr>
      <vt:lpstr>Cambria Math</vt:lpstr>
      <vt:lpstr>Times New Roman</vt:lpstr>
      <vt:lpstr>Office 主题</vt:lpstr>
      <vt:lpstr>默认设计模板</vt:lpstr>
      <vt:lpstr>1_默认设计模板</vt:lpstr>
      <vt:lpstr>超高速、高精度数控振荡器(NCO)设计</vt:lpstr>
      <vt:lpstr>报告提纲</vt:lpstr>
      <vt:lpstr>课题背景——NCO定义和应用</vt:lpstr>
      <vt:lpstr>课题背景——直接数字合成</vt:lpstr>
      <vt:lpstr>课题背景——高速高精度挑战</vt:lpstr>
      <vt:lpstr>课题背景——以往工作</vt:lpstr>
      <vt:lpstr>实施方案——改进点</vt:lpstr>
      <vt:lpstr>实施方案——系统构架</vt:lpstr>
      <vt:lpstr>实施方案—查找表压缩 &amp; 角度旋转</vt:lpstr>
      <vt:lpstr>实施方案——噪声平衡</vt:lpstr>
      <vt:lpstr>实施方案——流水线结构</vt:lpstr>
      <vt:lpstr>进展情况——功能性仿真</vt:lpstr>
      <vt:lpstr>进展情况——前后端结果</vt:lpstr>
      <vt:lpstr>进展情况——结果比较</vt:lpstr>
      <vt:lpstr>参考文献</vt:lpstr>
      <vt:lpstr>附录——改进算法推导</vt:lpstr>
      <vt:lpstr>谢谢！欢迎提问！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报告提纲</dc:title>
  <dc:creator>孙文钰</dc:creator>
  <cp:lastModifiedBy>win7</cp:lastModifiedBy>
  <cp:revision>1575</cp:revision>
  <dcterms:created xsi:type="dcterms:W3CDTF">2016-01-04T08:50:27Z</dcterms:created>
  <dcterms:modified xsi:type="dcterms:W3CDTF">2017-06-09T09:39:13Z</dcterms:modified>
</cp:coreProperties>
</file>