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313" r:id="rId11"/>
    <p:sldId id="297" r:id="rId12"/>
    <p:sldId id="315" r:id="rId13"/>
    <p:sldId id="301" r:id="rId14"/>
    <p:sldId id="300" r:id="rId15"/>
    <p:sldId id="303" r:id="rId16"/>
    <p:sldId id="309" r:id="rId17"/>
    <p:sldId id="314" r:id="rId18"/>
    <p:sldId id="305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95" autoAdjust="0"/>
  </p:normalViewPr>
  <p:slideViewPr>
    <p:cSldViewPr snapToGrid="0">
      <p:cViewPr varScale="1">
        <p:scale>
          <a:sx n="89" d="100"/>
          <a:sy n="89" d="100"/>
        </p:scale>
        <p:origin x="22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号杨一雄。我的论文题目是超高速、高精度数控振荡器。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我的指导老师是杨华中教授。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我的报告分为三个部分：课题背景、课题目标、进展情况。最后包括参考文献和附录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数控振荡器的定义如右上角的框图所示，输入为频率控制字，输出时对应频率的正弦波。</a:t>
            </a:r>
            <a:endParaRPr lang="en-US" altLang="zh-CN" dirty="0"/>
          </a:p>
          <a:p>
            <a:r>
              <a:rPr lang="en-US" altLang="zh-CN" dirty="0"/>
              <a:t>NCO</a:t>
            </a:r>
            <a:r>
              <a:rPr lang="zh-CN" altLang="en-US" dirty="0"/>
              <a:t>的主要作用是产生正弦波，可在无线通信生成载波，雷达扫频充当信号源；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等计算平台网络设备中也需要使用</a:t>
            </a:r>
            <a:r>
              <a:rPr lang="en-US" altLang="zh-CN" dirty="0"/>
              <a:t>NCO</a:t>
            </a:r>
            <a:r>
              <a:rPr lang="zh-CN" altLang="en-US" dirty="0"/>
              <a:t>实现计算任务和调制解调；</a:t>
            </a:r>
            <a:endParaRPr lang="en-US" altLang="zh-CN" dirty="0"/>
          </a:p>
          <a:p>
            <a:r>
              <a:rPr lang="zh-CN" altLang="en-US" dirty="0"/>
              <a:t>在电路设计中，使用</a:t>
            </a:r>
            <a:r>
              <a:rPr lang="en-US" altLang="zh-CN" dirty="0"/>
              <a:t>NCO</a:t>
            </a:r>
            <a:r>
              <a:rPr lang="zh-CN" altLang="en-US" dirty="0"/>
              <a:t>测试系统的频率输出特性也是非常重要的一环；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实现数控振荡器的一个重要方法是直接数字合成方法</a:t>
            </a:r>
            <a:r>
              <a:rPr lang="en-US" altLang="zh-CN" sz="1600" dirty="0"/>
              <a:t>DDS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从上方的图看出，</a:t>
            </a:r>
            <a:r>
              <a:rPr lang="en-US" altLang="zh-CN" sz="1600" dirty="0"/>
              <a:t>DDS</a:t>
            </a:r>
            <a:r>
              <a:rPr lang="zh-CN" altLang="en-US" sz="1600" dirty="0"/>
              <a:t>包括生成相位的相位累加器</a:t>
            </a:r>
            <a:r>
              <a:rPr lang="en-US" altLang="zh-CN" sz="1600" dirty="0"/>
              <a:t>(PA)</a:t>
            </a:r>
            <a:r>
              <a:rPr lang="zh-CN" altLang="en-US" sz="1600" dirty="0"/>
              <a:t>模块，将相位转化为正弦波幅度的相位幅度转换器</a:t>
            </a:r>
            <a:r>
              <a:rPr lang="en-US" altLang="zh-CN" sz="1600" dirty="0"/>
              <a:t>(PAC)</a:t>
            </a:r>
            <a:r>
              <a:rPr lang="zh-CN" altLang="en-US" sz="1600" dirty="0"/>
              <a:t>模块，最后的数模转换器</a:t>
            </a:r>
            <a:r>
              <a:rPr lang="en-US" altLang="zh-CN" sz="1600" dirty="0"/>
              <a:t>(DAC)</a:t>
            </a:r>
            <a:r>
              <a:rPr lang="zh-CN" altLang="en-US" sz="1600" dirty="0"/>
              <a:t>，核心是实现相位到正弦波幅度转换</a:t>
            </a:r>
            <a:r>
              <a:rPr lang="en-US" altLang="zh-CN" sz="1600" dirty="0"/>
              <a:t>PAC</a:t>
            </a:r>
            <a:r>
              <a:rPr lang="zh-CN" altLang="en-US" sz="1600" dirty="0"/>
              <a:t>模块</a:t>
            </a:r>
            <a:endParaRPr lang="en-US" altLang="zh-CN" sz="160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的特点是频率分辨率极高，通过调整频率控制字位数即可实现。另一个特点是可以及时通过改变频率控制字实现扫频操作。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除了高分辨率和扫频速度快等优点，因为使用全数字电路，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相比锁相环系统更加稳定，输出相位能保持连续性。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的指标首先是输出信号的信噪比，用于描述输出幅度的不确定度。另一项指标是最大杂散分量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，指基频信号能量和最大杂散信号能量之比。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如频谱分析右下角图所示，图（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）中除基频外的噪声呈高斯白特性，对于该类信号用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评价更有效；图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中底噪虽然不高，但是在特定频点上有杂散信号，这时用最大杂散分量评价噪声更为有效。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除了噪声的评价，功耗、时钟频率也是考察系统性能的重要指标。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的核心器件是相位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幅度转换器。传统的实现方法，是利用一个大查找表，相位直接映射成对应的幅度，但在实现高速、高精度上遇到了很大的挑战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这是因为每提升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精度，查找表的大小翻倍，存储器的访存速度减慢。为了实现时高速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往往需要牺牲系统精度。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TCAS-I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发展了查找表压缩方法，使用二次函数内插正弦函数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，将查找表索引降低到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，但是二次函数需要额外的乘法和平方操作。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角度旋转法和查找表结合是一种趋势，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JSSC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【3】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利用查找表冗余，可以减少角度旋转中的乘法计算，加快了时钟频率。但问题是为了降低旋转次数，导致单次旋转的逻辑太复杂，时钟频率比较低。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JSSC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的文章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【4】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通过压缩非线性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单元，和优化物理特性，在时钟频率和最大杂散分量上都取得了比较大的进展。但非线性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的不足是功耗较线性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要大很多。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总结近年的几篇文章发现，学术界使用的方法虽然不同，但是仍在以查找表为基础的。而使用查找表压缩和角度旋转的方法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的潜力。因此最终选择在这两个思路上研究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开始设计之前，我主要参考了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的一篇文章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/>
              <a:t>超高速、高精度数控振荡器</a:t>
            </a:r>
            <a:r>
              <a:rPr lang="en-US" altLang="zh-CN" sz="3800" dirty="0"/>
              <a:t>(NCO)</a:t>
            </a:r>
            <a:r>
              <a:rPr lang="zh-CN" altLang="en-US" sz="3800" dirty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190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1535" y="96021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参加优秀论文评选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噪声平衡</a:t>
            </a:r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083126"/>
            <a:ext cx="4528908" cy="134631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相位截断和输出量化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只能通过提升索引位数改善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10/17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D9D7DF-D2A9-48F0-8613-66CCA440EF90}"/>
              </a:ext>
            </a:extLst>
          </p:cNvPr>
          <p:cNvGrpSpPr/>
          <p:nvPr/>
        </p:nvGrpSpPr>
        <p:grpSpPr>
          <a:xfrm>
            <a:off x="4942334" y="1205968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046C888F-2A1E-465C-80A4-AACC140F0EAF}"/>
              </a:ext>
            </a:extLst>
          </p:cNvPr>
          <p:cNvSpPr txBox="1">
            <a:spLocks/>
          </p:cNvSpPr>
          <p:nvPr/>
        </p:nvSpPr>
        <p:spPr bwMode="auto">
          <a:xfrm>
            <a:off x="327111" y="4330706"/>
            <a:ext cx="8702589" cy="219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两类噪声的平衡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减少旋转索引占比，降低噪声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较大时，随噪声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降低，输出杂散变小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过小时，被噪声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掩盖，输出杂散不变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查找表面积持续增大，存储器访存速度减慢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约束条件：查找表索引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≤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旋转索引（实验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此约束外，噪声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被噪声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掩盖；约束条件内，通过增加噪声可换取速度提升</a:t>
            </a:r>
            <a:endParaRPr lang="en-US" altLang="zh-CN" sz="13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噪声</a:t>
                </a:r>
                <a:r>
                  <a: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II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算法近似</a:t>
                </a:r>
                <a:endParaRPr lang="en-US" altLang="zh-CN" sz="2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使用近似条件：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6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≪1</m:t>
                            </m:r>
                          </m:sub>
                        </m:sSub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blipFill rotWithShape="0">
                <a:blip r:embed="rId5"/>
                <a:stretch>
                  <a:fillRect t="-9559"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2041307" y="3062311"/>
            <a:ext cx="5617425" cy="459500"/>
            <a:chOff x="745438" y="5437288"/>
            <a:chExt cx="6164414" cy="555527"/>
          </a:xfrm>
        </p:grpSpPr>
        <p:sp>
          <p:nvSpPr>
            <p:cNvPr id="36" name="左大括号 35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0667"/>
              </p:ext>
            </p:extLst>
          </p:nvPr>
        </p:nvGraphicFramePr>
        <p:xfrm>
          <a:off x="2156413" y="2686360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06358" y="2669661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bits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98513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流水线结构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11/17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:a16="http://schemas.microsoft.com/office/drawing/2014/main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功能性仿真结果</a:t>
                  </a:r>
                  <a:endPara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FFT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12/17</a:t>
            </a: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对关键路径上的电路进行了优化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综合时钟频率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13/17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:a16="http://schemas.microsoft.com/office/drawing/2014/main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添加了电源、时钟树、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布局布线后时钟频率可达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后仿时序、波形正确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499" y="914400"/>
            <a:ext cx="870585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毕业设计最终结果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65nm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工艺，实现输入为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频率控制字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输出位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位正弦信号的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NCO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本设计仿真结果中，相位截断位数为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，输出正弦波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SFDR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100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系统时钟频率可运行在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，在过去几年相似方法中表现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最高</a:t>
            </a:r>
            <a:endParaRPr lang="en-US" altLang="zh-CN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“功耗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时钟频率”仅为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13.8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mW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，降低至之前工作的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25%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工作总结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使用级联的旋转单元进行流水线加速，替换参考文献</a:t>
            </a:r>
            <a:r>
              <a:rPr lang="en-US" altLang="zh-CN" sz="15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[5]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中乘法器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分析相位截断和近似失真两类噪声，给出了约束条件和索引分配方案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规范电路布局、优化关键路径，最终在速度和功耗上取得突破</a:t>
            </a: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14/17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2611"/>
              </p:ext>
            </p:extLst>
          </p:nvPr>
        </p:nvGraphicFramePr>
        <p:xfrm>
          <a:off x="683228" y="4605385"/>
          <a:ext cx="7927372" cy="1709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功耗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en-US" sz="1200" kern="100" dirty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</a:t>
                      </a:r>
                      <a:r>
                        <a:rPr lang="en-US" sz="1200" kern="100" dirty="0" err="1">
                          <a:effectLst/>
                        </a:rPr>
                        <a:t>mW</a:t>
                      </a:r>
                      <a:r>
                        <a:rPr lang="en-US" sz="1200" kern="100" dirty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r>
                        <a:rPr lang="en-US" sz="1200" kern="100" baseline="30000" dirty="0">
                          <a:effectLst/>
                        </a:rPr>
                        <a:t>[6]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r>
                        <a:rPr lang="en-US" sz="1200" kern="100" baseline="30000" dirty="0">
                          <a:effectLst/>
                        </a:rPr>
                        <a:t>[3]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r>
                        <a:rPr lang="en-US" sz="1200" kern="100" baseline="30000" dirty="0">
                          <a:effectLst/>
                        </a:rPr>
                        <a:t>[5]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ROM-Multiplier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368412510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本设计</a:t>
                      </a:r>
                      <a:r>
                        <a:rPr lang="en-US" altLang="zh-CN" sz="1200" kern="100" dirty="0">
                          <a:effectLst/>
                        </a:rPr>
                        <a:t>(</a:t>
                      </a:r>
                      <a:r>
                        <a:rPr lang="zh-CN" altLang="en-US" sz="1200" kern="100" dirty="0">
                          <a:effectLst/>
                        </a:rPr>
                        <a:t>后仿</a:t>
                      </a:r>
                      <a:r>
                        <a:rPr lang="en-US" altLang="zh-CN" sz="1200" kern="100" dirty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ROM-CORDIC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参考文献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698500" y="1163519"/>
            <a:ext cx="7594600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Nicholas H T,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Samueli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A 150-MHz Direct Digital Frequency Synthesizer In 1.25/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mu/m CMOS With -90dBc Spurious Performance[C]// Solid-State Circuits Conference, 1991. Digest of Technical Papers.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Isscc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1991 IEEE International. IEEE, 1991:42-286.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Ashrafi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Adhami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Milenkovic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 Direct Digital Frequency Synthesizer Based on the Quasi-Linear Interpolation Method[J]. IEEE Transactions on Circuits &amp; Systems I Regular Papers, 2005, 57(4):863-872.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Agarwal S, et al. A direct digital frequency synthesizer with minimized tuning latency of 12ns[C]// IEEE International Solid-State Circuits Conference. IEEE, 2011:138-140.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Hong C Y, Jung Y H, et al. A 2 GHz 130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Direct-Digital Frequency Synthesizer With a Nonlinear DAC in 55 nm CMOS[J]. IEEE Journal of Solid-State Circuits, 2014, 49(12):2976-2989.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[5]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Bergeron M,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N. A 1-GHz direct digital frequency synthesizer in an FPGA[C]// IEEE International Symposium on Circuits and Systems. IEEE, 2014:329-332.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[6]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 D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Petra N, </a:t>
            </a: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Strollo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 M. A 380 MHz Direct Digital Synthesizer/Mixer With Hybrid CORDIC Architecture in 0.25 um CMOS[J]. IEEE Journal of Solid-State Circuits, 2006, 42(1):151-160.</a:t>
            </a:r>
            <a:endParaRPr lang="zh-CN" altLang="en-US" sz="13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42428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附录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改进算法推导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/>
              <a:t>谢谢！</a:t>
            </a:r>
            <a:r>
              <a:rPr lang="zh-CN" altLang="en-US" sz="6600" dirty="0"/>
              <a:t>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参考文献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附录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数控振荡器定义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3/17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无线通信系统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军用雷达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电路系统检测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频率控制字</a:t>
                  </a:r>
                  <a:endParaRPr lang="en-US" altLang="zh-CN" sz="1500" b="1" dirty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/>
                    <a:t>(</a:t>
                  </a:r>
                  <a:r>
                    <a:rPr lang="en-US" altLang="zh-CN" sz="1500" b="1" dirty="0" err="1"/>
                    <a:t>fcw</a:t>
                  </a:r>
                  <a:r>
                    <a:rPr lang="en-US" altLang="zh-CN" sz="1500" b="1" dirty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的技术特点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4/17</a:t>
            </a: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:a16="http://schemas.microsoft.com/office/drawing/2014/main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5/17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420652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查找表的优化方法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使用查找表实现“相位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需要精细的相位实现高精度输出，导致存储器大小呈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为了实现高速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查找表</a:t>
            </a: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查找表</a:t>
            </a: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查找表</a:t>
            </a: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查找表</a:t>
            </a: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非线性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2059" y="1093405"/>
            <a:ext cx="8565776" cy="5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基于二次内插法的查找表压缩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特点：索引压缩比例从线性的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不足：额外增加了乘法操作和平方操作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查找表乘法器和角度旋转结合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特点：减少了算法中的乘法操作，杂散性能优异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不足：单次计算的逻辑过于复杂，时钟频率较低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特点：压缩非线性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单元，优化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物理特性，使得时钟频率达到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GHz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55dBc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局限：非线性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的功耗过大，在其他领域使用价值有限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研究思路总结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主流研究仍在结合查找表压缩的思路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结合查找表压缩和角度旋转法，在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的潜力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综合考虑性能、任务挑战度和设计需求，最终选择用查找表法和角度旋转法实现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以往工作</a:t>
            </a: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6/17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27264"/>
              </p:ext>
            </p:extLst>
          </p:nvPr>
        </p:nvGraphicFramePr>
        <p:xfrm>
          <a:off x="4913695" y="1562803"/>
          <a:ext cx="4230305" cy="14122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DDS</a:t>
                      </a:r>
                      <a:r>
                        <a:rPr lang="zh-CN" altLang="en-US" sz="1300" kern="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工艺</a:t>
                      </a:r>
                      <a:endParaRPr lang="en-US" altLang="zh-CN" sz="1300" kern="0" dirty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(um)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时钟频率</a:t>
                      </a:r>
                      <a:endParaRPr lang="en-US" altLang="zh-CN" sz="1300" kern="0" dirty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SFDR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</a:t>
                      </a: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功耗</a:t>
                      </a:r>
                      <a:endParaRPr lang="en-US" altLang="zh-CN" sz="1300" kern="0" dirty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3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r>
                        <a:rPr lang="en-US" altLang="zh-CN" sz="1300" b="0" kern="100" baseline="30000" dirty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52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0" dirty="0">
                          <a:effectLst/>
                        </a:rPr>
                        <a:t>二次</a:t>
                      </a:r>
                      <a:r>
                        <a:rPr lang="zh-CN" sz="1300" b="0" kern="0" dirty="0">
                          <a:effectLst/>
                        </a:rPr>
                        <a:t>内插</a:t>
                      </a:r>
                      <a:r>
                        <a:rPr lang="zh-CN" altLang="en-US" sz="1300" b="0" kern="0" dirty="0">
                          <a:effectLst/>
                        </a:rPr>
                        <a:t>法</a:t>
                      </a:r>
                      <a:r>
                        <a:rPr lang="en-US" altLang="zh-CN" sz="1300" b="0" kern="0" baseline="30000" dirty="0">
                          <a:effectLst/>
                        </a:rPr>
                        <a:t>[2]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63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8.2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角度旋转</a:t>
                      </a:r>
                      <a:r>
                        <a:rPr lang="en-US" altLang="zh-CN" sz="1300" b="0" kern="0" baseline="30000" dirty="0">
                          <a:effectLst/>
                        </a:rPr>
                        <a:t>[3]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非线性</a:t>
                      </a:r>
                      <a:r>
                        <a:rPr lang="en-US" sz="1300" b="0" kern="0" dirty="0">
                          <a:effectLst/>
                        </a:rPr>
                        <a:t>DAC</a:t>
                      </a:r>
                      <a:r>
                        <a:rPr lang="en-US" sz="1300" b="0" kern="0" baseline="30000" dirty="0">
                          <a:effectLst/>
                        </a:rPr>
                        <a:t>[4]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使用查找表和角度旋转混合方法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使用查找表，再经一次乘法和加法完成计算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自带的乘法器，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速度较慢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忽略近似噪声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的引入，可能有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7/17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861" y="1414881"/>
            <a:ext cx="3966139" cy="29735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本次设计的主要改进点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级联的旋转单元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替换乘法器，通过流水线加速实现路径延时减少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讨论改进算法中近似噪声的引入，给出抑制噪声的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5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相位累加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 bit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累加器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相位压缩和编码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幅度转换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地址查找：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引入了缩放因子，对引入噪声进行平衡，杂散性能更好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矩阵旋转：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使用级联的旋转单元替代文献</a:t>
                </a:r>
                <a:r>
                  <a:rPr lang="en-US" altLang="zh-CN" sz="1600" kern="12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[5]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的乘法器，速度更快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对称操作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  <a:blipFill rotWithShape="0">
                <a:blip r:embed="rId3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8/17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67058" y="787585"/>
            <a:ext cx="4605442" cy="3390900"/>
            <a:chOff x="4041079" y="860257"/>
            <a:chExt cx="4943797" cy="3640025"/>
          </a:xfrm>
        </p:grpSpPr>
        <p:pic>
          <p:nvPicPr>
            <p:cNvPr id="117" name="图片 116" descr="D:\毕设\大四下\lunwen\图片\DDS改进架构.png">
              <a:extLst>
                <a:ext uri="{FF2B5EF4-FFF2-40B4-BE49-F238E27FC236}">
                  <a16:creationId xmlns:a16="http://schemas.microsoft.com/office/drawing/2014/main" id="{3EDD7146-5C7E-429D-8FC3-A0A66DD752D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79" y="860257"/>
              <a:ext cx="4943797" cy="364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68868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883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</a:t>
            </a:r>
            <a:r>
              <a:rPr lang="zh-CN" altLang="en-US" sz="3600" dirty="0"/>
              <a:t>查找表压缩 </a:t>
            </a:r>
            <a:r>
              <a:rPr lang="en-US" altLang="zh-CN" sz="3600" dirty="0"/>
              <a:t>&amp; </a:t>
            </a:r>
            <a:r>
              <a:rPr lang="zh-CN" altLang="en-US" sz="3600" dirty="0"/>
              <a:t>角度旋转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将相位从 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(0, 2</a:t>
                </a:r>
                <a14:m>
                  <m:oMath xmlns:m="http://schemas.openxmlformats.org/officeDocument/2006/math"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区间用于输出进行对称操作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400" dirty="0"/>
                  <a:t>粗相位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用于查表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用于旋转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查找表索引长度减少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bits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  <a:blipFill rotWithShape="0">
                <a:blip r:embed="rId3"/>
                <a:stretch>
                  <a:fillRect t="-824" b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7362"/>
              </p:ext>
            </p:extLst>
          </p:nvPr>
        </p:nvGraphicFramePr>
        <p:xfrm>
          <a:off x="5251596" y="250008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241983" y="2862626"/>
            <a:ext cx="3726623" cy="414607"/>
            <a:chOff x="824759" y="5437291"/>
            <a:chExt cx="3670888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312425" y="4967828"/>
              <a:ext cx="135371" cy="10742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405224" y="4967529"/>
              <a:ext cx="135372" cy="10748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24759" y="5566048"/>
              <a:ext cx="1092499" cy="27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34872" y="5566047"/>
              <a:ext cx="107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348602" y="2405041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9/17</a:t>
            </a: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384"/>
              </p:ext>
            </p:extLst>
          </p:nvPr>
        </p:nvGraphicFramePr>
        <p:xfrm>
          <a:off x="5251596" y="1335549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245444" y="1700132"/>
            <a:ext cx="3723163" cy="418590"/>
            <a:chOff x="828168" y="5437290"/>
            <a:chExt cx="3667479" cy="412329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312426" y="4967827"/>
              <a:ext cx="135371" cy="107429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406680" y="4968984"/>
              <a:ext cx="135372" cy="107198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828168" y="5550250"/>
              <a:ext cx="108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326055" y="1263445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805766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911394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203263" y="2058251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5999" y="3447629"/>
            <a:ext cx="3963807" cy="271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幅度转换器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037621" y="3672165"/>
            <a:ext cx="3887163" cy="2533132"/>
            <a:chOff x="4522563" y="1540724"/>
            <a:chExt cx="3789353" cy="2469393"/>
          </a:xfrm>
        </p:grpSpPr>
        <p:grpSp>
          <p:nvGrpSpPr>
            <p:cNvPr id="60" name="组合 59"/>
            <p:cNvGrpSpPr/>
            <p:nvPr/>
          </p:nvGrpSpPr>
          <p:grpSpPr>
            <a:xfrm>
              <a:off x="4522563" y="1540724"/>
              <a:ext cx="3789353" cy="2469393"/>
              <a:chOff x="4864102" y="3493044"/>
              <a:chExt cx="3789353" cy="246939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864102" y="3493044"/>
                <a:ext cx="3789353" cy="2469393"/>
                <a:chOff x="4905652" y="3436065"/>
                <a:chExt cx="4080277" cy="2658979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905652" y="3436065"/>
                  <a:ext cx="4080277" cy="2658979"/>
                  <a:chOff x="4715190" y="3436065"/>
                  <a:chExt cx="4080277" cy="2658979"/>
                </a:xfrm>
              </p:grpSpPr>
              <p:sp>
                <p:nvSpPr>
                  <p:cNvPr id="69" name="饼形 68"/>
                  <p:cNvSpPr/>
                  <p:nvPr/>
                </p:nvSpPr>
                <p:spPr>
                  <a:xfrm rot="10800000">
                    <a:off x="4721341" y="3436065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FF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饼形 69"/>
                  <p:cNvSpPr/>
                  <p:nvPr/>
                </p:nvSpPr>
                <p:spPr>
                  <a:xfrm rot="5400000">
                    <a:off x="4717089" y="3443375"/>
                    <a:ext cx="2643614" cy="2647412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chemeClr val="accent3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饼形 70"/>
                  <p:cNvSpPr/>
                  <p:nvPr/>
                </p:nvSpPr>
                <p:spPr>
                  <a:xfrm>
                    <a:off x="4721340" y="3447630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C7E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4719289" y="3445276"/>
                    <a:ext cx="4076178" cy="2643614"/>
                    <a:chOff x="4605412" y="3445276"/>
                    <a:chExt cx="4076178" cy="2643614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4605412" y="3445276"/>
                      <a:ext cx="4076178" cy="2643614"/>
                      <a:chOff x="4605412" y="3445276"/>
                      <a:chExt cx="4076178" cy="2643614"/>
                    </a:xfrm>
                  </p:grpSpPr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4605412" y="3445276"/>
                        <a:ext cx="4076178" cy="2643614"/>
                        <a:chOff x="5441132" y="3662324"/>
                        <a:chExt cx="4076178" cy="2643614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5441132" y="3662324"/>
                          <a:ext cx="2643614" cy="2643614"/>
                          <a:chOff x="5441132" y="3181399"/>
                          <a:chExt cx="2643614" cy="2643614"/>
                        </a:xfrm>
                      </p:grpSpPr>
                      <p:sp>
                        <p:nvSpPr>
                          <p:cNvPr id="83" name="椭圆 82"/>
                          <p:cNvSpPr/>
                          <p:nvPr/>
                        </p:nvSpPr>
                        <p:spPr>
                          <a:xfrm>
                            <a:off x="5441132" y="3181399"/>
                            <a:ext cx="2643614" cy="2643614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4" name="直接连接符 83"/>
                          <p:cNvCxnSpPr>
                            <a:stCxn id="83" idx="2"/>
                            <a:endCxn id="83" idx="6"/>
                          </p:cNvCxnSpPr>
                          <p:nvPr/>
                        </p:nvCxnSpPr>
                        <p:spPr>
                          <a:xfrm>
                            <a:off x="5441132" y="4503206"/>
                            <a:ext cx="2643614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接连接符 84"/>
                          <p:cNvCxnSpPr>
                            <a:stCxn id="83" idx="0"/>
                            <a:endCxn id="83" idx="4"/>
                          </p:cNvCxnSpPr>
                          <p:nvPr/>
                        </p:nvCxnSpPr>
                        <p:spPr>
                          <a:xfrm>
                            <a:off x="6762939" y="3181399"/>
                            <a:ext cx="0" cy="264361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接箭头连接符 85"/>
                          <p:cNvCxnSpPr/>
                          <p:nvPr/>
                        </p:nvCxnSpPr>
                        <p:spPr>
                          <a:xfrm flipV="1">
                            <a:off x="6762939" y="3371402"/>
                            <a:ext cx="693393" cy="112956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直接箭头连接符 86"/>
                          <p:cNvCxnSpPr/>
                          <p:nvPr/>
                        </p:nvCxnSpPr>
                        <p:spPr>
                          <a:xfrm flipV="1">
                            <a:off x="6762938" y="3224517"/>
                            <a:ext cx="311375" cy="127645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弧形 87"/>
                          <p:cNvSpPr/>
                          <p:nvPr/>
                        </p:nvSpPr>
                        <p:spPr>
                          <a:xfrm>
                            <a:off x="5756909" y="3497178"/>
                            <a:ext cx="2012061" cy="2012057"/>
                          </a:xfrm>
                          <a:prstGeom prst="arc">
                            <a:avLst>
                              <a:gd name="adj1" fmla="val 17013449"/>
                              <a:gd name="adj2" fmla="val 18056348"/>
                            </a:avLst>
                          </a:prstGeom>
                          <a:ln w="12700">
                            <a:solidFill>
                              <a:srgbClr val="00B0F0"/>
                            </a:solidFill>
                            <a:prstDash val="sysDash"/>
                            <a:headEnd type="arrow" w="sm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8268085" y="3950088"/>
                          <a:ext cx="1230786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b="0" dirty="0">
                              <a:latin typeface="Cambria Math" panose="02040503050406030204" pitchFamily="18" charset="0"/>
                            </a:rPr>
                            <a:t>查表信号</a:t>
                          </a:r>
                          <a:endParaRPr lang="en-US" altLang="zh-CN" sz="1200" b="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2" name="文本框 81"/>
                        <p:cNvSpPr txBox="1"/>
                        <p:nvPr/>
                      </p:nvSpPr>
                      <p:spPr>
                        <a:xfrm>
                          <a:off x="8274119" y="4831789"/>
                          <a:ext cx="1243191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Cambria Math" panose="02040503050406030204" pitchFamily="18" charset="0"/>
                            </a:rPr>
                            <a:t>旋转信号</a:t>
                          </a:r>
                          <a:endParaRPr lang="en-US" altLang="zh-CN" sz="12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7432367" y="5499693"/>
                        <a:ext cx="1230786" cy="29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Cambria Math" panose="02040503050406030204" pitchFamily="18" charset="0"/>
                          </a:rPr>
                          <a:t>输出信号</a:t>
                        </a:r>
                        <a:endParaRPr lang="en-US" altLang="zh-CN" sz="12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 flipV="1">
                      <a:off x="7641611" y="5499693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74"/>
                    <p:cNvCxnSpPr/>
                    <p:nvPr/>
                  </p:nvCxnSpPr>
                  <p:spPr>
                    <a:xfrm flipV="1">
                      <a:off x="7613232" y="4611230"/>
                      <a:ext cx="782321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 flipV="1">
                      <a:off x="7613232" y="3733040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7432366" y="3585717"/>
                      <a:ext cx="1230786" cy="24050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5048921" y="4125277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Quadrant1</a:t>
                  </a: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415200" y="4125200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Quadrant0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056856" y="5103569"/>
                  <a:ext cx="1016581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Quadrant2</a:t>
                  </a: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416050" y="5109656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Quadrant3</a:t>
                  </a:r>
                </a:p>
              </p:txBody>
            </p:sp>
          </p:grpSp>
          <p:sp>
            <p:nvSpPr>
              <p:cNvPr id="63" name="弧形 62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5349512"/>
                  <a:gd name="adj2" fmla="val 17033442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 flipV="1">
              <a:off x="5468986" y="1581789"/>
              <a:ext cx="282764" cy="1193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3053</Words>
  <Application>Microsoft Office PowerPoint</Application>
  <PresentationFormat>全屏显示(4:3)</PresentationFormat>
  <Paragraphs>388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实施方案—查找表压缩 &amp; 角度旋转</vt:lpstr>
      <vt:lpstr>实施方案——噪声平衡</vt:lpstr>
      <vt:lpstr>实施方案——流水线结构</vt:lpstr>
      <vt:lpstr>进展情况——功能性仿真</vt:lpstr>
      <vt:lpstr>进展情况——前后端结果</vt:lpstr>
      <vt:lpstr>进展情况——结果比较</vt:lpstr>
      <vt:lpstr>参考文献</vt:lpstr>
      <vt:lpstr>附录——改进算法推导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1588</cp:revision>
  <dcterms:created xsi:type="dcterms:W3CDTF">2016-01-04T08:50:27Z</dcterms:created>
  <dcterms:modified xsi:type="dcterms:W3CDTF">2017-06-10T07:50:26Z</dcterms:modified>
</cp:coreProperties>
</file>