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handoutMasterIdLst>
    <p:handoutMasterId r:id="rId23"/>
  </p:handoutMasterIdLst>
  <p:sldIdLst>
    <p:sldId id="279" r:id="rId4"/>
    <p:sldId id="259" r:id="rId5"/>
    <p:sldId id="307" r:id="rId6"/>
    <p:sldId id="306" r:id="rId7"/>
    <p:sldId id="312" r:id="rId8"/>
    <p:sldId id="310" r:id="rId9"/>
    <p:sldId id="308" r:id="rId10"/>
    <p:sldId id="313" r:id="rId11"/>
    <p:sldId id="297" r:id="rId12"/>
    <p:sldId id="301" r:id="rId13"/>
    <p:sldId id="298" r:id="rId14"/>
    <p:sldId id="300" r:id="rId15"/>
    <p:sldId id="303" r:id="rId16"/>
    <p:sldId id="309" r:id="rId17"/>
    <p:sldId id="311" r:id="rId18"/>
    <p:sldId id="314" r:id="rId19"/>
    <p:sldId id="305" r:id="rId20"/>
    <p:sldId id="2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7E7FB"/>
    <a:srgbClr val="CEDBF4"/>
    <a:srgbClr val="FFFF99"/>
    <a:srgbClr val="000000"/>
    <a:srgbClr val="FFFF00"/>
    <a:srgbClr val="CCFF33"/>
    <a:srgbClr val="C78E01"/>
    <a:srgbClr val="FF9C85"/>
    <a:srgbClr val="FF6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99" autoAdjust="0"/>
  </p:normalViewPr>
  <p:slideViewPr>
    <p:cSldViewPr snapToGrid="0">
      <p:cViewPr>
        <p:scale>
          <a:sx n="100" d="100"/>
          <a:sy n="100" d="100"/>
        </p:scale>
        <p:origin x="119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71BD-44C2-486C-A04B-5A7F58ADE3A6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71A4-36A0-4B85-B392-0B6D2BE69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8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0B4D-8E9B-40BE-BFA7-166D04D852CD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E5E3-45E0-401A-BDC7-01672783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43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61FDA-BC26-44BB-B3F3-79B0124A84FD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各位老师，大家好。我是第二组</a:t>
            </a:r>
            <a:r>
              <a:rPr lang="en-US" altLang="zh-CN" dirty="0"/>
              <a:t>6</a:t>
            </a:r>
            <a:r>
              <a:rPr lang="zh-CN" altLang="en-US" dirty="0"/>
              <a:t>号杨一雄。我的毕业设计选题是超高速、高精度数控振荡器。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04329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cordic</a:t>
            </a:r>
            <a:r>
              <a:rPr lang="zh-CN" altLang="en-US" dirty="0"/>
              <a:t>矩阵旋转模块的计算量比较大，需要用流水线加速。</a:t>
            </a:r>
            <a:endParaRPr lang="en-US" altLang="zh-CN" dirty="0"/>
          </a:p>
          <a:p>
            <a:r>
              <a:rPr lang="zh-CN" altLang="en-US" dirty="0"/>
              <a:t>通过改进的</a:t>
            </a:r>
            <a:r>
              <a:rPr lang="en-US" altLang="zh-CN" dirty="0" err="1"/>
              <a:t>cordic</a:t>
            </a:r>
            <a:r>
              <a:rPr lang="zh-CN" altLang="en-US" dirty="0"/>
              <a:t>算法，我得到了迭代公式如红框所示，如右下角所示，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为其电路实现，</a:t>
            </a:r>
            <a:endParaRPr lang="en-US" altLang="zh-CN" dirty="0"/>
          </a:p>
          <a:p>
            <a:r>
              <a:rPr lang="zh-CN" altLang="en-US" dirty="0"/>
              <a:t>通过级联</a:t>
            </a:r>
            <a:r>
              <a:rPr lang="en-US" altLang="zh-CN" dirty="0" err="1"/>
              <a:t>cordic</a:t>
            </a:r>
            <a:r>
              <a:rPr lang="en-US" altLang="zh-CN" dirty="0"/>
              <a:t> cell </a:t>
            </a:r>
            <a:r>
              <a:rPr lang="zh-CN" altLang="en-US" dirty="0"/>
              <a:t>级联实现了公式迭代的效果。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54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如右上图所示，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模块的索引压缩会产生周期性噪声，影响杂散性能</a:t>
            </a:r>
            <a:endParaRPr lang="en-US" altLang="zh-CN" dirty="0"/>
          </a:p>
          <a:p>
            <a:r>
              <a:rPr lang="en-US" altLang="zh-CN" dirty="0"/>
              <a:t>PAC</a:t>
            </a:r>
            <a:r>
              <a:rPr lang="zh-CN" altLang="en-US" dirty="0"/>
              <a:t>模块的输出量化会产生高斯白噪声，影响底噪。</a:t>
            </a:r>
            <a:endParaRPr lang="en-US" altLang="zh-CN" dirty="0"/>
          </a:p>
          <a:p>
            <a:r>
              <a:rPr lang="zh-CN" altLang="en-US" dirty="0"/>
              <a:t>为实现高精度，必须提高索引位数和量化位数。同时索引的分配也需要注意，否则可能会增大噪声</a:t>
            </a:r>
            <a:r>
              <a:rPr lang="zh-CN" altLang="en-US" baseline="0" dirty="0"/>
              <a:t>。</a:t>
            </a:r>
            <a:endParaRPr lang="en-US" altLang="zh-CN" dirty="0"/>
          </a:p>
          <a:p>
            <a:r>
              <a:rPr lang="zh-CN" altLang="en-US" dirty="0"/>
              <a:t>下表显示了两种版本的差别，</a:t>
            </a:r>
            <a:r>
              <a:rPr lang="en-US" altLang="zh-CN" dirty="0"/>
              <a:t>16 bit</a:t>
            </a:r>
            <a:r>
              <a:rPr lang="zh-CN" altLang="en-US" dirty="0"/>
              <a:t> 版本在 最大杂散分量</a:t>
            </a:r>
            <a:r>
              <a:rPr lang="en-US" altLang="zh-CN" dirty="0"/>
              <a:t>SFDR &amp; SNR </a:t>
            </a:r>
            <a:r>
              <a:rPr lang="zh-CN" altLang="en-US" dirty="0"/>
              <a:t>都有相当大的提高。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42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进展情况这部分首先展示仿真平台的功能性仿真的结果</a:t>
            </a:r>
            <a:endParaRPr lang="en-US" altLang="zh-CN" dirty="0"/>
          </a:p>
          <a:p>
            <a:r>
              <a:rPr lang="zh-CN" altLang="en-US" dirty="0"/>
              <a:t>上图是</a:t>
            </a:r>
            <a:r>
              <a:rPr lang="en-US" altLang="zh-CN" dirty="0" err="1"/>
              <a:t>modelsim</a:t>
            </a:r>
            <a:r>
              <a:rPr lang="zh-CN" altLang="en-US" dirty="0"/>
              <a:t>生成的正弦比和线性相位</a:t>
            </a:r>
            <a:endParaRPr lang="en-US" altLang="zh-CN" dirty="0"/>
          </a:p>
          <a:p>
            <a:r>
              <a:rPr lang="zh-CN" altLang="en-US" dirty="0"/>
              <a:t>将上图的波形导入</a:t>
            </a:r>
            <a:r>
              <a:rPr lang="en-US" altLang="zh-CN" dirty="0" err="1"/>
              <a:t>matlab</a:t>
            </a:r>
            <a:r>
              <a:rPr lang="zh-CN" altLang="en-US" dirty="0"/>
              <a:t>中进行</a:t>
            </a:r>
            <a:r>
              <a:rPr lang="en-US" altLang="zh-CN" dirty="0" err="1"/>
              <a:t>fft</a:t>
            </a:r>
            <a:r>
              <a:rPr lang="zh-CN" altLang="en-US" dirty="0"/>
              <a:t>分析得到下图，找出</a:t>
            </a:r>
            <a:r>
              <a:rPr lang="en-US" altLang="zh-CN" dirty="0"/>
              <a:t>16bit SFDR</a:t>
            </a:r>
            <a:r>
              <a:rPr lang="zh-CN" altLang="en-US" dirty="0"/>
              <a:t>值为</a:t>
            </a:r>
            <a:r>
              <a:rPr lang="en-US" altLang="zh-CN" dirty="0"/>
              <a:t>100 </a:t>
            </a:r>
            <a:r>
              <a:rPr lang="en-US" altLang="zh-CN" dirty="0" err="1"/>
              <a:t>dBc</a:t>
            </a:r>
            <a:r>
              <a:rPr lang="zh-CN" altLang="en-US" dirty="0"/>
              <a:t>，相比</a:t>
            </a:r>
            <a:r>
              <a:rPr lang="en-US" altLang="zh-CN" dirty="0"/>
              <a:t>10 bit</a:t>
            </a:r>
            <a:r>
              <a:rPr lang="zh-CN" altLang="en-US" dirty="0"/>
              <a:t>版提升了</a:t>
            </a:r>
            <a:r>
              <a:rPr lang="en-US" altLang="zh-CN" dirty="0"/>
              <a:t>42 </a:t>
            </a:r>
            <a:r>
              <a:rPr lang="en-US" altLang="zh-CN" dirty="0" err="1"/>
              <a:t>dBc</a:t>
            </a:r>
            <a:endParaRPr lang="en-US" altLang="zh-CN" dirty="0"/>
          </a:p>
          <a:p>
            <a:r>
              <a:rPr lang="zh-CN" altLang="en-US" dirty="0"/>
              <a:t>通过两平台相互验证，能说明方案设计基本正确。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99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最后的进展是将</a:t>
            </a:r>
            <a:r>
              <a:rPr lang="en-US" altLang="zh-CN" dirty="0"/>
              <a:t>16 bit</a:t>
            </a:r>
            <a:r>
              <a:rPr lang="zh-CN" altLang="en-US" dirty="0"/>
              <a:t>流水线</a:t>
            </a:r>
            <a:r>
              <a:rPr lang="en-US" altLang="zh-CN" dirty="0"/>
              <a:t>DDS</a:t>
            </a:r>
            <a:r>
              <a:rPr lang="zh-CN" altLang="en-US" dirty="0"/>
              <a:t>用</a:t>
            </a:r>
            <a:r>
              <a:rPr lang="en-US" altLang="zh-CN" dirty="0"/>
              <a:t>design compiler </a:t>
            </a:r>
            <a:r>
              <a:rPr lang="zh-CN" altLang="en-US" dirty="0"/>
              <a:t>进行综合，显示最高时钟频率约为</a:t>
            </a:r>
            <a:r>
              <a:rPr lang="en-US" altLang="zh-CN" dirty="0"/>
              <a:t>1.3GHz</a:t>
            </a:r>
          </a:p>
          <a:p>
            <a:r>
              <a:rPr lang="zh-CN" altLang="en-US" dirty="0"/>
              <a:t>将综合结果导入到</a:t>
            </a:r>
            <a:r>
              <a:rPr lang="en-US" altLang="zh-CN" dirty="0" err="1"/>
              <a:t>modelsim</a:t>
            </a:r>
            <a:r>
              <a:rPr lang="en-US" altLang="zh-CN" dirty="0"/>
              <a:t> </a:t>
            </a:r>
            <a:r>
              <a:rPr lang="zh-CN" altLang="en-US" dirty="0"/>
              <a:t>中以</a:t>
            </a:r>
            <a:r>
              <a:rPr lang="en-US" altLang="zh-CN" dirty="0"/>
              <a:t>1.25GHz</a:t>
            </a:r>
            <a:r>
              <a:rPr lang="zh-CN" altLang="en-US" dirty="0"/>
              <a:t>测试时序，结果正确</a:t>
            </a:r>
            <a:endParaRPr lang="en-US" altLang="zh-CN" dirty="0"/>
          </a:p>
          <a:p>
            <a:r>
              <a:rPr lang="zh-CN" altLang="en-US" dirty="0"/>
              <a:t>在综合结果中显示，系统的关键路径分别在</a:t>
            </a:r>
            <a:r>
              <a:rPr lang="en-US" altLang="zh-CN" dirty="0"/>
              <a:t>PAC </a:t>
            </a:r>
            <a:r>
              <a:rPr lang="zh-CN" altLang="en-US" dirty="0"/>
              <a:t>模块中的</a:t>
            </a:r>
            <a:r>
              <a:rPr lang="en-US" altLang="zh-CN" dirty="0"/>
              <a:t>Rom</a:t>
            </a:r>
            <a:r>
              <a:rPr lang="zh-CN" altLang="en-US" dirty="0"/>
              <a:t>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，其最长延时路径为</a:t>
            </a:r>
            <a:r>
              <a:rPr lang="en-US" altLang="zh-CN" dirty="0"/>
              <a:t>0.674ns</a:t>
            </a:r>
            <a:r>
              <a:rPr lang="zh-CN" altLang="en-US" dirty="0"/>
              <a:t>， 在时序结果中显示分别用黄框标出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64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最后附上改进</a:t>
            </a:r>
            <a:r>
              <a:rPr lang="en-US" altLang="zh-CN" dirty="0" err="1"/>
              <a:t>cordic</a:t>
            </a:r>
            <a:r>
              <a:rPr lang="zh-CN" altLang="en-US" dirty="0"/>
              <a:t>公式的推导</a:t>
            </a:r>
            <a:endParaRPr lang="en-US" altLang="zh-CN" dirty="0"/>
          </a:p>
          <a:p>
            <a:r>
              <a:rPr lang="zh-CN" altLang="en-US" dirty="0"/>
              <a:t>利用一处近似条件，减少了计算量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90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我的中期报告结束了，谢谢老师聆听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6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我的报告分为五个部分：课题背景、课题目标、实施方案、进展情况、后续计划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对数控振荡器的描述如左上方图所示，数控振荡器需根据给定的频率控制字，输出对应周期的正弦波信号。</a:t>
            </a:r>
            <a:endParaRPr lang="en-US" altLang="zh-CN" dirty="0"/>
          </a:p>
          <a:p>
            <a:r>
              <a:rPr lang="zh-CN" altLang="en-US" dirty="0"/>
              <a:t>数控振荡器的应用主要分两大块，一块是无线通信系系统、军用雷达；另一块包括计算平台和网络设备等</a:t>
            </a:r>
            <a:endParaRPr lang="en-US" altLang="zh-CN" dirty="0"/>
          </a:p>
          <a:p>
            <a:r>
              <a:rPr lang="zh-CN" altLang="en-US" dirty="0"/>
              <a:t>我实现数控振荡器的方法是直接数字式</a:t>
            </a:r>
            <a:r>
              <a:rPr lang="en-US" altLang="zh-CN" dirty="0"/>
              <a:t>DDS</a:t>
            </a:r>
            <a:r>
              <a:rPr lang="zh-CN" altLang="en-US" dirty="0"/>
              <a:t>，包括生成相位的相位累加器</a:t>
            </a:r>
            <a:r>
              <a:rPr lang="en-US" altLang="zh-CN" dirty="0"/>
              <a:t>(PA)</a:t>
            </a:r>
            <a:r>
              <a:rPr lang="zh-CN" altLang="en-US" dirty="0"/>
              <a:t>模块，将相位转化为正弦波幅度的相位幅度转换器</a:t>
            </a:r>
            <a:r>
              <a:rPr lang="en-US" altLang="zh-CN" dirty="0"/>
              <a:t>(PAC)</a:t>
            </a:r>
            <a:r>
              <a:rPr lang="zh-CN" altLang="en-US" dirty="0"/>
              <a:t>模块，以及连接</a:t>
            </a:r>
            <a:r>
              <a:rPr lang="en-US" altLang="zh-CN" dirty="0"/>
              <a:t>PA/PAC</a:t>
            </a:r>
            <a:r>
              <a:rPr lang="zh-CN" altLang="en-US" dirty="0"/>
              <a:t>，进行相位压缩的</a:t>
            </a:r>
            <a:r>
              <a:rPr lang="en-US" altLang="zh-CN" dirty="0"/>
              <a:t>PC</a:t>
            </a:r>
            <a:r>
              <a:rPr lang="zh-CN" altLang="en-US" dirty="0"/>
              <a:t>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0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3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3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5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5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实施方案首相介绍一下我的系统架构，仍是</a:t>
            </a:r>
            <a:r>
              <a:rPr lang="en-US" altLang="zh-CN" dirty="0"/>
              <a:t>PA/PC/PAC</a:t>
            </a:r>
            <a:r>
              <a:rPr lang="zh-CN" altLang="en-US" dirty="0"/>
              <a:t>模块构成，</a:t>
            </a:r>
            <a:r>
              <a:rPr lang="en-US" altLang="zh-CN" dirty="0"/>
              <a:t>PA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位累加器，</a:t>
            </a:r>
            <a:r>
              <a:rPr lang="en-US" altLang="zh-CN" dirty="0"/>
              <a:t>PC</a:t>
            </a:r>
            <a:r>
              <a:rPr lang="zh-CN" altLang="en-US" dirty="0"/>
              <a:t>把相位分割并转换成了象限、</a:t>
            </a:r>
            <a:r>
              <a:rPr lang="en-US" altLang="zh-CN" dirty="0"/>
              <a:t>Rom</a:t>
            </a:r>
            <a:r>
              <a:rPr lang="zh-CN" altLang="en-US" dirty="0"/>
              <a:t>地址、旋转索引三部分。</a:t>
            </a:r>
            <a:endParaRPr lang="en-US" altLang="zh-CN" dirty="0"/>
          </a:p>
          <a:p>
            <a:r>
              <a:rPr lang="zh-CN" altLang="en-US" dirty="0"/>
              <a:t>着重讲我的</a:t>
            </a:r>
            <a:r>
              <a:rPr lang="en-US" altLang="zh-CN" dirty="0"/>
              <a:t>PAC</a:t>
            </a:r>
            <a:r>
              <a:rPr lang="zh-CN" altLang="en-US" dirty="0"/>
              <a:t>模块，由三块构成，对应三步操作：</a:t>
            </a:r>
            <a:endParaRPr lang="en-US" altLang="zh-CN" dirty="0"/>
          </a:p>
          <a:p>
            <a:r>
              <a:rPr lang="zh-CN" altLang="en-US" dirty="0"/>
              <a:t>第一步是</a:t>
            </a:r>
            <a:r>
              <a:rPr lang="en-US" altLang="zh-CN" dirty="0"/>
              <a:t>Rom </a:t>
            </a:r>
            <a:r>
              <a:rPr lang="zh-CN" altLang="en-US" dirty="0"/>
              <a:t>地址查找，得到粗定位的幅度</a:t>
            </a:r>
            <a:r>
              <a:rPr lang="en-US" altLang="zh-CN" dirty="0"/>
              <a:t>cos(</a:t>
            </a:r>
            <a:r>
              <a:rPr lang="en-US" altLang="zh-CN" dirty="0" err="1"/>
              <a:t>theta_M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第二步是</a:t>
            </a:r>
            <a:r>
              <a:rPr lang="en-US" altLang="zh-CN" dirty="0" err="1"/>
              <a:t>cordic</a:t>
            </a:r>
            <a:r>
              <a:rPr lang="en-US" altLang="zh-CN" dirty="0"/>
              <a:t> </a:t>
            </a:r>
            <a:r>
              <a:rPr lang="zh-CN" altLang="en-US" dirty="0"/>
              <a:t>矩阵旋转，微调角度</a:t>
            </a:r>
            <a:r>
              <a:rPr lang="en-US" altLang="zh-CN" dirty="0" err="1"/>
              <a:t>theta_R</a:t>
            </a:r>
            <a:endParaRPr lang="en-US" altLang="zh-CN" dirty="0"/>
          </a:p>
          <a:p>
            <a:r>
              <a:rPr lang="zh-CN" altLang="en-US" dirty="0"/>
              <a:t>第三步是</a:t>
            </a:r>
            <a:r>
              <a:rPr lang="en-US" altLang="zh-CN" dirty="0" err="1"/>
              <a:t>Mirro</a:t>
            </a:r>
            <a:r>
              <a:rPr lang="en-US" altLang="zh-CN" dirty="0"/>
              <a:t> </a:t>
            </a:r>
            <a:r>
              <a:rPr lang="zh-CN" altLang="en-US" dirty="0"/>
              <a:t>对称操作，将幅度对应到正确的象限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27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实施方案首相介绍一下我的系统架构，仍是</a:t>
            </a:r>
            <a:r>
              <a:rPr lang="en-US" altLang="zh-CN" dirty="0"/>
              <a:t>PA/PC/PAC</a:t>
            </a:r>
            <a:r>
              <a:rPr lang="zh-CN" altLang="en-US" dirty="0"/>
              <a:t>模块构成，</a:t>
            </a:r>
            <a:r>
              <a:rPr lang="en-US" altLang="zh-CN" dirty="0"/>
              <a:t>PA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位累加器，</a:t>
            </a:r>
            <a:r>
              <a:rPr lang="en-US" altLang="zh-CN" dirty="0"/>
              <a:t>PC</a:t>
            </a:r>
            <a:r>
              <a:rPr lang="zh-CN" altLang="en-US" dirty="0"/>
              <a:t>把相位分割并转换成了象限、</a:t>
            </a:r>
            <a:r>
              <a:rPr lang="en-US" altLang="zh-CN" dirty="0"/>
              <a:t>Rom</a:t>
            </a:r>
            <a:r>
              <a:rPr lang="zh-CN" altLang="en-US" dirty="0"/>
              <a:t>地址、旋转索引三部分。</a:t>
            </a:r>
            <a:endParaRPr lang="en-US" altLang="zh-CN" dirty="0"/>
          </a:p>
          <a:p>
            <a:r>
              <a:rPr lang="zh-CN" altLang="en-US" dirty="0"/>
              <a:t>着重讲我的</a:t>
            </a:r>
            <a:r>
              <a:rPr lang="en-US" altLang="zh-CN" dirty="0"/>
              <a:t>PAC</a:t>
            </a:r>
            <a:r>
              <a:rPr lang="zh-CN" altLang="en-US" dirty="0"/>
              <a:t>模块，由三块构成，对应三步操作：</a:t>
            </a:r>
            <a:endParaRPr lang="en-US" altLang="zh-CN" dirty="0"/>
          </a:p>
          <a:p>
            <a:r>
              <a:rPr lang="zh-CN" altLang="en-US" dirty="0"/>
              <a:t>第一步是</a:t>
            </a:r>
            <a:r>
              <a:rPr lang="en-US" altLang="zh-CN" dirty="0"/>
              <a:t>Rom </a:t>
            </a:r>
            <a:r>
              <a:rPr lang="zh-CN" altLang="en-US" dirty="0"/>
              <a:t>地址查找，得到粗定位的幅度</a:t>
            </a:r>
            <a:r>
              <a:rPr lang="en-US" altLang="zh-CN" dirty="0"/>
              <a:t>cos(</a:t>
            </a:r>
            <a:r>
              <a:rPr lang="en-US" altLang="zh-CN" dirty="0" err="1"/>
              <a:t>theta_M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第二步是</a:t>
            </a:r>
            <a:r>
              <a:rPr lang="en-US" altLang="zh-CN" dirty="0" err="1"/>
              <a:t>cordic</a:t>
            </a:r>
            <a:r>
              <a:rPr lang="en-US" altLang="zh-CN" dirty="0"/>
              <a:t> </a:t>
            </a:r>
            <a:r>
              <a:rPr lang="zh-CN" altLang="en-US" dirty="0"/>
              <a:t>矩阵旋转，微调角度</a:t>
            </a:r>
            <a:r>
              <a:rPr lang="en-US" altLang="zh-CN" dirty="0" err="1"/>
              <a:t>theta_R</a:t>
            </a:r>
            <a:endParaRPr lang="en-US" altLang="zh-CN" dirty="0"/>
          </a:p>
          <a:p>
            <a:r>
              <a:rPr lang="zh-CN" altLang="en-US" dirty="0"/>
              <a:t>第三步是</a:t>
            </a:r>
            <a:r>
              <a:rPr lang="en-US" altLang="zh-CN" dirty="0" err="1"/>
              <a:t>Mirro</a:t>
            </a:r>
            <a:r>
              <a:rPr lang="en-US" altLang="zh-CN" dirty="0"/>
              <a:t> </a:t>
            </a:r>
            <a:r>
              <a:rPr lang="zh-CN" altLang="en-US" dirty="0"/>
              <a:t>对称操作，将幅度对应到正确的象限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9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2"/>
            <a:ext cx="7772400" cy="1470025"/>
          </a:xfrm>
        </p:spPr>
        <p:txBody>
          <a:bodyPr/>
          <a:lstStyle>
            <a:lvl1pPr>
              <a:defRPr sz="33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1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4" y="381002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2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02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3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9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60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>
            <a:lvl1pPr>
              <a:defRPr sz="44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381000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8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6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6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15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7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1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4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81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4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5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3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0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0.png"/><Relationship Id="rId4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Relationship Id="rId1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531845" y="1915551"/>
            <a:ext cx="8416212" cy="1828800"/>
          </a:xfrm>
        </p:spPr>
        <p:txBody>
          <a:bodyPr/>
          <a:lstStyle/>
          <a:p>
            <a:r>
              <a:rPr lang="zh-CN" altLang="en-US" sz="3800" dirty="0" smtClean="0"/>
              <a:t>超高速、高</a:t>
            </a:r>
            <a:r>
              <a:rPr lang="zh-CN" altLang="en-US" sz="3800" dirty="0"/>
              <a:t>精度数控振荡器</a:t>
            </a:r>
            <a:r>
              <a:rPr lang="en-US" altLang="zh-CN" sz="3800" dirty="0"/>
              <a:t>(NCO)</a:t>
            </a:r>
            <a:r>
              <a:rPr lang="zh-CN" altLang="en-US" sz="3800" dirty="0" smtClean="0"/>
              <a:t>设计</a:t>
            </a:r>
            <a:endParaRPr lang="zh-CN" altLang="en-US" sz="3800" b="1" dirty="0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195350" y="3744351"/>
            <a:ext cx="3245667" cy="2247314"/>
          </a:xfrm>
        </p:spPr>
        <p:txBody>
          <a:bodyPr/>
          <a:lstStyle/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姓名：杨一雄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班级：无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38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学号：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2013011248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指导老师：杨华中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01535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论文答辩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0" y="6527223"/>
            <a:ext cx="2895600" cy="476250"/>
          </a:xfrm>
        </p:spPr>
        <p:txBody>
          <a:bodyPr/>
          <a:lstStyle/>
          <a:p>
            <a:r>
              <a:rPr lang="en-US" altLang="zh-CN" sz="1200" smtClean="0">
                <a:solidFill>
                  <a:srgbClr val="000000"/>
                </a:solidFill>
              </a:rPr>
              <a:t>1/13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4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3188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流水线加速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3364952" y="6304027"/>
            <a:ext cx="5436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Fig6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流水线结构示意图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59962" y="3551079"/>
            <a:ext cx="3586033" cy="2484013"/>
            <a:chOff x="-9844" y="1548085"/>
            <a:chExt cx="3586033" cy="248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矩形 162"/>
                <p:cNvSpPr/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57213" lvl="1" indent="-214313" fontAlgn="base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600"/>
                    </a:spcAft>
                    <a:buChar char="–"/>
                  </a:pPr>
                  <a:r>
                    <a:rPr lang="zh-CN" altLang="en-US" sz="22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旋转单元</a:t>
                  </a:r>
                  <a:endPara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600"/>
                    </a:spcAft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移位器、加法器组成迭代单元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1200"/>
                    </a:spcAft>
                    <a:buFontTx/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通过级联实现迭代公式：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           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sz="1600" dirty="0">
                    <a:ea typeface="Arial Unicode MS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1600" dirty="0">
                      <a:ea typeface="Arial Unicode MS" pitchFamily="34" charset="-122"/>
                    </a:rPr>
                    <a:t>       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𝑖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</m:t>
                      </m:r>
                      <m:r>
                        <a:rPr lang="en-US" altLang="zh-CN" sz="160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   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1600" dirty="0">
                    <a:ea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163" name="矩形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  <a:blipFill>
                  <a:blip r:embed="rId3"/>
                  <a:stretch>
                    <a:fillRect t="-19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矩形 164"/>
            <p:cNvSpPr/>
            <p:nvPr/>
          </p:nvSpPr>
          <p:spPr>
            <a:xfrm>
              <a:off x="557407" y="2878322"/>
              <a:ext cx="2929204" cy="11343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8/13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367" name="组合 366"/>
          <p:cNvGrpSpPr/>
          <p:nvPr/>
        </p:nvGrpSpPr>
        <p:grpSpPr>
          <a:xfrm>
            <a:off x="4830930" y="3229344"/>
            <a:ext cx="2319384" cy="2937032"/>
            <a:chOff x="2934253" y="4097106"/>
            <a:chExt cx="1865074" cy="2390408"/>
          </a:xfrm>
        </p:grpSpPr>
        <p:grpSp>
          <p:nvGrpSpPr>
            <p:cNvPr id="368" name="组合 367"/>
            <p:cNvGrpSpPr/>
            <p:nvPr/>
          </p:nvGrpSpPr>
          <p:grpSpPr>
            <a:xfrm>
              <a:off x="2934253" y="4097106"/>
              <a:ext cx="1865074" cy="2390408"/>
              <a:chOff x="2799943" y="3921595"/>
              <a:chExt cx="1385645" cy="2390408"/>
            </a:xfrm>
          </p:grpSpPr>
          <p:grpSp>
            <p:nvGrpSpPr>
              <p:cNvPr id="373" name="组合 372"/>
              <p:cNvGrpSpPr/>
              <p:nvPr/>
            </p:nvGrpSpPr>
            <p:grpSpPr>
              <a:xfrm>
                <a:off x="2799943" y="3921595"/>
                <a:ext cx="1385645" cy="2390408"/>
                <a:chOff x="2928228" y="3912969"/>
                <a:chExt cx="1385645" cy="2390408"/>
              </a:xfrm>
            </p:grpSpPr>
            <p:grpSp>
              <p:nvGrpSpPr>
                <p:cNvPr id="376" name="组合 375"/>
                <p:cNvGrpSpPr/>
                <p:nvPr/>
              </p:nvGrpSpPr>
              <p:grpSpPr>
                <a:xfrm>
                  <a:off x="2928228" y="4465067"/>
                  <a:ext cx="1385645" cy="1838310"/>
                  <a:chOff x="3901619" y="4426759"/>
                  <a:chExt cx="1385645" cy="1838310"/>
                </a:xfrm>
              </p:grpSpPr>
              <p:grpSp>
                <p:nvGrpSpPr>
                  <p:cNvPr id="379" name="组合 378"/>
                  <p:cNvGrpSpPr/>
                  <p:nvPr/>
                </p:nvGrpSpPr>
                <p:grpSpPr>
                  <a:xfrm>
                    <a:off x="3901619" y="4533610"/>
                    <a:ext cx="1385645" cy="1624609"/>
                    <a:chOff x="6300110" y="3192550"/>
                    <a:chExt cx="2209824" cy="2408757"/>
                  </a:xfrm>
                </p:grpSpPr>
                <p:grpSp>
                  <p:nvGrpSpPr>
                    <p:cNvPr id="386" name="组合 385"/>
                    <p:cNvGrpSpPr/>
                    <p:nvPr/>
                  </p:nvGrpSpPr>
                  <p:grpSpPr>
                    <a:xfrm>
                      <a:off x="6300110" y="3192550"/>
                      <a:ext cx="1842052" cy="2408757"/>
                      <a:chOff x="5382883" y="3055284"/>
                      <a:chExt cx="1842052" cy="2408757"/>
                    </a:xfrm>
                  </p:grpSpPr>
                  <p:grpSp>
                    <p:nvGrpSpPr>
                      <p:cNvPr id="391" name="组合 390"/>
                      <p:cNvGrpSpPr/>
                      <p:nvPr/>
                    </p:nvGrpSpPr>
                    <p:grpSpPr>
                      <a:xfrm>
                        <a:off x="5769346" y="3055284"/>
                        <a:ext cx="1455589" cy="2408757"/>
                        <a:chOff x="5769346" y="3055284"/>
                        <a:chExt cx="1455589" cy="2408757"/>
                      </a:xfrm>
                    </p:grpSpPr>
                    <p:sp>
                      <p:nvSpPr>
                        <p:cNvPr id="401" name="矩形 400"/>
                        <p:cNvSpPr/>
                        <p:nvPr/>
                      </p:nvSpPr>
                      <p:spPr>
                        <a:xfrm>
                          <a:off x="5769346" y="3055284"/>
                          <a:ext cx="1455589" cy="240875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4"/>
                        </a:lnRef>
                        <a:fillRef idx="1">
                          <a:schemeClr val="lt1"/>
                        </a:fillRef>
                        <a:effectRef idx="0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spcBef>
                              <a:spcPts val="12000"/>
                            </a:spcBef>
                          </a:pPr>
                          <a:endParaRPr lang="en-US" altLang="zh-CN" sz="1200" dirty="0"/>
                        </a:p>
                        <a:p>
                          <a:pPr algn="ctr">
                            <a:spcBef>
                              <a:spcPts val="12000"/>
                            </a:spcBef>
                          </a:pPr>
                          <a:r>
                            <a:rPr lang="zh-CN" altLang="en-US" sz="1600" dirty="0"/>
                            <a:t>旋转单元</a:t>
                          </a:r>
                          <a:endParaRPr lang="en-US" altLang="zh-CN" sz="1600" dirty="0"/>
                        </a:p>
                      </p:txBody>
                    </p:sp>
                    <p:sp>
                      <p:nvSpPr>
                        <p:cNvPr id="402" name="矩形 401"/>
                        <p:cNvSpPr/>
                        <p:nvPr/>
                      </p:nvSpPr>
                      <p:spPr>
                        <a:xfrm>
                          <a:off x="6017698" y="3269059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3" name="矩形 402"/>
                        <p:cNvSpPr/>
                        <p:nvPr/>
                      </p:nvSpPr>
                      <p:spPr>
                        <a:xfrm>
                          <a:off x="6017699" y="3705242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04" name="组合 403"/>
                        <p:cNvGrpSpPr/>
                        <p:nvPr/>
                      </p:nvGrpSpPr>
                      <p:grpSpPr>
                        <a:xfrm>
                          <a:off x="6076951" y="4137103"/>
                          <a:ext cx="475340" cy="440711"/>
                          <a:chOff x="6076951" y="4124684"/>
                          <a:chExt cx="475340" cy="662434"/>
                        </a:xfrm>
                      </p:grpSpPr>
                      <p:cxnSp>
                        <p:nvCxnSpPr>
                          <p:cNvPr id="415" name="直接连接符 414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6" name="直接连接符 415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7" name="直接连接符 416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8" name="直接连接符 417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9" name="直接连接符 418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0" name="直接连接符 419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1" name="直接连接符 420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2" name="直接连接符 421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23" name="文本框 422"/>
                          <p:cNvSpPr txBox="1"/>
                          <p:nvPr/>
                        </p:nvSpPr>
                        <p:spPr>
                          <a:xfrm>
                            <a:off x="6142686" y="4124684"/>
                            <a:ext cx="402863" cy="61407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  <p:grpSp>
                      <p:nvGrpSpPr>
                        <p:cNvPr id="405" name="组合 404"/>
                        <p:cNvGrpSpPr/>
                        <p:nvPr/>
                      </p:nvGrpSpPr>
                      <p:grpSpPr>
                        <a:xfrm>
                          <a:off x="6083373" y="4708990"/>
                          <a:ext cx="475340" cy="423918"/>
                          <a:chOff x="6076951" y="4149925"/>
                          <a:chExt cx="475340" cy="637193"/>
                        </a:xfrm>
                      </p:grpSpPr>
                      <p:cxnSp>
                        <p:nvCxnSpPr>
                          <p:cNvPr id="406" name="直接连接符 405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7" name="直接连接符 406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8" name="直接连接符 407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9" name="直接连接符 408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0" name="直接连接符 409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1" name="直接连接符 410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2" name="直接连接符 411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3" name="直接连接符 412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14" name="文本框 413"/>
                          <p:cNvSpPr txBox="1"/>
                          <p:nvPr/>
                        </p:nvSpPr>
                        <p:spPr>
                          <a:xfrm>
                            <a:off x="6140410" y="4149925"/>
                            <a:ext cx="320264" cy="61731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</p:grpSp>
                  <p:grpSp>
                    <p:nvGrpSpPr>
                      <p:cNvPr id="392" name="组合 391"/>
                      <p:cNvGrpSpPr/>
                      <p:nvPr/>
                    </p:nvGrpSpPr>
                    <p:grpSpPr>
                      <a:xfrm>
                        <a:off x="5382883" y="3417575"/>
                        <a:ext cx="700490" cy="1655451"/>
                        <a:chOff x="5382883" y="3417575"/>
                        <a:chExt cx="700490" cy="1655451"/>
                      </a:xfrm>
                    </p:grpSpPr>
                    <p:cxnSp>
                      <p:nvCxnSpPr>
                        <p:cNvPr id="393" name="直接连接符 392"/>
                        <p:cNvCxnSpPr/>
                        <p:nvPr/>
                      </p:nvCxnSpPr>
                      <p:spPr>
                        <a:xfrm>
                          <a:off x="5382883" y="3426576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4" name="直接连接符 393"/>
                        <p:cNvCxnSpPr/>
                        <p:nvPr/>
                      </p:nvCxnSpPr>
                      <p:spPr>
                        <a:xfrm>
                          <a:off x="5382883" y="3849257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5" name="直接连接符 394"/>
                        <p:cNvCxnSpPr/>
                        <p:nvPr/>
                      </p:nvCxnSpPr>
                      <p:spPr>
                        <a:xfrm>
                          <a:off x="5382883" y="4215522"/>
                          <a:ext cx="694068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6" name="直接连接符 395"/>
                        <p:cNvCxnSpPr/>
                        <p:nvPr/>
                      </p:nvCxnSpPr>
                      <p:spPr>
                        <a:xfrm>
                          <a:off x="5963292" y="4521010"/>
                          <a:ext cx="113659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7" name="直接连接符 396"/>
                        <p:cNvCxnSpPr/>
                        <p:nvPr/>
                      </p:nvCxnSpPr>
                      <p:spPr>
                        <a:xfrm>
                          <a:off x="5391509" y="4773574"/>
                          <a:ext cx="691864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8" name="直接连接符 397"/>
                        <p:cNvCxnSpPr/>
                        <p:nvPr/>
                      </p:nvCxnSpPr>
                      <p:spPr>
                        <a:xfrm>
                          <a:off x="5853754" y="5073026"/>
                          <a:ext cx="22319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9" name="直接连接符 398"/>
                        <p:cNvCxnSpPr/>
                        <p:nvPr/>
                      </p:nvCxnSpPr>
                      <p:spPr>
                        <a:xfrm flipV="1">
                          <a:off x="5963292" y="3417575"/>
                          <a:ext cx="0" cy="110343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0" name="直接连接符 399"/>
                        <p:cNvCxnSpPr/>
                        <p:nvPr/>
                      </p:nvCxnSpPr>
                      <p:spPr>
                        <a:xfrm flipV="1">
                          <a:off x="5853754" y="3849258"/>
                          <a:ext cx="0" cy="1223768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87" name="直接连接符 386"/>
                    <p:cNvCxnSpPr>
                      <a:cxnSpLocks/>
                      <a:stCxn id="402" idx="3"/>
                    </p:cNvCxnSpPr>
                    <p:nvPr/>
                  </p:nvCxnSpPr>
                  <p:spPr>
                    <a:xfrm>
                      <a:off x="7497391" y="3550343"/>
                      <a:ext cx="1012542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直接连接符 387"/>
                    <p:cNvCxnSpPr>
                      <a:cxnSpLocks/>
                      <a:stCxn id="403" idx="3"/>
                    </p:cNvCxnSpPr>
                    <p:nvPr/>
                  </p:nvCxnSpPr>
                  <p:spPr>
                    <a:xfrm>
                      <a:off x="7497391" y="3986525"/>
                      <a:ext cx="1012543" cy="389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直接连接符 388"/>
                    <p:cNvCxnSpPr/>
                    <p:nvPr/>
                  </p:nvCxnSpPr>
                  <p:spPr>
                    <a:xfrm>
                      <a:off x="7466146" y="4509040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直接连接符 389"/>
                    <p:cNvCxnSpPr/>
                    <p:nvPr/>
                  </p:nvCxnSpPr>
                  <p:spPr>
                    <a:xfrm>
                      <a:off x="7466146" y="5054597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0" name="组合 379"/>
                  <p:cNvGrpSpPr/>
                  <p:nvPr/>
                </p:nvGrpSpPr>
                <p:grpSpPr>
                  <a:xfrm>
                    <a:off x="4024791" y="4426759"/>
                    <a:ext cx="1148950" cy="1838310"/>
                    <a:chOff x="3946933" y="4404587"/>
                    <a:chExt cx="1242332" cy="1882654"/>
                  </a:xfrm>
                </p:grpSpPr>
                <p:cxnSp>
                  <p:nvCxnSpPr>
                    <p:cNvPr id="381" name="直接连接符 380"/>
                    <p:cNvCxnSpPr/>
                    <p:nvPr/>
                  </p:nvCxnSpPr>
                  <p:spPr>
                    <a:xfrm>
                      <a:off x="3947480" y="4404587"/>
                      <a:ext cx="124178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2" name="直接连接符 381"/>
                    <p:cNvCxnSpPr/>
                    <p:nvPr/>
                  </p:nvCxnSpPr>
                  <p:spPr>
                    <a:xfrm>
                      <a:off x="5189265" y="4404587"/>
                      <a:ext cx="0" cy="188265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3" name="组合 382"/>
                    <p:cNvGrpSpPr/>
                    <p:nvPr/>
                  </p:nvGrpSpPr>
                  <p:grpSpPr>
                    <a:xfrm rot="10800000">
                      <a:off x="3946933" y="4404587"/>
                      <a:ext cx="1241783" cy="1882654"/>
                      <a:chOff x="4099880" y="4556987"/>
                      <a:chExt cx="1241783" cy="1882654"/>
                    </a:xfrm>
                  </p:grpSpPr>
                  <p:cxnSp>
                    <p:nvCxnSpPr>
                      <p:cNvPr id="384" name="直接连接符 383"/>
                      <p:cNvCxnSpPr/>
                      <p:nvPr/>
                    </p:nvCxnSpPr>
                    <p:spPr>
                      <a:xfrm>
                        <a:off x="4099880" y="4556987"/>
                        <a:ext cx="124178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5" name="直接连接符 384"/>
                      <p:cNvCxnSpPr/>
                      <p:nvPr/>
                    </p:nvCxnSpPr>
                    <p:spPr>
                      <a:xfrm>
                        <a:off x="5341662" y="4556987"/>
                        <a:ext cx="0" cy="1882654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377" name="直接连接符 376"/>
                <p:cNvCxnSpPr>
                  <a:cxnSpLocks/>
                </p:cNvCxnSpPr>
                <p:nvPr/>
              </p:nvCxnSpPr>
              <p:spPr>
                <a:xfrm flipH="1">
                  <a:off x="3048002" y="3912969"/>
                  <a:ext cx="335039" cy="55209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直接连接符 377"/>
                <p:cNvCxnSpPr>
                  <a:cxnSpLocks/>
                </p:cNvCxnSpPr>
                <p:nvPr/>
              </p:nvCxnSpPr>
              <p:spPr>
                <a:xfrm>
                  <a:off x="3806470" y="3916502"/>
                  <a:ext cx="393375" cy="5473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直接连接符 373"/>
              <p:cNvCxnSpPr>
                <a:cxnSpLocks/>
                <a:stCxn id="401" idx="0"/>
              </p:cNvCxnSpPr>
              <p:nvPr/>
            </p:nvCxnSpPr>
            <p:spPr>
              <a:xfrm flipV="1">
                <a:off x="3498626" y="4239817"/>
                <a:ext cx="2" cy="3407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文本框 374"/>
              <p:cNvSpPr txBox="1"/>
              <p:nvPr/>
            </p:nvSpPr>
            <p:spPr>
              <a:xfrm>
                <a:off x="3461945" y="4209436"/>
                <a:ext cx="417452" cy="263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/>
                  <a:t>sign</a:t>
                </a:r>
                <a:endParaRPr lang="zh-CN" altLang="en-US" sz="1500" dirty="0"/>
              </a:p>
            </p:txBody>
          </p:sp>
        </p:grpSp>
        <p:sp>
          <p:nvSpPr>
            <p:cNvPr id="369" name="矩形 368"/>
            <p:cNvSpPr/>
            <p:nvPr/>
          </p:nvSpPr>
          <p:spPr>
            <a:xfrm>
              <a:off x="4056457" y="490821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4056457" y="5202404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4054104" y="555435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4060176" y="5915549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2" name="图片 141" descr="D:\毕设\大四下\lunwen\图片\流水线.png">
            <a:extLst>
              <a:ext uri="{FF2B5EF4-FFF2-40B4-BE49-F238E27FC236}">
                <a16:creationId xmlns:a16="http://schemas.microsoft.com/office/drawing/2014/main" xmlns="" id="{88C1B2C6-F47C-4F39-858E-CE78EBF991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35" y="835362"/>
            <a:ext cx="7674260" cy="2448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5286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0291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抑制噪声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2119408" y="3162092"/>
            <a:ext cx="5617425" cy="459500"/>
            <a:chOff x="745438" y="5437288"/>
            <a:chExt cx="6164414" cy="555527"/>
          </a:xfrm>
        </p:grpSpPr>
        <p:sp>
          <p:nvSpPr>
            <p:cNvPr id="78" name="左大括号 77"/>
            <p:cNvSpPr/>
            <p:nvPr/>
          </p:nvSpPr>
          <p:spPr>
            <a:xfrm rot="16200000">
              <a:off x="1400555" y="4952108"/>
              <a:ext cx="135376" cy="1105735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左大括号 78"/>
            <p:cNvSpPr/>
            <p:nvPr/>
          </p:nvSpPr>
          <p:spPr>
            <a:xfrm rot="16200000">
              <a:off x="3076698" y="4414322"/>
              <a:ext cx="163986" cy="2209920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左大括号 79"/>
            <p:cNvSpPr/>
            <p:nvPr/>
          </p:nvSpPr>
          <p:spPr>
            <a:xfrm rot="16200000">
              <a:off x="5521069" y="4212490"/>
              <a:ext cx="163984" cy="2613583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45438" y="5542311"/>
              <a:ext cx="1458611" cy="450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象限索引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030747" y="5542315"/>
              <a:ext cx="2255886" cy="33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查找表索引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296269" y="5544965"/>
              <a:ext cx="2613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旋转索引</a:t>
              </a:r>
            </a:p>
          </p:txBody>
        </p:sp>
      </p:grp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50171"/>
              </p:ext>
            </p:extLst>
          </p:nvPr>
        </p:nvGraphicFramePr>
        <p:xfrm>
          <a:off x="2234514" y="2786141"/>
          <a:ext cx="5462576" cy="3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8304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686455" y="2765469"/>
            <a:ext cx="170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16 bit</a:t>
            </a:r>
            <a:r>
              <a:rPr lang="zh-CN" altLang="en-US" sz="1600" dirty="0"/>
              <a:t>索引</a:t>
            </a:r>
            <a:endParaRPr lang="en-US" altLang="zh-CN" sz="1600" dirty="0"/>
          </a:p>
        </p:txBody>
      </p:sp>
      <p:sp>
        <p:nvSpPr>
          <p:cNvPr id="88" name="内容占位符 2"/>
          <p:cNvSpPr>
            <a:spLocks noGrp="1"/>
          </p:cNvSpPr>
          <p:nvPr>
            <p:ph idx="1"/>
          </p:nvPr>
        </p:nvSpPr>
        <p:spPr>
          <a:xfrm>
            <a:off x="327111" y="1140314"/>
            <a:ext cx="4528908" cy="1222242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增加索引位数和量化位数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索引截断产生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周期性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噪声，影响杂散性能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量化截断产生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高斯白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噪声，影响底噪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7/13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4DD9D7DF-D2A9-48F0-8613-66CCA440EF90}"/>
              </a:ext>
            </a:extLst>
          </p:cNvPr>
          <p:cNvGrpSpPr/>
          <p:nvPr/>
        </p:nvGrpSpPr>
        <p:grpSpPr>
          <a:xfrm>
            <a:off x="4942334" y="1092555"/>
            <a:ext cx="3514003" cy="1270001"/>
            <a:chOff x="4942334" y="1092555"/>
            <a:chExt cx="3514003" cy="1270001"/>
          </a:xfrm>
        </p:grpSpPr>
        <p:grpSp>
          <p:nvGrpSpPr>
            <p:cNvPr id="9" name="组合 8"/>
            <p:cNvGrpSpPr/>
            <p:nvPr/>
          </p:nvGrpSpPr>
          <p:grpSpPr>
            <a:xfrm>
              <a:off x="5004315" y="1092555"/>
              <a:ext cx="3452022" cy="1270001"/>
              <a:chOff x="5400531" y="1092555"/>
              <a:chExt cx="3452022" cy="127000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400531" y="1092555"/>
                <a:ext cx="3452022" cy="1270001"/>
                <a:chOff x="5349084" y="1247734"/>
                <a:chExt cx="3452022" cy="127000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5399911" y="1288461"/>
                  <a:ext cx="3401194" cy="1225950"/>
                  <a:chOff x="5518572" y="1228017"/>
                  <a:chExt cx="3401194" cy="1225950"/>
                </a:xfrm>
              </p:grpSpPr>
              <p:grpSp>
                <p:nvGrpSpPr>
                  <p:cNvPr id="3" name="组合 2"/>
                  <p:cNvGrpSpPr/>
                  <p:nvPr/>
                </p:nvGrpSpPr>
                <p:grpSpPr>
                  <a:xfrm>
                    <a:off x="5518572" y="1228017"/>
                    <a:ext cx="3346918" cy="1012027"/>
                    <a:chOff x="6391950" y="1668269"/>
                    <a:chExt cx="3346918" cy="1012027"/>
                  </a:xfrm>
                </p:grpSpPr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7152539" y="1932296"/>
                      <a:ext cx="522879" cy="748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箭头: 右 26"/>
                    <p:cNvSpPr/>
                    <p:nvPr/>
                  </p:nvSpPr>
                  <p:spPr>
                    <a:xfrm>
                      <a:off x="6391950" y="2239161"/>
                      <a:ext cx="674274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27" name="图片 26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408877" y="1668269"/>
                      <a:ext cx="640842" cy="45774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8418753" y="1922013"/>
                      <a:ext cx="537044" cy="7582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PAC</a:t>
                      </a:r>
                    </a:p>
                  </p:txBody>
                </p:sp>
                <p:sp>
                  <p:nvSpPr>
                    <p:cNvPr id="29" name="箭头: 右 29"/>
                    <p:cNvSpPr/>
                    <p:nvPr/>
                  </p:nvSpPr>
                  <p:spPr>
                    <a:xfrm>
                      <a:off x="7727968" y="2234441"/>
                      <a:ext cx="640038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0" name="箭头: 右 30"/>
                    <p:cNvSpPr/>
                    <p:nvPr/>
                  </p:nvSpPr>
                  <p:spPr>
                    <a:xfrm>
                      <a:off x="9032641" y="2234441"/>
                      <a:ext cx="706227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pic>
                  <p:nvPicPr>
                    <p:cNvPr id="31" name="图片 30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073641" y="1668269"/>
                      <a:ext cx="562459" cy="457744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6742003" y="1869192"/>
                    <a:ext cx="87145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索引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压缩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8048312" y="1863193"/>
                    <a:ext cx="87145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输出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量化</a:t>
                    </a:r>
                  </a:p>
                </p:txBody>
              </p:sp>
            </p:grpSp>
            <p:sp>
              <p:nvSpPr>
                <p:cNvPr id="40" name="矩形 39"/>
                <p:cNvSpPr/>
                <p:nvPr/>
              </p:nvSpPr>
              <p:spPr>
                <a:xfrm>
                  <a:off x="5349084" y="1247734"/>
                  <a:ext cx="3452022" cy="127000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6842187" y="1289099"/>
                <a:ext cx="478929" cy="299509"/>
                <a:chOff x="6800667" y="1437994"/>
                <a:chExt cx="325747" cy="203713"/>
              </a:xfrm>
            </p:grpSpPr>
            <p:pic>
              <p:nvPicPr>
                <p:cNvPr id="42" name="图片 4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6178" r="74704"/>
                <a:stretch/>
              </p:blipFill>
              <p:spPr>
                <a:xfrm>
                  <a:off x="6800667" y="1441116"/>
                  <a:ext cx="162108" cy="200591"/>
                </a:xfrm>
                <a:prstGeom prst="rect">
                  <a:avLst/>
                </a:prstGeom>
              </p:spPr>
            </p:pic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6178" r="74704"/>
                <a:stretch/>
              </p:blipFill>
              <p:spPr>
                <a:xfrm>
                  <a:off x="6964306" y="1437994"/>
                  <a:ext cx="162108" cy="200591"/>
                </a:xfrm>
                <a:prstGeom prst="rect">
                  <a:avLst/>
                </a:prstGeom>
              </p:spPr>
            </p:pic>
          </p:grpSp>
        </p:grpSp>
        <p:sp>
          <p:nvSpPr>
            <p:cNvPr id="49" name="文本框 48"/>
            <p:cNvSpPr txBox="1"/>
            <p:nvPr/>
          </p:nvSpPr>
          <p:spPr>
            <a:xfrm>
              <a:off x="4942334" y="1745170"/>
              <a:ext cx="8714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16bit</a:t>
              </a: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相位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内容占位符 2">
                <a:extLst>
                  <a:ext uri="{FF2B5EF4-FFF2-40B4-BE49-F238E27FC236}">
                    <a16:creationId xmlns:a16="http://schemas.microsoft.com/office/drawing/2014/main" xmlns="" id="{046C888F-2A1E-465C-80A4-AACC140F0E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7111" y="3821033"/>
                <a:ext cx="7130964" cy="23038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1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合理分配索引</a:t>
                </a:r>
                <a:endParaRPr lang="en-US" altLang="zh-CN" sz="2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旋转操作累加的截断噪声</a:t>
                </a:r>
                <a:endParaRPr lang="en-US" altLang="zh-CN" sz="15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dirty="0"/>
                  <a:t>旋转索引位数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不宜过大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缩放因子</a:t>
                </a:r>
                <a:r>
                  <a: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产生的近似</a:t>
                </a:r>
                <a:endParaRPr lang="en-US" altLang="zh-CN" sz="15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dirty="0"/>
                  <a:t>近似条件：</a:t>
                </a:r>
                <a:r>
                  <a:rPr lang="zh-CN" altLang="zh-CN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altLang="zh-CN" sz="1400"/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i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(常数)</m:t>
                    </m:r>
                  </m:oMath>
                </a14:m>
                <a:r>
                  <a:rPr lang="en-US" altLang="zh-CN" sz="11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3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dirty="0"/>
                  <a:t>约束条件：查找表索引 </a:t>
                </a:r>
                <a:r>
                  <a:rPr lang="en-US" altLang="zh-CN" dirty="0"/>
                  <a:t>+ 2 &gt; </a:t>
                </a:r>
                <a:r>
                  <a:rPr lang="zh-CN" altLang="en-US" dirty="0"/>
                  <a:t>旋转索引</a:t>
                </a:r>
                <a:endParaRPr lang="zh-CN" altLang="en-US" sz="1400" dirty="0"/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endParaRPr lang="en-US" altLang="zh-CN" sz="13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6" name="内容占位符 2">
                <a:extLst>
                  <a:ext uri="{FF2B5EF4-FFF2-40B4-BE49-F238E27FC236}">
                    <a16:creationId xmlns:a16="http://schemas.microsoft.com/office/drawing/2014/main" id="{046C888F-2A1E-465C-80A4-AACC140F0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111" y="3821033"/>
                <a:ext cx="7130964" cy="2303896"/>
              </a:xfrm>
              <a:prstGeom prst="rect">
                <a:avLst/>
              </a:prstGeom>
              <a:blipFill>
                <a:blip r:embed="rId5"/>
                <a:stretch>
                  <a:fillRect t="-343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69387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6563"/>
          </a:xfrm>
        </p:spPr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功能性仿真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243326" y="1930351"/>
            <a:ext cx="6716110" cy="1475210"/>
            <a:chOff x="3132128" y="1795894"/>
            <a:chExt cx="6781376" cy="1618240"/>
          </a:xfrm>
        </p:grpSpPr>
        <p:sp>
          <p:nvSpPr>
            <p:cNvPr id="85" name="矩形 84"/>
            <p:cNvSpPr/>
            <p:nvPr/>
          </p:nvSpPr>
          <p:spPr>
            <a:xfrm>
              <a:off x="3132128" y="1795894"/>
              <a:ext cx="945618" cy="1618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140807" y="1795894"/>
              <a:ext cx="6772697" cy="1618240"/>
              <a:chOff x="587186" y="1795894"/>
              <a:chExt cx="6772697" cy="161824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89332" y="1840122"/>
                <a:ext cx="9226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时钟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89332" y="2051160"/>
                <a:ext cx="912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频率控制字</a:t>
                </a:r>
              </a:p>
            </p:txBody>
          </p:sp>
          <p:cxnSp>
            <p:nvCxnSpPr>
              <p:cNvPr id="32" name="直接连接符 31"/>
              <p:cNvCxnSpPr>
                <a:cxnSpLocks/>
              </p:cNvCxnSpPr>
              <p:nvPr/>
            </p:nvCxnSpPr>
            <p:spPr>
              <a:xfrm flipH="1">
                <a:off x="589332" y="205686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cxnSpLocks/>
              </p:cNvCxnSpPr>
              <p:nvPr/>
            </p:nvCxnSpPr>
            <p:spPr>
              <a:xfrm flipH="1">
                <a:off x="589332" y="23003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cxnSpLocks/>
              </p:cNvCxnSpPr>
              <p:nvPr/>
            </p:nvCxnSpPr>
            <p:spPr>
              <a:xfrm flipH="1">
                <a:off x="589332" y="2523583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cxnSpLocks/>
              </p:cNvCxnSpPr>
              <p:nvPr/>
            </p:nvCxnSpPr>
            <p:spPr>
              <a:xfrm flipH="1">
                <a:off x="589332" y="29611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cxnSpLocks/>
              </p:cNvCxnSpPr>
              <p:nvPr/>
            </p:nvCxnSpPr>
            <p:spPr>
              <a:xfrm flipH="1">
                <a:off x="589332" y="3384389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587186" y="2278186"/>
                <a:ext cx="9143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相位控制字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89332" y="2614017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输出波形</a:t>
                </a: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589332" y="3053108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生成相位</a:t>
                </a:r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1514914" y="1795894"/>
                <a:ext cx="5844969" cy="1618240"/>
                <a:chOff x="1514914" y="1326470"/>
                <a:chExt cx="5844969" cy="1989956"/>
              </a:xfrm>
            </p:grpSpPr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379"/>
                <a:stretch/>
              </p:blipFill>
              <p:spPr>
                <a:xfrm>
                  <a:off x="1514914" y="2223870"/>
                  <a:ext cx="5844969" cy="1092556"/>
                </a:xfrm>
                <a:prstGeom prst="rect">
                  <a:avLst/>
                </a:prstGeom>
              </p:spPr>
            </p:pic>
            <p:pic>
              <p:nvPicPr>
                <p:cNvPr id="72" name="图片 7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4754"/>
                <a:stretch/>
              </p:blipFill>
              <p:spPr>
                <a:xfrm>
                  <a:off x="1514914" y="1326470"/>
                  <a:ext cx="5844969" cy="89628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" name="组合 2"/>
          <p:cNvGrpSpPr/>
          <p:nvPr/>
        </p:nvGrpSpPr>
        <p:grpSpPr>
          <a:xfrm>
            <a:off x="381000" y="978743"/>
            <a:ext cx="8416897" cy="5755827"/>
            <a:chOff x="381000" y="978743"/>
            <a:chExt cx="8416897" cy="5755827"/>
          </a:xfrm>
        </p:grpSpPr>
        <p:grpSp>
          <p:nvGrpSpPr>
            <p:cNvPr id="83" name="组合 82"/>
            <p:cNvGrpSpPr/>
            <p:nvPr/>
          </p:nvGrpSpPr>
          <p:grpSpPr>
            <a:xfrm>
              <a:off x="381000" y="978743"/>
              <a:ext cx="8416897" cy="5512314"/>
              <a:chOff x="260230" y="978743"/>
              <a:chExt cx="8416897" cy="551231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60230" y="978743"/>
                <a:ext cx="7727830" cy="5512314"/>
                <a:chOff x="418457" y="1161048"/>
                <a:chExt cx="4547243" cy="5512314"/>
              </a:xfrm>
            </p:grpSpPr>
            <p:sp>
              <p:nvSpPr>
                <p:cNvPr id="14" name="内容占位符 2"/>
                <p:cNvSpPr txBox="1">
                  <a:spLocks/>
                </p:cNvSpPr>
                <p:nvPr/>
              </p:nvSpPr>
              <p:spPr bwMode="auto">
                <a:xfrm>
                  <a:off x="418457" y="1161048"/>
                  <a:ext cx="4547243" cy="5512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257175" indent="-257175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功能性仿真结果</a:t>
                  </a:r>
                  <a:endPara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12600"/>
                    </a:spcAft>
                  </a:pP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RTL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仿真波形图</a:t>
                  </a:r>
                  <a:endPara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1800"/>
                    </a:spcBef>
                    <a:spcAft>
                      <a:spcPts val="600"/>
                    </a:spcAft>
                  </a:pPr>
                  <a:r>
                    <a:rPr lang="en-US" altLang="zh-CN" sz="1600" kern="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Matlab</a:t>
                  </a: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FFT 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验证</a:t>
                  </a: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669956" y="4102152"/>
                  <a:ext cx="2727500" cy="2568502"/>
                  <a:chOff x="737364" y="4102152"/>
                  <a:chExt cx="2727500" cy="2568502"/>
                </a:xfrm>
              </p:grpSpPr>
              <p:pic>
                <p:nvPicPr>
                  <p:cNvPr id="8" name="图片 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7364" y="4102152"/>
                    <a:ext cx="2727500" cy="2568502"/>
                  </a:xfrm>
                  <a:prstGeom prst="rect">
                    <a:avLst/>
                  </a:prstGeom>
                </p:spPr>
              </p:pic>
              <p:cxnSp>
                <p:nvCxnSpPr>
                  <p:cNvPr id="9" name="直接箭头连接符 8"/>
                  <p:cNvCxnSpPr>
                    <a:cxnSpLocks/>
                  </p:cNvCxnSpPr>
                  <p:nvPr/>
                </p:nvCxnSpPr>
                <p:spPr>
                  <a:xfrm flipV="1">
                    <a:off x="1796457" y="4318130"/>
                    <a:ext cx="0" cy="460372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/>
                  <p:cNvCxnSpPr>
                    <a:cxnSpLocks/>
                  </p:cNvCxnSpPr>
                  <p:nvPr/>
                </p:nvCxnSpPr>
                <p:spPr>
                  <a:xfrm>
                    <a:off x="1796457" y="5032458"/>
                    <a:ext cx="0" cy="450056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连接符 10"/>
                  <p:cNvCxnSpPr>
                    <a:cxnSpLocks/>
                  </p:cNvCxnSpPr>
                  <p:nvPr/>
                </p:nvCxnSpPr>
                <p:spPr>
                  <a:xfrm>
                    <a:off x="1236900" y="4311416"/>
                    <a:ext cx="637542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cxnSpLocks/>
                  </p:cNvCxnSpPr>
                  <p:nvPr/>
                </p:nvCxnSpPr>
                <p:spPr>
                  <a:xfrm>
                    <a:off x="1710733" y="5482514"/>
                    <a:ext cx="173831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474989" y="4743077"/>
                    <a:ext cx="64293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/>
                      <a:t>100dBc</a:t>
                    </a:r>
                    <a:endParaRPr lang="zh-CN" altLang="en-US" sz="1400" dirty="0"/>
                  </a:p>
                </p:txBody>
              </p:sp>
            </p:grpSp>
          </p:grpSp>
          <p:sp>
            <p:nvSpPr>
              <p:cNvPr id="27" name="矩形 26"/>
              <p:cNvSpPr/>
              <p:nvPr/>
            </p:nvSpPr>
            <p:spPr>
              <a:xfrm>
                <a:off x="5197803" y="4099880"/>
                <a:ext cx="347932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Matlab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结果和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Modelsim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输出相同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杂散性能：均达到理论值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4375" lvl="3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16bit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版本平均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SFDR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 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dBc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2358933" y="6488349"/>
              <a:ext cx="1700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Fig9 </a:t>
              </a:r>
              <a:r>
                <a:rPr lang="en-US" altLang="zh-CN" sz="1000" kern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fft</a:t>
              </a:r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验证结果</a:t>
              </a: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1252755" y="3448083"/>
            <a:ext cx="6706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Fig8 RTL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仿真波形</a:t>
            </a:r>
          </a:p>
        </p:txBody>
      </p:sp>
      <p:sp>
        <p:nvSpPr>
          <p:cNvPr id="33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9/13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7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7400"/>
          </a:xfrm>
        </p:spPr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前后端结果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0500" y="1303219"/>
            <a:ext cx="4620522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TSMC 65nm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工艺库综合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对关键路径上的电路进行了优化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综合时钟频率 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 GHz 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前仿时序、波形正确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10/13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145" y="5283666"/>
            <a:ext cx="40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Fig11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综合结果时序约束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C:\Users\win7\AppData\Local\Temp\1495293424(1).png">
            <a:extLst>
              <a:ext uri="{FF2B5EF4-FFF2-40B4-BE49-F238E27FC236}">
                <a16:creationId xmlns:a16="http://schemas.microsoft.com/office/drawing/2014/main" xmlns="" id="{2D2BA207-2233-4ACA-82FE-835DED8C63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5" y="3298950"/>
            <a:ext cx="4025655" cy="178178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21A92C2A-9F8A-44C9-8AF2-6E0A6BBDE87A}"/>
              </a:ext>
            </a:extLst>
          </p:cNvPr>
          <p:cNvSpPr txBox="1"/>
          <p:nvPr/>
        </p:nvSpPr>
        <p:spPr>
          <a:xfrm>
            <a:off x="4429125" y="1303219"/>
            <a:ext cx="4620522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ICC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布局布线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添加了电源、时钟树、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接口等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布局布线后时钟频率可达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1.7 GHz 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后仿时序、波形正确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DD62E0AC-DF65-42C7-AC0B-2992FA46EE8A}"/>
              </a:ext>
            </a:extLst>
          </p:cNvPr>
          <p:cNvSpPr txBox="1"/>
          <p:nvPr/>
        </p:nvSpPr>
        <p:spPr>
          <a:xfrm>
            <a:off x="4980615" y="5283665"/>
            <a:ext cx="3629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Fig12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数字后端版图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F9456A7B-D389-4434-B493-B98BC9629D0B}"/>
              </a:ext>
            </a:extLst>
          </p:cNvPr>
          <p:cNvPicPr/>
          <p:nvPr/>
        </p:nvPicPr>
        <p:blipFill rotWithShape="1">
          <a:blip r:embed="rId4"/>
          <a:srcRect l="17977" t="26123" r="17887" b="25914"/>
          <a:stretch/>
        </p:blipFill>
        <p:spPr bwMode="auto">
          <a:xfrm>
            <a:off x="4980614" y="3217928"/>
            <a:ext cx="3629986" cy="1851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272882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C72F44-5573-4C5C-9BDE-903DE9D4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1"/>
            <a:r>
              <a:rPr lang="zh-CN" altLang="en-US" sz="3600" dirty="0">
                <a:ea typeface="Arial Unicode MS" pitchFamily="34" charset="-122"/>
              </a:rPr>
              <a:t>进展情况</a:t>
            </a:r>
            <a:r>
              <a:rPr lang="en-US" altLang="zh-CN" sz="3600" dirty="0">
                <a:ea typeface="Arial Unicode MS" pitchFamily="34" charset="-122"/>
              </a:rPr>
              <a:t>——</a:t>
            </a:r>
            <a:r>
              <a:rPr lang="zh-CN" altLang="en-US" sz="3600" dirty="0">
                <a:ea typeface="Arial Unicode MS" pitchFamily="34" charset="-122"/>
              </a:rPr>
              <a:t>结果比较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006F415-CC0A-4D2C-B1BF-6E04DAA3F10F}"/>
              </a:ext>
            </a:extLst>
          </p:cNvPr>
          <p:cNvSpPr txBox="1"/>
          <p:nvPr/>
        </p:nvSpPr>
        <p:spPr>
          <a:xfrm>
            <a:off x="190499" y="1163519"/>
            <a:ext cx="8705851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毕业设计最终结果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65nm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工艺，实现一个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bits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频率控制字输入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位正弦信号输出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的数控振荡器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设计经仿真得到结果，实现了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1.7GHz 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时钟下，输出正弦波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en-US" altLang="zh-CN" sz="16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dBc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Tx/>
              <a:buChar char="–"/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时钟频率”降低至之前工作的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xmlns="" id="{698B0707-EE31-4310-A762-FD65345E21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11/13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B8C7FB25-E5EF-45FD-A921-2588A404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0186"/>
              </p:ext>
            </p:extLst>
          </p:nvPr>
        </p:nvGraphicFramePr>
        <p:xfrm>
          <a:off x="559403" y="3375169"/>
          <a:ext cx="7927372" cy="196364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05175">
                  <a:extLst>
                    <a:ext uri="{9D8B030D-6E8A-4147-A177-3AD203B41FA5}">
                      <a16:colId xmlns:a16="http://schemas.microsoft.com/office/drawing/2014/main" xmlns="" val="2858620335"/>
                    </a:ext>
                  </a:extLst>
                </a:gridCol>
                <a:gridCol w="2002597">
                  <a:extLst>
                    <a:ext uri="{9D8B030D-6E8A-4147-A177-3AD203B41FA5}">
                      <a16:colId xmlns:a16="http://schemas.microsoft.com/office/drawing/2014/main" xmlns="" val="356612817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xmlns="" val="34430468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33837797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xmlns="" val="763895054"/>
                    </a:ext>
                  </a:extLst>
                </a:gridCol>
                <a:gridCol w="727709">
                  <a:extLst>
                    <a:ext uri="{9D8B030D-6E8A-4147-A177-3AD203B41FA5}">
                      <a16:colId xmlns:a16="http://schemas.microsoft.com/office/drawing/2014/main" xmlns="" val="3722313938"/>
                    </a:ext>
                  </a:extLst>
                </a:gridCol>
                <a:gridCol w="1129666">
                  <a:extLst>
                    <a:ext uri="{9D8B030D-6E8A-4147-A177-3AD203B41FA5}">
                      <a16:colId xmlns:a16="http://schemas.microsoft.com/office/drawing/2014/main" xmlns="" val="3933127361"/>
                    </a:ext>
                  </a:extLst>
                </a:gridCol>
              </a:tblGrid>
              <a:tr h="569882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技术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方法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CMOS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工艺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时钟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[MHz]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相位截断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[bits]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SFDR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[dBc]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</a:rPr>
                        <a:t>功耗</a:t>
                      </a:r>
                      <a:r>
                        <a:rPr lang="en-US" altLang="zh-CN" sz="1200" kern="100" dirty="0" smtClean="0">
                          <a:effectLst/>
                        </a:rPr>
                        <a:t>/</a:t>
                      </a:r>
                      <a:r>
                        <a:rPr lang="zh-CN" altLang="en-US" sz="1200" kern="100" dirty="0" smtClean="0">
                          <a:effectLst/>
                        </a:rPr>
                        <a:t>时钟频率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[</a:t>
                      </a:r>
                      <a:r>
                        <a:rPr lang="en-US" sz="1200" kern="100" dirty="0" err="1" smtClean="0">
                          <a:effectLst/>
                        </a:rPr>
                        <a:t>mW</a:t>
                      </a:r>
                      <a:r>
                        <a:rPr lang="en-US" sz="1200" kern="100" dirty="0" smtClean="0">
                          <a:effectLst/>
                        </a:rPr>
                        <a:t>/GHz]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xmlns="" val="205457031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2007 JSSC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Hybrid-CORDIC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0.25um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405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xmlns="" val="129675508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2011 JSSC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Excess-four 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0.18um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260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113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63.5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xmlns="" val="1933070713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2014 ISCAS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ROM-Multiplier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FPGA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54.9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xmlns="" val="1368412510"/>
                  </a:ext>
                </a:extLst>
              </a:tr>
              <a:tr h="249395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 JSSC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Nonlinear DAC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 nm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zh-CN" altLang="en-US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xmlns="" val="3516263648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</a:t>
                      </a:r>
                      <a:r>
                        <a:rPr lang="zh-CN" sz="1200" kern="100" dirty="0" smtClean="0">
                          <a:effectLst/>
                        </a:rPr>
                        <a:t>设计</a:t>
                      </a:r>
                      <a:r>
                        <a:rPr lang="en-US" altLang="zh-CN" sz="1200" kern="100" dirty="0" smtClean="0">
                          <a:effectLst/>
                        </a:rPr>
                        <a:t>(</a:t>
                      </a:r>
                      <a:r>
                        <a:rPr lang="zh-CN" altLang="en-US" sz="1200" kern="100" dirty="0" smtClean="0">
                          <a:effectLst/>
                        </a:rPr>
                        <a:t>仿真</a:t>
                      </a:r>
                      <a:r>
                        <a:rPr lang="en-US" altLang="zh-CN" sz="1200" kern="100" dirty="0" smtClean="0">
                          <a:effectLst/>
                        </a:rPr>
                        <a:t>)</a:t>
                      </a:r>
                      <a:endParaRPr lang="zh-CN" sz="1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ROM-CORDIC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65 nm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1700</a:t>
                      </a:r>
                      <a:endParaRPr lang="zh-CN" sz="13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16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13.8</a:t>
                      </a:r>
                      <a:endParaRPr lang="zh-CN" sz="13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xmlns="" val="308382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89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C72F44-5573-4C5C-9BDE-903DE9D4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1"/>
            <a:r>
              <a:rPr lang="zh-CN" altLang="en-US" sz="3600" dirty="0">
                <a:ea typeface="Arial Unicode MS" pitchFamily="34" charset="-122"/>
              </a:rPr>
              <a:t>进展情况</a:t>
            </a:r>
            <a:r>
              <a:rPr lang="en-US" altLang="zh-CN" sz="3600" dirty="0" smtClean="0">
                <a:ea typeface="Arial Unicode MS" pitchFamily="34" charset="-122"/>
              </a:rPr>
              <a:t>——</a:t>
            </a:r>
            <a:r>
              <a:rPr lang="zh-CN" altLang="en-US" sz="3600" dirty="0">
                <a:ea typeface="Arial Unicode MS" pitchFamily="34" charset="-122"/>
              </a:rPr>
              <a:t>贡献点总结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006F415-CC0A-4D2C-B1BF-6E04DAA3F10F}"/>
              </a:ext>
            </a:extLst>
          </p:cNvPr>
          <p:cNvSpPr txBox="1"/>
          <p:nvPr/>
        </p:nvSpPr>
        <p:spPr>
          <a:xfrm>
            <a:off x="190500" y="1163519"/>
            <a:ext cx="7594600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毕业设计最终结果</a:t>
            </a: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xmlns="" id="{698B0707-EE31-4310-A762-FD65345E21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11/13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96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C72F44-5573-4C5C-9BDE-903DE9D4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1"/>
            <a:r>
              <a:rPr lang="zh-CN" altLang="en-US" sz="3600" dirty="0" smtClean="0">
                <a:ea typeface="Arial Unicode MS" pitchFamily="34" charset="-122"/>
              </a:rPr>
              <a:t>参考文献</a:t>
            </a:r>
            <a:endParaRPr lang="zh-CN" altLang="en-US" sz="3600" dirty="0"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006F415-CC0A-4D2C-B1BF-6E04DAA3F10F}"/>
              </a:ext>
            </a:extLst>
          </p:cNvPr>
          <p:cNvSpPr txBox="1"/>
          <p:nvPr/>
        </p:nvSpPr>
        <p:spPr>
          <a:xfrm>
            <a:off x="698500" y="1163519"/>
            <a:ext cx="7594600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【1】</a:t>
            </a:r>
            <a:endParaRPr lang="zh-CN" altLang="en-US" sz="2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xmlns="" id="{698B0707-EE31-4310-A762-FD65345E21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11/13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4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附录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改进算法推导</a:t>
            </a:r>
            <a:endParaRPr lang="zh-CN" altLang="en-US" sz="3600" dirty="0"/>
          </a:p>
        </p:txBody>
      </p:sp>
      <p:grpSp>
        <p:nvGrpSpPr>
          <p:cNvPr id="9" name="组合 8"/>
          <p:cNvGrpSpPr/>
          <p:nvPr/>
        </p:nvGrpSpPr>
        <p:grpSpPr>
          <a:xfrm>
            <a:off x="769164" y="985750"/>
            <a:ext cx="8006662" cy="873180"/>
            <a:chOff x="390524" y="984188"/>
            <a:chExt cx="8006662" cy="873180"/>
          </a:xfrm>
        </p:grpSpPr>
        <p:sp>
          <p:nvSpPr>
            <p:cNvPr id="8" name="矩形 7"/>
            <p:cNvSpPr/>
            <p:nvPr/>
          </p:nvSpPr>
          <p:spPr>
            <a:xfrm>
              <a:off x="390524" y="984188"/>
              <a:ext cx="7535127" cy="8731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相角 </a:t>
                  </a:r>
                  <a14:m>
                    <m:oMath xmlns:m="http://schemas.openxmlformats.org/officeDocument/2006/math">
                      <m:r>
                        <a:rPr lang="zh-CN" altLang="en-US" sz="15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𝜃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为前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m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为后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令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:r>
                    <a:rPr lang="en-US" altLang="zh-CN" sz="1500" dirty="0" err="1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cos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sin(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原始公式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func>
                        <m:func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3" t="-2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769164" y="2275199"/>
            <a:ext cx="7717611" cy="1942941"/>
            <a:chOff x="390524" y="2640819"/>
            <a:chExt cx="7717611" cy="1942941"/>
          </a:xfrm>
        </p:grpSpPr>
        <p:sp>
          <p:nvSpPr>
            <p:cNvPr id="10" name="矩形 9"/>
            <p:cNvSpPr/>
            <p:nvPr/>
          </p:nvSpPr>
          <p:spPr>
            <a:xfrm>
              <a:off x="390524" y="2640819"/>
              <a:ext cx="7535127" cy="186597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限定相位区间为</a:t>
                  </a:r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[0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1/4</m:t>
                      </m:r>
                      <m:r>
                        <a:rPr lang="zh-CN" altLang="en-US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𝜋</m:t>
                      </m:r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]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altLang="zh-CN" sz="1500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考虑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→0 </m:t>
                      </m:r>
                    </m:oMath>
                  </a14:m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近似用常数</a:t>
                  </a:r>
                  <a:r>
                    <a: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K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代替，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当 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r+2 &gt; m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满足，近似误差可忽略不计</a:t>
                  </a:r>
                  <a:endParaRPr lang="en-US" altLang="zh-CN" sz="1500" dirty="0"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近似公式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 b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r>
                        <a:rPr lang="en-US" altLang="zh-CN" sz="15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为了保证矩阵结果不溢出，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令</a:t>
                  </a:r>
                  <a14:m>
                    <m:oMath xmlns:m="http://schemas.openxmlformats.org/officeDocument/2006/math">
                      <m:r>
                        <a:rPr lang="en-US" altLang="zh-CN" sz="15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= min(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+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CN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a14:m>
                  <a:endParaRPr lang="en-US" altLang="zh-CN" sz="15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5" t="-169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下箭头 13"/>
          <p:cNvSpPr/>
          <p:nvPr/>
        </p:nvSpPr>
        <p:spPr>
          <a:xfrm>
            <a:off x="4015109" y="1924776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5" name="下箭头 14"/>
          <p:cNvSpPr/>
          <p:nvPr/>
        </p:nvSpPr>
        <p:spPr>
          <a:xfrm>
            <a:off x="4015109" y="4212519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文本框 15"/>
          <p:cNvSpPr txBox="1"/>
          <p:nvPr/>
        </p:nvSpPr>
        <p:spPr>
          <a:xfrm>
            <a:off x="4479388" y="1908701"/>
            <a:ext cx="1250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近似处理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94052" y="4193439"/>
            <a:ext cx="12138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数值迭代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9164" y="4539337"/>
            <a:ext cx="7631886" cy="1638337"/>
            <a:chOff x="769164" y="4586962"/>
            <a:chExt cx="7631886" cy="1638337"/>
          </a:xfrm>
        </p:grpSpPr>
        <p:grpSp>
          <p:nvGrpSpPr>
            <p:cNvPr id="13" name="组合 12"/>
            <p:cNvGrpSpPr/>
            <p:nvPr/>
          </p:nvGrpSpPr>
          <p:grpSpPr>
            <a:xfrm>
              <a:off x="769164" y="4586962"/>
              <a:ext cx="7631886" cy="1638337"/>
              <a:chOff x="390524" y="4908577"/>
              <a:chExt cx="7631886" cy="154421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0524" y="4908577"/>
                <a:ext cx="7535127" cy="1544218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根据近似公式，令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，迭代中间量为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14:m>
                      <m:oMath xmlns:m="http://schemas.openxmlformats.org/officeDocument/2006/math">
                        <m:r>
                          <a:rPr lang="en-US" altLang="zh-CN" sz="15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→</m:t>
                        </m:r>
                      </m:oMath>
                    </a14:m>
                    <a:r>
                      <a: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迭代公式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：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𝑋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	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5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𝑌</m:t>
                        </m:r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900"/>
                      </a:spcAft>
                    </a:pP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相较传统</a:t>
                    </a:r>
                    <a:r>
                      <a:rPr lang="en-US" altLang="zh-CN" sz="1500" dirty="0" err="1">
                        <a:ea typeface="微软雅黑" panose="020B0503020204020204" pitchFamily="34" charset="-122"/>
                        <a:cs typeface="Arial Unicode MS" pitchFamily="34" charset="-122"/>
                      </a:rPr>
                      <a:t>Cordic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算法，每次迭代运算固定为</a:t>
                    </a:r>
                    <a:r>
                      <a:rPr lang="en-US" altLang="zh-CN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次加法运算，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减少了</a:t>
                    </a:r>
                    <a:r>
                      <a:rPr lang="en-US" altLang="zh-CN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次比较运算</a:t>
                    </a:r>
                    <a:endPara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8" b="-38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矩形 2"/>
            <p:cNvSpPr/>
            <p:nvPr/>
          </p:nvSpPr>
          <p:spPr>
            <a:xfrm>
              <a:off x="2162175" y="5005364"/>
              <a:ext cx="2543175" cy="9096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12/13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9796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88" y="2892552"/>
            <a:ext cx="8229600" cy="1143000"/>
          </a:xfrm>
        </p:spPr>
        <p:txBody>
          <a:bodyPr/>
          <a:lstStyle/>
          <a:p>
            <a:r>
              <a:rPr lang="zh-CN" altLang="en-US" sz="6600" smtClean="0"/>
              <a:t>谢谢！</a:t>
            </a:r>
            <a:r>
              <a:rPr lang="zh-CN" altLang="en-US" sz="6600" dirty="0"/>
              <a:t>欢迎提问！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13/13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48944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2102"/>
          </a:xfrm>
        </p:spPr>
        <p:txBody>
          <a:bodyPr/>
          <a:lstStyle/>
          <a:p>
            <a:r>
              <a:rPr lang="zh-CN" altLang="en-US" sz="3600" dirty="0"/>
              <a:t>报告提纲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066800"/>
            <a:ext cx="8763001" cy="5165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课题背景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实施方案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进展</a:t>
            </a:r>
            <a:r>
              <a:rPr lang="zh-CN" altLang="en-US" sz="3200" dirty="0" smtClean="0"/>
              <a:t>情况</a:t>
            </a:r>
            <a:endParaRPr lang="en-US" altLang="zh-CN" sz="32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参考</a:t>
            </a:r>
            <a:r>
              <a:rPr lang="zh-CN" altLang="en-US" sz="3200" dirty="0" smtClean="0"/>
              <a:t>文献</a:t>
            </a:r>
            <a:endParaRPr lang="en-US" altLang="zh-CN" sz="32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附录</a:t>
            </a:r>
            <a:endParaRPr lang="en-US" altLang="zh-CN" sz="3200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2/13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1668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课题背景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——NCO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定义和应用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76671" y="1072336"/>
            <a:ext cx="4297321" cy="1950437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输入：频率控制字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输出：对应频率的正弦波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3/13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392321" y="3029639"/>
            <a:ext cx="4344136" cy="358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数控振荡器的应用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无线通信系统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军用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雷达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92974" y="3022774"/>
            <a:ext cx="4168375" cy="3264944"/>
            <a:chOff x="4740098" y="1011172"/>
            <a:chExt cx="4168375" cy="3264944"/>
          </a:xfrm>
        </p:grpSpPr>
        <p:grpSp>
          <p:nvGrpSpPr>
            <p:cNvPr id="20" name="组合 19"/>
            <p:cNvGrpSpPr/>
            <p:nvPr/>
          </p:nvGrpSpPr>
          <p:grpSpPr>
            <a:xfrm>
              <a:off x="4806362" y="1137878"/>
              <a:ext cx="4024308" cy="3023638"/>
              <a:chOff x="1643645" y="2736873"/>
              <a:chExt cx="5642028" cy="4239098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643645" y="2736873"/>
                <a:ext cx="5642028" cy="4239098"/>
                <a:chOff x="1643645" y="2736873"/>
                <a:chExt cx="5642028" cy="4239098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1643645" y="2736873"/>
                  <a:ext cx="5625373" cy="4239098"/>
                  <a:chOff x="1643645" y="2736873"/>
                  <a:chExt cx="5625373" cy="4239098"/>
                </a:xfrm>
              </p:grpSpPr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1643645" y="2736873"/>
                    <a:ext cx="5625373" cy="3928380"/>
                    <a:chOff x="1643645" y="2736873"/>
                    <a:chExt cx="5625373" cy="3928380"/>
                  </a:xfrm>
                </p:grpSpPr>
                <p:grpSp>
                  <p:nvGrpSpPr>
                    <p:cNvPr id="27" name="组合 26"/>
                    <p:cNvGrpSpPr/>
                    <p:nvPr/>
                  </p:nvGrpSpPr>
                  <p:grpSpPr>
                    <a:xfrm>
                      <a:off x="1643645" y="2736873"/>
                      <a:ext cx="5625373" cy="1906976"/>
                      <a:chOff x="1657092" y="2172660"/>
                      <a:chExt cx="5924807" cy="2289038"/>
                    </a:xfrm>
                  </p:grpSpPr>
                  <p:grpSp>
                    <p:nvGrpSpPr>
                      <p:cNvPr id="29" name="组合 28"/>
                      <p:cNvGrpSpPr/>
                      <p:nvPr/>
                    </p:nvGrpSpPr>
                    <p:grpSpPr>
                      <a:xfrm>
                        <a:off x="1908244" y="2172660"/>
                        <a:ext cx="5673655" cy="2289038"/>
                        <a:chOff x="-787511" y="2027981"/>
                        <a:chExt cx="5673655" cy="2289038"/>
                      </a:xfrm>
                    </p:grpSpPr>
                    <p:grpSp>
                      <p:nvGrpSpPr>
                        <p:cNvPr id="31" name="组合 30"/>
                        <p:cNvGrpSpPr/>
                        <p:nvPr/>
                      </p:nvGrpSpPr>
                      <p:grpSpPr>
                        <a:xfrm>
                          <a:off x="-787511" y="3882053"/>
                          <a:ext cx="5007403" cy="434966"/>
                          <a:chOff x="1258965" y="3226933"/>
                          <a:chExt cx="6286582" cy="546081"/>
                        </a:xfrm>
                      </p:grpSpPr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1258965" y="3262817"/>
                            <a:ext cx="1884771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无线通信系统</a:t>
                            </a:r>
                          </a:p>
                        </p:txBody>
                      </p:sp>
                      <p:sp>
                        <p:nvSpPr>
                          <p:cNvPr id="34" name="文本框 33"/>
                          <p:cNvSpPr txBox="1"/>
                          <p:nvPr/>
                        </p:nvSpPr>
                        <p:spPr>
                          <a:xfrm>
                            <a:off x="6207640" y="3226933"/>
                            <a:ext cx="1337907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雷达系统</a:t>
                            </a:r>
                          </a:p>
                        </p:txBody>
                      </p:sp>
                    </p:grpSp>
                    <p:pic>
                      <p:nvPicPr>
                        <p:cNvPr id="32" name="图片 3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979" r="4950"/>
                        <a:stretch/>
                      </p:blipFill>
                      <p:spPr>
                        <a:xfrm>
                          <a:off x="2493598" y="2027981"/>
                          <a:ext cx="2392546" cy="1703886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0" name="Picture 2" descr="“手机通信”的图片搜索结果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092" y="2172660"/>
                        <a:ext cx="2202407" cy="1854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8" name="Picture 4" descr="http://www.elecfans.com/uploads/allimg/121030/1027237-1210300Z3001U.jp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17" t="4690" r="4106" b="4268"/>
                    <a:stretch/>
                  </p:blipFill>
                  <p:spPr bwMode="auto">
                    <a:xfrm>
                      <a:off x="1654956" y="5114366"/>
                      <a:ext cx="2096443" cy="155088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1898759" y="6637417"/>
                    <a:ext cx="142538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实验计算平台</a:t>
                    </a:r>
                  </a:p>
                </p:txBody>
              </p:sp>
            </p:grpSp>
            <p:pic>
              <p:nvPicPr>
                <p:cNvPr id="24" name="Picture 6" descr="http://www.97wyw.com/images/upload/Image/d/10718/1/2.jp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484" b="13339"/>
                <a:stretch/>
              </p:blipFill>
              <p:spPr bwMode="auto">
                <a:xfrm>
                  <a:off x="5008699" y="5021830"/>
                  <a:ext cx="2276974" cy="15523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文本框 21"/>
              <p:cNvSpPr txBox="1"/>
              <p:nvPr/>
            </p:nvSpPr>
            <p:spPr>
              <a:xfrm>
                <a:off x="5434491" y="6637417"/>
                <a:ext cx="12186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调制解调器</a:t>
                </a: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4740098" y="1011172"/>
              <a:ext cx="4168375" cy="32649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92974" y="1282422"/>
            <a:ext cx="4135209" cy="1080400"/>
            <a:chOff x="824942" y="1483152"/>
            <a:chExt cx="3356984" cy="1080400"/>
          </a:xfrm>
        </p:grpSpPr>
        <p:grpSp>
          <p:nvGrpSpPr>
            <p:cNvPr id="5" name="组合 4"/>
            <p:cNvGrpSpPr/>
            <p:nvPr/>
          </p:nvGrpSpPr>
          <p:grpSpPr>
            <a:xfrm>
              <a:off x="824942" y="1483152"/>
              <a:ext cx="3356984" cy="1080400"/>
              <a:chOff x="1052945" y="1504162"/>
              <a:chExt cx="3356984" cy="108040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103183" y="1523624"/>
                <a:ext cx="3205958" cy="974887"/>
                <a:chOff x="-249945" y="4921289"/>
                <a:chExt cx="3205958" cy="974887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-178765" y="5137893"/>
                  <a:ext cx="3134778" cy="758283"/>
                  <a:chOff x="151324" y="4430751"/>
                  <a:chExt cx="3134778" cy="758283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131525" y="4430751"/>
                    <a:ext cx="1240835" cy="7582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数控振荡器</a:t>
                    </a:r>
                    <a:endParaRPr lang="en-US" altLang="zh-CN" sz="1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(NCO)</a:t>
                    </a:r>
                  </a:p>
                </p:txBody>
              </p:sp>
              <p:sp>
                <p:nvSpPr>
                  <p:cNvPr id="59" name="箭头: 右 4"/>
                  <p:cNvSpPr/>
                  <p:nvPr/>
                </p:nvSpPr>
                <p:spPr>
                  <a:xfrm>
                    <a:off x="151324" y="4739407"/>
                    <a:ext cx="896316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箭头: 右 30"/>
                  <p:cNvSpPr/>
                  <p:nvPr/>
                </p:nvSpPr>
                <p:spPr>
                  <a:xfrm>
                    <a:off x="2456245" y="4738038"/>
                    <a:ext cx="829857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7" name="文本框 56"/>
                <p:cNvSpPr txBox="1"/>
                <p:nvPr/>
              </p:nvSpPr>
              <p:spPr>
                <a:xfrm>
                  <a:off x="-249945" y="4921289"/>
                  <a:ext cx="1038676" cy="592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zh-CN" altLang="en-US" sz="1500" b="1" dirty="0"/>
                    <a:t>频率控制</a:t>
                  </a:r>
                  <a:r>
                    <a:rPr lang="zh-CN" altLang="en-US" sz="1500" b="1" dirty="0" smtClean="0"/>
                    <a:t>字</a:t>
                  </a:r>
                  <a:endParaRPr lang="en-US" altLang="zh-CN" sz="1500" b="1" dirty="0" smtClean="0"/>
                </a:p>
                <a:p>
                  <a:pPr algn="ctr">
                    <a:spcAft>
                      <a:spcPts val="300"/>
                    </a:spcAft>
                  </a:pPr>
                  <a:r>
                    <a:rPr lang="en-US" altLang="zh-CN" sz="1500" b="1" dirty="0" smtClean="0"/>
                    <a:t>(</a:t>
                  </a:r>
                  <a:r>
                    <a:rPr lang="en-US" altLang="zh-CN" sz="1500" b="1" dirty="0" err="1" smtClean="0"/>
                    <a:t>fcw</a:t>
                  </a:r>
                  <a:r>
                    <a:rPr lang="en-US" altLang="zh-CN" sz="1500" b="1" dirty="0" smtClean="0"/>
                    <a:t>) </a:t>
                  </a:r>
                  <a:endParaRPr lang="zh-CN" altLang="en-US" sz="1500" b="1" dirty="0"/>
                </a:p>
              </p:txBody>
            </p:sp>
          </p:grpSp>
          <p:sp>
            <p:nvSpPr>
              <p:cNvPr id="47" name="矩形 46"/>
              <p:cNvSpPr/>
              <p:nvPr/>
            </p:nvSpPr>
            <p:spPr>
              <a:xfrm>
                <a:off x="1052945" y="1504162"/>
                <a:ext cx="3356984" cy="1080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44700" y="1562240"/>
              <a:ext cx="510393" cy="454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9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课题背景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直接数字合成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4301" y="2694849"/>
            <a:ext cx="8724899" cy="1532370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的技术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频率分辨率极高、扫频速度快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相比模拟方法更稳定，保证相位、幅度的连续性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4/13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pic>
        <p:nvPicPr>
          <p:cNvPr id="57" name="图片 56" descr="D:\毕设\大四下\lunwen\图片\底噪和杂散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r="3457" b="2784"/>
          <a:stretch/>
        </p:blipFill>
        <p:spPr bwMode="auto">
          <a:xfrm>
            <a:off x="3829050" y="4385905"/>
            <a:ext cx="5098055" cy="19549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xmlns="" id="{173EE2C7-4115-41F7-9A14-07F65F3BB05E}"/>
              </a:ext>
            </a:extLst>
          </p:cNvPr>
          <p:cNvSpPr txBox="1">
            <a:spLocks/>
          </p:cNvSpPr>
          <p:nvPr/>
        </p:nvSpPr>
        <p:spPr bwMode="auto">
          <a:xfrm>
            <a:off x="114300" y="836758"/>
            <a:ext cx="8496299" cy="148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使用直接数字合成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(DDS)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D:\毕设\大四下\lunwen\图片\DDS传统架构.png">
            <a:extLst>
              <a:ext uri="{FF2B5EF4-FFF2-40B4-BE49-F238E27FC236}">
                <a16:creationId xmlns:a16="http://schemas.microsoft.com/office/drawing/2014/main" xmlns="" id="{2C5E50B7-3E70-460B-A338-BD70B411DA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91" y="1304132"/>
            <a:ext cx="6672685" cy="1246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114300" y="4304467"/>
            <a:ext cx="4078825" cy="194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的评价指标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(SNR) 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最大杂散分量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(SFDR)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功耗、时钟频率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2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课题背景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高速高精度挑战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5/16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xmlns="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4301" y="3573350"/>
            <a:ext cx="3420652" cy="23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查找表的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表压缩方法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角度旋转方法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xmlns="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4300" y="1093406"/>
            <a:ext cx="8286749" cy="223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传统方法的局限性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使用查找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正弦波幅度”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需要精细的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实现高精度输出，导致存储器大小呈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增长，速度减慢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实现高速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，往往需要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牺牲系统精度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引入噪声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9218" y="3660550"/>
            <a:ext cx="942784" cy="11876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29217" y="5305425"/>
            <a:ext cx="942784" cy="3714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5400000">
            <a:off x="396918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420048" y="3660550"/>
            <a:ext cx="942784" cy="11876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 rot="5400000">
            <a:off x="576001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5420048" y="5301800"/>
            <a:ext cx="942784" cy="798289"/>
            <a:chOff x="5334001" y="5208252"/>
            <a:chExt cx="1143126" cy="967925"/>
          </a:xfrm>
        </p:grpSpPr>
        <p:sp>
          <p:nvSpPr>
            <p:cNvPr id="18" name="椭圆 17"/>
            <p:cNvSpPr/>
            <p:nvPr/>
          </p:nvSpPr>
          <p:spPr>
            <a:xfrm>
              <a:off x="6105980" y="5846445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6105980" y="5302446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－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5420048" y="5302446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420048" y="5846445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6" idx="7"/>
              <a:endCxn id="24" idx="3"/>
            </p:cNvCxnSpPr>
            <p:nvPr/>
          </p:nvCxnSpPr>
          <p:spPr>
            <a:xfrm flipV="1">
              <a:off x="5639285" y="5521683"/>
              <a:ext cx="504310" cy="362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5" idx="5"/>
              <a:endCxn id="18" idx="1"/>
            </p:cNvCxnSpPr>
            <p:nvPr/>
          </p:nvCxnSpPr>
          <p:spPr>
            <a:xfrm>
              <a:off x="5639285" y="5521683"/>
              <a:ext cx="504310" cy="362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6" idx="6"/>
              <a:endCxn id="18" idx="2"/>
            </p:cNvCxnSpPr>
            <p:nvPr/>
          </p:nvCxnSpPr>
          <p:spPr>
            <a:xfrm>
              <a:off x="5676900" y="5974871"/>
              <a:ext cx="429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5" idx="6"/>
              <a:endCxn id="24" idx="2"/>
            </p:cNvCxnSpPr>
            <p:nvPr/>
          </p:nvCxnSpPr>
          <p:spPr>
            <a:xfrm>
              <a:off x="5676900" y="5430872"/>
              <a:ext cx="429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5334001" y="5208252"/>
              <a:ext cx="1143126" cy="9679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7210878" y="3660550"/>
            <a:ext cx="942784" cy="11876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 rot="5400000">
            <a:off x="755084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边形 37"/>
          <p:cNvSpPr/>
          <p:nvPr/>
        </p:nvSpPr>
        <p:spPr>
          <a:xfrm>
            <a:off x="7210878" y="5399619"/>
            <a:ext cx="1054581" cy="693320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非线性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DAC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5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2059" y="1093405"/>
            <a:ext cx="8565776" cy="531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近年来的研究进展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基于二阶内插法的查找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点：索引压缩比例从线性的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降低到</a:t>
            </a:r>
            <a:r>
              <a:rPr lang="en-US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33%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不足：额外增加了乘法操作和平方操作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查找表乘法器和角度旋转结合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点：减少了算法中的乘法操作，杂散性能优异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不足：单次计算的逻辑过于复杂，时钟频率较低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特点：压缩非线性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单元，优化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特性，使得时钟频率达到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GHz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55dBc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局限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：非线性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的功耗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大，在其他领域使用价值有限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研究思路总结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主流研究仍在结合查找表压缩的思路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结合查找表压缩和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角度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旋转法，在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杂散性能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功耗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上都表现较好，有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提升时钟频率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的潜力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/>
              <a:t>课题</a:t>
            </a:r>
            <a:r>
              <a:rPr lang="zh-CN" altLang="en-US" sz="3600" dirty="0" smtClean="0"/>
              <a:t>背景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以往工作</a:t>
            </a:r>
            <a:endParaRPr lang="zh-CN" altLang="en-US" sz="3600" dirty="0"/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4/13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86771"/>
              </p:ext>
            </p:extLst>
          </p:nvPr>
        </p:nvGraphicFramePr>
        <p:xfrm>
          <a:off x="4913695" y="1562803"/>
          <a:ext cx="4230305" cy="141224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191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5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37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06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DDS</a:t>
                      </a:r>
                      <a:r>
                        <a:rPr lang="zh-CN" altLang="en-US" sz="1300" kern="0" dirty="0" smtClean="0">
                          <a:effectLst/>
                        </a:rPr>
                        <a:t>方法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年份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 smtClean="0">
                          <a:effectLst/>
                        </a:rPr>
                        <a:t>工艺</a:t>
                      </a:r>
                      <a:endParaRPr lang="en-US" altLang="zh-CN" sz="1300" kern="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(um)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 smtClean="0">
                          <a:effectLst/>
                        </a:rPr>
                        <a:t>时钟频率</a:t>
                      </a:r>
                      <a:endParaRPr lang="en-US" altLang="zh-CN" sz="1300" kern="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(MHz)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SFDR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300" kern="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dBc</a:t>
                      </a: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 smtClean="0">
                          <a:effectLst/>
                        </a:rPr>
                        <a:t>功耗</a:t>
                      </a:r>
                      <a:endParaRPr lang="en-US" altLang="zh-CN" sz="1300" kern="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300" kern="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传统方法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1998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150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52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300" kern="0" dirty="0" smtClean="0">
                          <a:effectLst/>
                        </a:rPr>
                        <a:t>二阶</a:t>
                      </a:r>
                      <a:r>
                        <a:rPr lang="zh-CN" sz="1300" kern="0" dirty="0" smtClean="0">
                          <a:effectLst/>
                        </a:rPr>
                        <a:t>内插</a:t>
                      </a:r>
                      <a:r>
                        <a:rPr lang="zh-CN" altLang="en-US" sz="1300" kern="0" dirty="0" smtClean="0">
                          <a:effectLst/>
                        </a:rPr>
                        <a:t>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0.13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1000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63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8.2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角度</a:t>
                      </a:r>
                      <a:r>
                        <a:rPr lang="zh-CN" sz="1300" kern="0" dirty="0" smtClean="0">
                          <a:effectLst/>
                        </a:rPr>
                        <a:t>旋转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2011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0.18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260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113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16.5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非线性</a:t>
                      </a:r>
                      <a:r>
                        <a:rPr lang="en-US" sz="1300" kern="0" dirty="0" smtClean="0">
                          <a:effectLst/>
                        </a:rPr>
                        <a:t>DAC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2014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0.055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2000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55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130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2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152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改进点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4301" y="940357"/>
            <a:ext cx="8924924" cy="3374468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ISCAS2014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800" dirty="0"/>
              <a:t>A 1-GHz Direct Digital Frequency Synthesizer in an FPGA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查找表和角度旋转混合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速度达到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1GHz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120 </a:t>
            </a:r>
            <a:r>
              <a:rPr lang="en-US" altLang="zh-CN" sz="1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dBc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使用查找表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，再经一次乘法和加法完成计算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自带的乘法器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速度较慢</a:t>
            </a:r>
            <a:endParaRPr lang="en-US" altLang="zh-CN" sz="15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近似噪声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的引入，可能有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溢出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现象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5/13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66A4827-A107-4E76-9AFA-A332527FB4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77861" y="1414881"/>
            <a:ext cx="3966139" cy="297354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D7EAE30E-6355-4F16-A9DF-D3AB86615C57}"/>
              </a:ext>
            </a:extLst>
          </p:cNvPr>
          <p:cNvSpPr txBox="1">
            <a:spLocks/>
          </p:cNvSpPr>
          <p:nvPr/>
        </p:nvSpPr>
        <p:spPr bwMode="auto">
          <a:xfrm>
            <a:off x="219076" y="4388421"/>
            <a:ext cx="8924924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本次毕设的主要改进点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5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</a:t>
            </a:r>
            <a:r>
              <a:rPr lang="zh-CN" altLang="en-US" sz="15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的旋转</a:t>
            </a:r>
            <a:r>
              <a:rPr lang="zh-CN" altLang="en-US" sz="15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替换乘法器</a:t>
            </a:r>
            <a:r>
              <a:rPr lang="zh-CN" altLang="en-US" sz="15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，通过流水线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加速实现路径延时减少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讨论改进算法</a:t>
            </a:r>
            <a:r>
              <a:rPr lang="zh-CN" altLang="en-US" sz="15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中近似噪声的引入，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给出抑制噪声的</a:t>
            </a:r>
            <a:r>
              <a:rPr lang="zh-CN" altLang="en-US" sz="15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  <a:endParaRPr lang="en-US" altLang="zh-CN" sz="15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endParaRPr lang="en-US" altLang="zh-CN" sz="19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0"/>
            <a:ext cx="8229600" cy="78758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系统构架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6835" y="1419225"/>
                <a:ext cx="5396740" cy="3937730"/>
              </a:xfrm>
            </p:spPr>
            <p:txBody>
              <a:bodyPr/>
              <a:lstStyle/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相位累加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(PA)</a:t>
                </a: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 bit </a:t>
                </a: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累加器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相位压缩和编码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(PC)</a:t>
                </a: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kern="12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kern="12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kern="12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1600" kern="12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𝜋</m:t>
                    </m:r>
                    <m:r>
                      <a:rPr lang="zh-CN" altLang="en-US" sz="1600" kern="12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压缩方法</m:t>
                    </m:r>
                  </m:oMath>
                </a14:m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相位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幅度转换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(PAC)</a:t>
                </a: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kern="12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地址</a:t>
                </a:r>
                <a:r>
                  <a:rPr lang="zh-CN" altLang="en-US" sz="1600" kern="1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查找：引入了缩放因子</a:t>
                </a:r>
                <a:r>
                  <a:rPr lang="en-US" altLang="zh-CN" sz="1600" kern="1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kern="1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矩阵旋转：替代文献</a:t>
                </a:r>
                <a:r>
                  <a:rPr lang="en-US" altLang="zh-CN" sz="1600" kern="1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600" kern="1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的乘法器</a:t>
                </a:r>
                <a:endParaRPr lang="en-US" altLang="zh-CN" sz="16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对称操作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35" y="1419225"/>
                <a:ext cx="5396740" cy="3937730"/>
              </a:xfrm>
              <a:blipFill rotWithShape="0">
                <a:blip r:embed="rId3"/>
                <a:stretch>
                  <a:fillRect t="-2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6/13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79434" y="1419225"/>
            <a:ext cx="4605442" cy="3390900"/>
            <a:chOff x="4041079" y="860257"/>
            <a:chExt cx="4943797" cy="3640025"/>
          </a:xfrm>
        </p:grpSpPr>
        <p:pic>
          <p:nvPicPr>
            <p:cNvPr id="117" name="图片 116" descr="D:\毕设\大四下\lunwen\图片\DDS改进架构.png">
              <a:extLst>
                <a:ext uri="{FF2B5EF4-FFF2-40B4-BE49-F238E27FC236}">
                  <a16:creationId xmlns:a16="http://schemas.microsoft.com/office/drawing/2014/main" xmlns="" id="{3EDD7146-5C7E-429D-8FC3-A0A66DD752D7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079" y="860257"/>
              <a:ext cx="4943797" cy="3640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矩形 2"/>
            <p:cNvSpPr/>
            <p:nvPr/>
          </p:nvSpPr>
          <p:spPr>
            <a:xfrm>
              <a:off x="4688681" y="3161637"/>
              <a:ext cx="903238" cy="9341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88831" y="3161637"/>
              <a:ext cx="903238" cy="9341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78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0"/>
            <a:ext cx="8229600" cy="78758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工作原理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5999" y="1045693"/>
                <a:ext cx="4759778" cy="1947644"/>
              </a:xfrm>
            </p:spPr>
            <p:txBody>
              <a:bodyPr/>
              <a:lstStyle/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24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>
                      <a:rPr lang="zh-CN" altLang="en-US" sz="24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压缩方法</m:t>
                    </m:r>
                  </m:oMath>
                </a14:m>
                <a:r>
                  <a:rPr lang="en-US" altLang="zh-CN" sz="24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将相位</a:t>
                </a: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0, 2</a:t>
                </a:r>
                <a14:m>
                  <m:oMath xmlns:m="http://schemas.openxmlformats.org/officeDocument/2006/math">
                    <m:r>
                      <a:rPr lang="zh-CN" altLang="en-US" sz="1600" kern="12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𝜋</m:t>
                    </m:r>
                  </m:oMath>
                </a14:m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</a:t>
                </a: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映射到 </a:t>
                </a:r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kern="12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kern="12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kern="12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1600" kern="12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𝜋</m:t>
                    </m:r>
                  </m:oMath>
                </a14:m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相位</a:t>
                </a:r>
                <a:r>
                  <a:rPr lang="zh-CN" altLang="en-US" sz="13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</a:t>
                </a:r>
                <a:r>
                  <a:rPr lang="en-US" altLang="zh-CN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en-US" altLang="zh-CN" sz="13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bit</a:t>
                </a:r>
                <a:r>
                  <a:rPr lang="zh-CN" altLang="en-US" sz="13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不用查表</a:t>
                </a:r>
                <a:endParaRPr lang="en-US" altLang="zh-CN" sz="13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400" dirty="0" smtClean="0"/>
                  <a:t>粗相位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sz="13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用于查表</a:t>
                </a:r>
                <a:endParaRPr lang="en-US" altLang="zh-CN" sz="13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3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细相位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sz="13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用于旋转</a:t>
                </a:r>
                <a:endParaRPr lang="en-US" altLang="zh-CN" sz="13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999" y="1045693"/>
                <a:ext cx="4759778" cy="1947644"/>
              </a:xfrm>
              <a:blipFill rotWithShape="0">
                <a:blip r:embed="rId3"/>
                <a:stretch>
                  <a:fillRect t="-940" b="-2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57362"/>
              </p:ext>
            </p:extLst>
          </p:nvPr>
        </p:nvGraphicFramePr>
        <p:xfrm>
          <a:off x="5251596" y="2500088"/>
          <a:ext cx="3694305" cy="30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548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40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169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65" name="组合 164"/>
          <p:cNvGrpSpPr/>
          <p:nvPr/>
        </p:nvGrpSpPr>
        <p:grpSpPr>
          <a:xfrm>
            <a:off x="5241983" y="2862626"/>
            <a:ext cx="3726623" cy="414607"/>
            <a:chOff x="824759" y="5437291"/>
            <a:chExt cx="3670888" cy="408405"/>
          </a:xfrm>
        </p:grpSpPr>
        <p:sp>
          <p:nvSpPr>
            <p:cNvPr id="166" name="左大括号 165"/>
            <p:cNvSpPr/>
            <p:nvPr/>
          </p:nvSpPr>
          <p:spPr>
            <a:xfrm rot="16200000">
              <a:off x="1312425" y="4967828"/>
              <a:ext cx="135371" cy="107429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左大括号 166"/>
            <p:cNvSpPr/>
            <p:nvPr/>
          </p:nvSpPr>
          <p:spPr>
            <a:xfrm rot="16200000">
              <a:off x="2405224" y="4967529"/>
              <a:ext cx="135372" cy="107489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左大括号 167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24759" y="5566048"/>
              <a:ext cx="1092499" cy="272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对称索引</a:t>
              </a:r>
              <a:endParaRPr lang="zh-CN" altLang="en-US" sz="1000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34872" y="5566047"/>
              <a:ext cx="1075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查找表索引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027974" y="5568697"/>
              <a:ext cx="1467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旋转索引</a:t>
              </a: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4348602" y="2405041"/>
            <a:ext cx="121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Index</a:t>
            </a:r>
          </a:p>
          <a:p>
            <a:pPr algn="ctr"/>
            <a:r>
              <a:rPr lang="en-US" altLang="zh-CN" sz="1400" dirty="0"/>
              <a:t>(PC)</a:t>
            </a:r>
            <a:endParaRPr lang="zh-CN" altLang="en-US" sz="1400" dirty="0"/>
          </a:p>
        </p:txBody>
      </p:sp>
      <p:sp>
        <p:nvSpPr>
          <p:cNvPr id="11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6/13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aphicFrame>
        <p:nvGraphicFramePr>
          <p:cNvPr id="203" name="表格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7384"/>
              </p:ext>
            </p:extLst>
          </p:nvPr>
        </p:nvGraphicFramePr>
        <p:xfrm>
          <a:off x="5251596" y="1335549"/>
          <a:ext cx="3694305" cy="30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548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40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1692"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06" name="组合 205"/>
          <p:cNvGrpSpPr/>
          <p:nvPr/>
        </p:nvGrpSpPr>
        <p:grpSpPr>
          <a:xfrm>
            <a:off x="5245444" y="1700132"/>
            <a:ext cx="3723163" cy="418590"/>
            <a:chOff x="828168" y="5437290"/>
            <a:chExt cx="3667479" cy="412329"/>
          </a:xfrm>
        </p:grpSpPr>
        <p:sp>
          <p:nvSpPr>
            <p:cNvPr id="207" name="左大括号 206"/>
            <p:cNvSpPr/>
            <p:nvPr/>
          </p:nvSpPr>
          <p:spPr>
            <a:xfrm rot="16200000">
              <a:off x="1312426" y="4967827"/>
              <a:ext cx="135371" cy="1074298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左大括号 207"/>
            <p:cNvSpPr/>
            <p:nvPr/>
          </p:nvSpPr>
          <p:spPr>
            <a:xfrm rot="16200000">
              <a:off x="2406680" y="4968984"/>
              <a:ext cx="135372" cy="1071988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左大括号 208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828168" y="5550250"/>
              <a:ext cx="1089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200" i="1" dirty="0">
                  <a:latin typeface="Cambria Math" panose="02040503050406030204" pitchFamily="18" charset="0"/>
                </a:rPr>
                <a:t>Quadrant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文本框 210"/>
                <p:cNvSpPr txBox="1"/>
                <p:nvPr/>
              </p:nvSpPr>
              <p:spPr>
                <a:xfrm>
                  <a:off x="1935463" y="5534148"/>
                  <a:ext cx="1074895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>
            <p:sp>
              <p:nvSpPr>
                <p:cNvPr id="211" name="文本框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63" y="5534148"/>
                  <a:ext cx="1074895" cy="3154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文本框 211"/>
                <p:cNvSpPr txBox="1"/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2" name="文本框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3" name="文本框 212"/>
          <p:cNvSpPr txBox="1"/>
          <p:nvPr/>
        </p:nvSpPr>
        <p:spPr>
          <a:xfrm>
            <a:off x="4326055" y="1263445"/>
            <a:ext cx="121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Phase</a:t>
            </a:r>
          </a:p>
          <a:p>
            <a:pPr algn="ctr"/>
            <a:r>
              <a:rPr lang="en-US" altLang="zh-CN" sz="1400" dirty="0"/>
              <a:t>(PA)</a:t>
            </a:r>
            <a:endParaRPr lang="zh-CN" altLang="en-US" sz="1400" dirty="0"/>
          </a:p>
        </p:txBody>
      </p:sp>
      <p:cxnSp>
        <p:nvCxnSpPr>
          <p:cNvPr id="214" name="直接箭头连接符 213"/>
          <p:cNvCxnSpPr>
            <a:cxnSpLocks/>
          </p:cNvCxnSpPr>
          <p:nvPr/>
        </p:nvCxnSpPr>
        <p:spPr>
          <a:xfrm flipH="1">
            <a:off x="5805766" y="2033184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cxnSpLocks/>
          </p:cNvCxnSpPr>
          <p:nvPr/>
        </p:nvCxnSpPr>
        <p:spPr>
          <a:xfrm flipH="1">
            <a:off x="6911394" y="2033184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cxnSpLocks/>
          </p:cNvCxnSpPr>
          <p:nvPr/>
        </p:nvCxnSpPr>
        <p:spPr>
          <a:xfrm flipH="1">
            <a:off x="8203263" y="2058251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355999" y="3407688"/>
            <a:ext cx="5186295" cy="271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幅度转换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(PAC)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地址查找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粗分辨率信号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矩阵旋转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分辨率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对称操作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输出信号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kern="0" dirty="0"/>
          </a:p>
        </p:txBody>
      </p:sp>
      <p:grpSp>
        <p:nvGrpSpPr>
          <p:cNvPr id="59" name="组合 58"/>
          <p:cNvGrpSpPr/>
          <p:nvPr/>
        </p:nvGrpSpPr>
        <p:grpSpPr>
          <a:xfrm>
            <a:off x="4966841" y="3626040"/>
            <a:ext cx="3957943" cy="2579257"/>
            <a:chOff x="4522563" y="1540724"/>
            <a:chExt cx="3789353" cy="2469393"/>
          </a:xfrm>
        </p:grpSpPr>
        <p:grpSp>
          <p:nvGrpSpPr>
            <p:cNvPr id="60" name="组合 59"/>
            <p:cNvGrpSpPr/>
            <p:nvPr/>
          </p:nvGrpSpPr>
          <p:grpSpPr>
            <a:xfrm>
              <a:off x="4522563" y="1540724"/>
              <a:ext cx="3789353" cy="2469393"/>
              <a:chOff x="4864102" y="3493044"/>
              <a:chExt cx="3789353" cy="246939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4864102" y="3493044"/>
                <a:ext cx="3789353" cy="2469393"/>
                <a:chOff x="4905652" y="3436065"/>
                <a:chExt cx="4080277" cy="2658979"/>
              </a:xfrm>
            </p:grpSpPr>
            <p:grpSp>
              <p:nvGrpSpPr>
                <p:cNvPr id="64" name="组合 63"/>
                <p:cNvGrpSpPr/>
                <p:nvPr/>
              </p:nvGrpSpPr>
              <p:grpSpPr>
                <a:xfrm>
                  <a:off x="4905652" y="3436065"/>
                  <a:ext cx="4080277" cy="2658979"/>
                  <a:chOff x="4715190" y="3436065"/>
                  <a:chExt cx="4080277" cy="2658979"/>
                </a:xfrm>
              </p:grpSpPr>
              <p:sp>
                <p:nvSpPr>
                  <p:cNvPr id="69" name="饼形 68"/>
                  <p:cNvSpPr/>
                  <p:nvPr/>
                </p:nvSpPr>
                <p:spPr>
                  <a:xfrm rot="10800000">
                    <a:off x="4721341" y="3436065"/>
                    <a:ext cx="2643614" cy="2647414"/>
                  </a:xfrm>
                  <a:prstGeom prst="pie">
                    <a:avLst>
                      <a:gd name="adj1" fmla="val 10812998"/>
                      <a:gd name="adj2" fmla="val 16200000"/>
                    </a:avLst>
                  </a:prstGeom>
                  <a:solidFill>
                    <a:srgbClr val="FF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饼形 69"/>
                  <p:cNvSpPr/>
                  <p:nvPr/>
                </p:nvSpPr>
                <p:spPr>
                  <a:xfrm rot="5400000">
                    <a:off x="4717089" y="3443375"/>
                    <a:ext cx="2643614" cy="2647412"/>
                  </a:xfrm>
                  <a:prstGeom prst="pie">
                    <a:avLst>
                      <a:gd name="adj1" fmla="val 10812998"/>
                      <a:gd name="adj2" fmla="val 16200000"/>
                    </a:avLst>
                  </a:prstGeom>
                  <a:solidFill>
                    <a:schemeClr val="accent3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饼形 70"/>
                  <p:cNvSpPr/>
                  <p:nvPr/>
                </p:nvSpPr>
                <p:spPr>
                  <a:xfrm>
                    <a:off x="4721340" y="3447630"/>
                    <a:ext cx="2643614" cy="2647414"/>
                  </a:xfrm>
                  <a:prstGeom prst="pie">
                    <a:avLst>
                      <a:gd name="adj1" fmla="val 10812998"/>
                      <a:gd name="adj2" fmla="val 16200000"/>
                    </a:avLst>
                  </a:prstGeom>
                  <a:solidFill>
                    <a:srgbClr val="C7E7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4719289" y="3445276"/>
                    <a:ext cx="4076178" cy="2643614"/>
                    <a:chOff x="4605412" y="3445276"/>
                    <a:chExt cx="4076178" cy="2643614"/>
                  </a:xfrm>
                </p:grpSpPr>
                <p:grpSp>
                  <p:nvGrpSpPr>
                    <p:cNvPr id="73" name="组合 72"/>
                    <p:cNvGrpSpPr/>
                    <p:nvPr/>
                  </p:nvGrpSpPr>
                  <p:grpSpPr>
                    <a:xfrm>
                      <a:off x="4605412" y="3445276"/>
                      <a:ext cx="4076178" cy="2643614"/>
                      <a:chOff x="4605412" y="3445276"/>
                      <a:chExt cx="4076178" cy="2643614"/>
                    </a:xfrm>
                  </p:grpSpPr>
                  <p:grpSp>
                    <p:nvGrpSpPr>
                      <p:cNvPr id="78" name="组合 77"/>
                      <p:cNvGrpSpPr/>
                      <p:nvPr/>
                    </p:nvGrpSpPr>
                    <p:grpSpPr>
                      <a:xfrm>
                        <a:off x="4605412" y="3445276"/>
                        <a:ext cx="4076178" cy="2643614"/>
                        <a:chOff x="5441132" y="3662324"/>
                        <a:chExt cx="4076178" cy="2643614"/>
                      </a:xfrm>
                    </p:grpSpPr>
                    <p:grpSp>
                      <p:nvGrpSpPr>
                        <p:cNvPr id="80" name="组合 79"/>
                        <p:cNvGrpSpPr/>
                        <p:nvPr/>
                      </p:nvGrpSpPr>
                      <p:grpSpPr>
                        <a:xfrm>
                          <a:off x="5441132" y="3662324"/>
                          <a:ext cx="2643614" cy="2643614"/>
                          <a:chOff x="5441132" y="3181399"/>
                          <a:chExt cx="2643614" cy="2643614"/>
                        </a:xfrm>
                      </p:grpSpPr>
                      <p:sp>
                        <p:nvSpPr>
                          <p:cNvPr id="83" name="椭圆 82"/>
                          <p:cNvSpPr/>
                          <p:nvPr/>
                        </p:nvSpPr>
                        <p:spPr>
                          <a:xfrm>
                            <a:off x="5441132" y="3181399"/>
                            <a:ext cx="2643614" cy="2643614"/>
                          </a:xfrm>
                          <a:prstGeom prst="ellipse">
                            <a:avLst/>
                          </a:prstGeom>
                          <a:noFill/>
                          <a:ln w="1270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84" name="直接连接符 83"/>
                          <p:cNvCxnSpPr>
                            <a:stCxn id="83" idx="2"/>
                            <a:endCxn id="83" idx="6"/>
                          </p:cNvCxnSpPr>
                          <p:nvPr/>
                        </p:nvCxnSpPr>
                        <p:spPr>
                          <a:xfrm>
                            <a:off x="5441132" y="4503206"/>
                            <a:ext cx="2643614" cy="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5" name="直接连接符 84"/>
                          <p:cNvCxnSpPr>
                            <a:stCxn id="83" idx="0"/>
                            <a:endCxn id="83" idx="4"/>
                          </p:cNvCxnSpPr>
                          <p:nvPr/>
                        </p:nvCxnSpPr>
                        <p:spPr>
                          <a:xfrm>
                            <a:off x="6762939" y="3181399"/>
                            <a:ext cx="0" cy="2643614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直接箭头连接符 85"/>
                          <p:cNvCxnSpPr/>
                          <p:nvPr/>
                        </p:nvCxnSpPr>
                        <p:spPr>
                          <a:xfrm flipV="1">
                            <a:off x="6762939" y="3371402"/>
                            <a:ext cx="693393" cy="1129564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00B05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7" name="直接箭头连接符 86"/>
                          <p:cNvCxnSpPr/>
                          <p:nvPr/>
                        </p:nvCxnSpPr>
                        <p:spPr>
                          <a:xfrm flipV="1">
                            <a:off x="6762938" y="3224517"/>
                            <a:ext cx="311375" cy="1276450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00B0F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8" name="弧形 87"/>
                          <p:cNvSpPr/>
                          <p:nvPr/>
                        </p:nvSpPr>
                        <p:spPr>
                          <a:xfrm>
                            <a:off x="5756909" y="3497178"/>
                            <a:ext cx="2012061" cy="2012057"/>
                          </a:xfrm>
                          <a:prstGeom prst="arc">
                            <a:avLst>
                              <a:gd name="adj1" fmla="val 17013449"/>
                              <a:gd name="adj2" fmla="val 18056348"/>
                            </a:avLst>
                          </a:prstGeom>
                          <a:ln w="12700">
                            <a:solidFill>
                              <a:srgbClr val="00B0F0"/>
                            </a:solidFill>
                            <a:prstDash val="sysDash"/>
                            <a:headEnd type="arrow" w="sm" len="sm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81" name="文本框 80"/>
                        <p:cNvSpPr txBox="1"/>
                        <p:nvPr/>
                      </p:nvSpPr>
                      <p:spPr>
                        <a:xfrm>
                          <a:off x="8268085" y="3950088"/>
                          <a:ext cx="1230786" cy="298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b="0" dirty="0" smtClean="0">
                              <a:latin typeface="Cambria Math" panose="02040503050406030204" pitchFamily="18" charset="0"/>
                            </a:rPr>
                            <a:t>查表信号</a:t>
                          </a:r>
                          <a:endParaRPr lang="en-US" altLang="zh-CN" sz="1200" b="0" dirty="0">
                            <a:latin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2" name="文本框 81"/>
                        <p:cNvSpPr txBox="1"/>
                        <p:nvPr/>
                      </p:nvSpPr>
                      <p:spPr>
                        <a:xfrm>
                          <a:off x="8274119" y="4831789"/>
                          <a:ext cx="1243191" cy="298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 smtClean="0">
                              <a:latin typeface="Cambria Math" panose="02040503050406030204" pitchFamily="18" charset="0"/>
                            </a:rPr>
                            <a:t>旋转信号</a:t>
                          </a:r>
                          <a:endParaRPr lang="en-US" altLang="zh-CN" sz="1200" dirty="0">
                            <a:latin typeface="Cambria Math" panose="020405030504060302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7432367" y="5499693"/>
                        <a:ext cx="1230786" cy="2982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 smtClean="0">
                            <a:latin typeface="Cambria Math" panose="02040503050406030204" pitchFamily="18" charset="0"/>
                          </a:rPr>
                          <a:t>输出信号</a:t>
                        </a:r>
                        <a:endParaRPr lang="en-US" altLang="zh-CN" sz="1200" dirty="0">
                          <a:latin typeface="Cambria Math" panose="020405030504060302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74" name="直接箭头连接符 73"/>
                    <p:cNvCxnSpPr/>
                    <p:nvPr/>
                  </p:nvCxnSpPr>
                  <p:spPr>
                    <a:xfrm flipV="1">
                      <a:off x="7641611" y="5499693"/>
                      <a:ext cx="782320" cy="1756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接箭头连接符 74"/>
                    <p:cNvCxnSpPr/>
                    <p:nvPr/>
                  </p:nvCxnSpPr>
                  <p:spPr>
                    <a:xfrm flipV="1">
                      <a:off x="7613232" y="4611230"/>
                      <a:ext cx="782321" cy="1756"/>
                    </a:xfrm>
                    <a:prstGeom prst="straightConnector1">
                      <a:avLst/>
                    </a:prstGeom>
                    <a:ln w="19050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箭头连接符 75"/>
                    <p:cNvCxnSpPr/>
                    <p:nvPr/>
                  </p:nvCxnSpPr>
                  <p:spPr>
                    <a:xfrm flipV="1">
                      <a:off x="7613232" y="3733040"/>
                      <a:ext cx="782320" cy="1756"/>
                    </a:xfrm>
                    <a:prstGeom prst="straightConnector1">
                      <a:avLst/>
                    </a:prstGeom>
                    <a:ln w="1905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矩形 76"/>
                    <p:cNvSpPr/>
                    <p:nvPr/>
                  </p:nvSpPr>
                  <p:spPr>
                    <a:xfrm>
                      <a:off x="7432366" y="3585717"/>
                      <a:ext cx="1230786" cy="240509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65" name="文本框 64"/>
                <p:cNvSpPr txBox="1"/>
                <p:nvPr/>
              </p:nvSpPr>
              <p:spPr>
                <a:xfrm>
                  <a:off x="5048921" y="4125277"/>
                  <a:ext cx="1019504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Quadrant1</a:t>
                  </a: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6415200" y="4125200"/>
                  <a:ext cx="1019504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Quadrant0</a:t>
                  </a:r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5056856" y="5103569"/>
                  <a:ext cx="1016581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Quadrant2</a:t>
                  </a: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6416050" y="5109656"/>
                  <a:ext cx="1019504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Quadrant3</a:t>
                  </a:r>
                </a:p>
              </p:txBody>
            </p:sp>
          </p:grpSp>
          <p:sp>
            <p:nvSpPr>
              <p:cNvPr id="63" name="弧形 62"/>
              <p:cNvSpPr/>
              <p:nvPr/>
            </p:nvSpPr>
            <p:spPr>
              <a:xfrm>
                <a:off x="5394072" y="4027737"/>
                <a:ext cx="1401154" cy="1401154"/>
              </a:xfrm>
              <a:prstGeom prst="arc">
                <a:avLst>
                  <a:gd name="adj1" fmla="val 15349512"/>
                  <a:gd name="adj2" fmla="val 17033442"/>
                </a:avLst>
              </a:prstGeom>
              <a:ln w="12700">
                <a:solidFill>
                  <a:srgbClr val="FF0000"/>
                </a:solidFill>
                <a:head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箭头连接符 60"/>
            <p:cNvCxnSpPr/>
            <p:nvPr/>
          </p:nvCxnSpPr>
          <p:spPr>
            <a:xfrm flipH="1" flipV="1">
              <a:off x="5468986" y="1581789"/>
              <a:ext cx="282764" cy="11932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0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10334</TotalTime>
  <Words>2292</Words>
  <Application>Microsoft Office PowerPoint</Application>
  <PresentationFormat>全屏显示(4:3)</PresentationFormat>
  <Paragraphs>401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 Unicode MS</vt:lpstr>
      <vt:lpstr>黑体</vt:lpstr>
      <vt:lpstr>华文细黑</vt:lpstr>
      <vt:lpstr>华文新魏</vt:lpstr>
      <vt:lpstr>宋体</vt:lpstr>
      <vt:lpstr>微软雅黑</vt:lpstr>
      <vt:lpstr>Arial</vt:lpstr>
      <vt:lpstr>Berlin Sans FB Demi</vt:lpstr>
      <vt:lpstr>Calibri</vt:lpstr>
      <vt:lpstr>Calibri Light</vt:lpstr>
      <vt:lpstr>Cambria Math</vt:lpstr>
      <vt:lpstr>Times New Roman</vt:lpstr>
      <vt:lpstr>Office 主题</vt:lpstr>
      <vt:lpstr>默认设计模板</vt:lpstr>
      <vt:lpstr>1_默认设计模板</vt:lpstr>
      <vt:lpstr>超高速、高精度数控振荡器(NCO)设计</vt:lpstr>
      <vt:lpstr>报告提纲</vt:lpstr>
      <vt:lpstr>课题背景——NCO定义和应用</vt:lpstr>
      <vt:lpstr>课题背景——直接数字合成</vt:lpstr>
      <vt:lpstr>课题背景——高速高精度挑战</vt:lpstr>
      <vt:lpstr>课题背景——以往工作</vt:lpstr>
      <vt:lpstr>实施方案——改进点</vt:lpstr>
      <vt:lpstr>实施方案——系统构架</vt:lpstr>
      <vt:lpstr>实施方案—工作原理</vt:lpstr>
      <vt:lpstr>实施方案——流水线加速</vt:lpstr>
      <vt:lpstr>实施方案——抑制噪声</vt:lpstr>
      <vt:lpstr>进展情况——功能性仿真</vt:lpstr>
      <vt:lpstr>进展情况——前后端结果</vt:lpstr>
      <vt:lpstr>进展情况——结果比较</vt:lpstr>
      <vt:lpstr>进展情况——贡献点总结</vt:lpstr>
      <vt:lpstr>参考文献</vt:lpstr>
      <vt:lpstr>附录——改进算法推导</vt:lpstr>
      <vt:lpstr>谢谢！欢迎提问！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报告提纲</dc:title>
  <dc:creator>孙文钰</dc:creator>
  <cp:lastModifiedBy>win7</cp:lastModifiedBy>
  <cp:revision>1539</cp:revision>
  <dcterms:created xsi:type="dcterms:W3CDTF">2016-01-04T08:50:27Z</dcterms:created>
  <dcterms:modified xsi:type="dcterms:W3CDTF">2017-06-08T13:10:27Z</dcterms:modified>
</cp:coreProperties>
</file>